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9"/>
  </p:notesMasterIdLst>
  <p:handoutMasterIdLst>
    <p:handoutMasterId r:id="rId20"/>
  </p:handoutMasterIdLst>
  <p:sldIdLst>
    <p:sldId id="288" r:id="rId2"/>
    <p:sldId id="289" r:id="rId3"/>
    <p:sldId id="290" r:id="rId4"/>
    <p:sldId id="306" r:id="rId5"/>
    <p:sldId id="293" r:id="rId6"/>
    <p:sldId id="298" r:id="rId7"/>
    <p:sldId id="299" r:id="rId8"/>
    <p:sldId id="300" r:id="rId9"/>
    <p:sldId id="301" r:id="rId10"/>
    <p:sldId id="302" r:id="rId11"/>
    <p:sldId id="303" r:id="rId12"/>
    <p:sldId id="305" r:id="rId13"/>
    <p:sldId id="304" r:id="rId14"/>
    <p:sldId id="307" r:id="rId15"/>
    <p:sldId id="308" r:id="rId16"/>
    <p:sldId id="309" r:id="rId17"/>
    <p:sldId id="310" r:id="rId18"/>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74" userDrawn="1">
          <p15:clr>
            <a:srgbClr val="A4A3A4"/>
          </p15:clr>
        </p15:guide>
        <p15:guide id="2" pos="519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04" autoAdjust="0"/>
  </p:normalViewPr>
  <p:slideViewPr>
    <p:cSldViewPr>
      <p:cViewPr varScale="1">
        <p:scale>
          <a:sx n="50" d="100"/>
          <a:sy n="50" d="100"/>
        </p:scale>
        <p:origin x="1020" y="54"/>
      </p:cViewPr>
      <p:guideLst>
        <p:guide orient="horz" pos="3974"/>
        <p:guide pos="5193"/>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99012"/>
          </a:xfrm>
          <a:prstGeom prst="rect">
            <a:avLst/>
          </a:prstGeom>
        </p:spPr>
        <p:txBody>
          <a:bodyPr vert="horz" lIns="91440" tIns="45720" rIns="91440" bIns="45720" rtlCol="0"/>
          <a:lstStyle>
            <a:lvl1pPr algn="r">
              <a:defRPr sz="1200"/>
            </a:lvl1pPr>
          </a:lstStyle>
          <a:p>
            <a:fld id="{167D0BFA-7EF0-4666-8469-8BFC19CA62B2}" type="datetimeFigureOut">
              <a:rPr kumimoji="1" lang="ja-JP" altLang="en-US" smtClean="0"/>
              <a:t>2020/10/30</a:t>
            </a:fld>
            <a:endParaRPr kumimoji="1" lang="ja-JP" altLang="en-US"/>
          </a:p>
        </p:txBody>
      </p:sp>
      <p:sp>
        <p:nvSpPr>
          <p:cNvPr id="4" name="フッター プレースホルダー 3"/>
          <p:cNvSpPr>
            <a:spLocks noGrp="1"/>
          </p:cNvSpPr>
          <p:nvPr>
            <p:ph type="ftr" sz="quarter" idx="2"/>
          </p:nvPr>
        </p:nvSpPr>
        <p:spPr>
          <a:xfrm>
            <a:off x="0" y="9446678"/>
            <a:ext cx="2971800" cy="499011"/>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9446678"/>
            <a:ext cx="2971800" cy="499011"/>
          </a:xfrm>
          <a:prstGeom prst="rect">
            <a:avLst/>
          </a:prstGeom>
        </p:spPr>
        <p:txBody>
          <a:bodyPr vert="horz" lIns="91440" tIns="45720" rIns="91440" bIns="45720" rtlCol="0" anchor="b"/>
          <a:lstStyle>
            <a:lvl1pPr algn="r">
              <a:defRPr sz="1200"/>
            </a:lvl1pPr>
          </a:lstStyle>
          <a:p>
            <a:fld id="{D45BF12D-114A-43CD-B791-3B09E3A13592}" type="slidenum">
              <a:rPr kumimoji="1" lang="ja-JP" altLang="en-US" smtClean="0"/>
              <a:t>‹#›</a:t>
            </a:fld>
            <a:endParaRPr kumimoji="1" lang="ja-JP" altLang="en-US"/>
          </a:p>
        </p:txBody>
      </p:sp>
    </p:spTree>
    <p:extLst>
      <p:ext uri="{BB962C8B-B14F-4D97-AF65-F5344CB8AC3E}">
        <p14:creationId xmlns:p14="http://schemas.microsoft.com/office/powerpoint/2010/main" val="1439003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6D8147C8-986B-428E-95A5-A0F480FF6804}" type="datetimeFigureOut">
              <a:rPr kumimoji="1" lang="ja-JP" altLang="en-US" smtClean="0"/>
              <a:pPr/>
              <a:t>2020/10/30</a:t>
            </a:fld>
            <a:endParaRPr kumimoji="1" lang="ja-JP" altLang="en-US"/>
          </a:p>
        </p:txBody>
      </p:sp>
      <p:sp>
        <p:nvSpPr>
          <p:cNvPr id="4" name="スライド イメージ プレースホルダー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B3ADEFE5-01B9-40B4-A1A8-B881B5F6F518}" type="slidenum">
              <a:rPr kumimoji="1" lang="ja-JP" altLang="en-US" smtClean="0"/>
              <a:pPr/>
              <a:t>‹#›</a:t>
            </a:fld>
            <a:endParaRPr kumimoji="1" lang="ja-JP" altLang="en-US"/>
          </a:p>
        </p:txBody>
      </p:sp>
    </p:spTree>
    <p:extLst>
      <p:ext uri="{BB962C8B-B14F-4D97-AF65-F5344CB8AC3E}">
        <p14:creationId xmlns:p14="http://schemas.microsoft.com/office/powerpoint/2010/main" val="762513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3ADEFE5-01B9-40B4-A1A8-B881B5F6F518}" type="slidenum">
              <a:rPr kumimoji="1" lang="ja-JP" altLang="en-US" smtClean="0"/>
              <a:pPr/>
              <a:t>16</a:t>
            </a:fld>
            <a:endParaRPr kumimoji="1" lang="ja-JP" altLang="en-US"/>
          </a:p>
        </p:txBody>
      </p:sp>
    </p:spTree>
    <p:extLst>
      <p:ext uri="{BB962C8B-B14F-4D97-AF65-F5344CB8AC3E}">
        <p14:creationId xmlns:p14="http://schemas.microsoft.com/office/powerpoint/2010/main" val="1777118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E9DBFAB-05FD-4050-B4BC-AD5E20696674}" type="datetime1">
              <a:rPr kumimoji="1" lang="ja-JP" altLang="en-US" smtClean="0"/>
              <a:pPr/>
              <a:t>2020/10/30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4020418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BF54CB-024B-44D0-869C-2034EACA2B21}" type="datetime1">
              <a:rPr kumimoji="1" lang="ja-JP" altLang="en-US" smtClean="0"/>
              <a:pPr/>
              <a:t>2020/10/30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239858897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BF54CB-024B-44D0-869C-2034EACA2B21}" type="datetime1">
              <a:rPr kumimoji="1" lang="ja-JP" altLang="en-US" smtClean="0"/>
              <a:pPr/>
              <a:t>2020/10/30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1357032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BF54CB-024B-44D0-869C-2034EACA2B21}" type="datetime1">
              <a:rPr kumimoji="1" lang="ja-JP" altLang="en-US" smtClean="0"/>
              <a:pPr/>
              <a:t>2020/10/30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79856886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BF54CB-024B-44D0-869C-2034EACA2B21}" type="datetime1">
              <a:rPr kumimoji="1" lang="ja-JP" altLang="en-US" smtClean="0"/>
              <a:pPr/>
              <a:t>2020/10/30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6681888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BF54CB-024B-44D0-869C-2034EACA2B21}" type="datetime1">
              <a:rPr kumimoji="1" lang="ja-JP" altLang="en-US" smtClean="0"/>
              <a:pPr/>
              <a:t>2020/10/30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18691228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9EDE7B-A62F-4CB2-9419-E8A5C3724C9D}" type="datetime1">
              <a:rPr kumimoji="1" lang="ja-JP" altLang="en-US" smtClean="0"/>
              <a:pPr/>
              <a:t>2020/10/30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16571254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F6D24E6-6C28-4CB5-B600-1C7A644BC228}" type="datetime1">
              <a:rPr kumimoji="1" lang="ja-JP" altLang="en-US" smtClean="0"/>
              <a:pPr/>
              <a:t>2020/10/30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2742948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29C95B8-767B-4EEF-B048-68967080BF24}" type="datetime1">
              <a:rPr kumimoji="1" lang="ja-JP" altLang="en-US" smtClean="0"/>
              <a:pPr/>
              <a:t>2020/10/30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2530667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89A19DF-30EC-4CC6-A695-C831DEAF7B53}" type="datetime1">
              <a:rPr kumimoji="1" lang="ja-JP" altLang="en-US" smtClean="0"/>
              <a:pPr/>
              <a:t>2020/10/30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220773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7994694-D68D-428C-95AD-3999A6C60621}" type="datetime1">
              <a:rPr kumimoji="1" lang="ja-JP" altLang="en-US" smtClean="0"/>
              <a:pPr/>
              <a:t>2020/10/30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4037860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F2DAB31-79C3-4D6B-B304-58190351B5D1}" type="datetime1">
              <a:rPr kumimoji="1" lang="ja-JP" altLang="en-US" smtClean="0"/>
              <a:pPr/>
              <a:t>2020/10/30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63584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7FA2338-7D48-4DAB-9EC2-B6EB2897D6D3}" type="datetime1">
              <a:rPr kumimoji="1" lang="ja-JP" altLang="en-US" smtClean="0"/>
              <a:pPr/>
              <a:t>2020/10/30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1191081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BD044-1E34-458D-86BA-66932C7172D5}" type="datetime1">
              <a:rPr kumimoji="1" lang="ja-JP" altLang="en-US" smtClean="0"/>
              <a:pPr/>
              <a:t>2020/10/30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2209826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249D86F-E669-4669-847F-8CCEE918B44A}" type="datetime1">
              <a:rPr kumimoji="1" lang="ja-JP" altLang="en-US" smtClean="0"/>
              <a:pPr/>
              <a:t>2020/10/30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662478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2BD003-0B52-4F2F-A1D8-BC8111FE9740}" type="datetime1">
              <a:rPr kumimoji="1" lang="ja-JP" altLang="en-US" smtClean="0"/>
              <a:pPr/>
              <a:t>2020/10/30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3644125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8BF54CB-024B-44D0-869C-2034EACA2B21}" type="datetime1">
              <a:rPr kumimoji="1" lang="ja-JP" altLang="en-US" smtClean="0"/>
              <a:pPr/>
              <a:t>2020/10/30</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F1BE189-D45E-4A9C-BC6A-593271925892}" type="slidenum">
              <a:rPr kumimoji="1" lang="ja-JP" altLang="en-US" smtClean="0"/>
              <a:pPr/>
              <a:t>‹#›</a:t>
            </a:fld>
            <a:endParaRPr kumimoji="1" lang="ja-JP" altLang="en-US"/>
          </a:p>
        </p:txBody>
      </p:sp>
    </p:spTree>
    <p:extLst>
      <p:ext uri="{BB962C8B-B14F-4D97-AF65-F5344CB8AC3E}">
        <p14:creationId xmlns:p14="http://schemas.microsoft.com/office/powerpoint/2010/main" val="2181968166"/>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 id="2147483841" r:id="rId13"/>
    <p:sldLayoutId id="2147483842" r:id="rId14"/>
    <p:sldLayoutId id="2147483843" r:id="rId15"/>
    <p:sldLayoutId id="214748384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1</a:t>
            </a:fld>
            <a:endParaRPr kumimoji="1" lang="ja-JP" altLang="en-US"/>
          </a:p>
        </p:txBody>
      </p:sp>
      <p:sp>
        <p:nvSpPr>
          <p:cNvPr id="3" name="正方形/長方形 2"/>
          <p:cNvSpPr/>
          <p:nvPr/>
        </p:nvSpPr>
        <p:spPr>
          <a:xfrm>
            <a:off x="827584" y="-343972"/>
            <a:ext cx="5760640" cy="7201972"/>
          </a:xfrm>
          <a:prstGeom prst="rect">
            <a:avLst/>
          </a:prstGeom>
        </p:spPr>
        <p:txBody>
          <a:bodyPr wrap="square">
            <a:spAutoFit/>
          </a:bodyPr>
          <a:lstStyle/>
          <a:p>
            <a:r>
              <a:rPr lang="ja-JP" altLang="en-US" dirty="0"/>
              <a:t>　</a:t>
            </a:r>
            <a:r>
              <a:rPr lang="ja-JP" altLang="en-US" sz="1200" dirty="0"/>
              <a:t>新型コロナと教育　覚書　（その１）　　　　　　　　　</a:t>
            </a:r>
            <a:r>
              <a:rPr lang="ja-JP" altLang="en-US" sz="1200" dirty="0" smtClean="0"/>
              <a:t>武内</a:t>
            </a:r>
            <a:r>
              <a:rPr lang="ja-JP" altLang="en-US" sz="1200" dirty="0"/>
              <a:t>　清</a:t>
            </a:r>
          </a:p>
          <a:p>
            <a:endParaRPr lang="ja-JP" altLang="en-US" sz="1200" dirty="0"/>
          </a:p>
          <a:p>
            <a:r>
              <a:rPr lang="ja-JP" altLang="en-US" sz="1200" dirty="0"/>
              <a:t>新型コロナ危機の後の教育　（内外教育　ラウンジ</a:t>
            </a:r>
            <a:r>
              <a:rPr lang="en-US" altLang="ja-JP" sz="1200" dirty="0"/>
              <a:t>2020</a:t>
            </a:r>
            <a:r>
              <a:rPr lang="ja-JP" altLang="en-US" sz="1200" dirty="0" err="1"/>
              <a:t>．</a:t>
            </a:r>
            <a:r>
              <a:rPr lang="en-US" altLang="ja-JP" sz="1200" dirty="0"/>
              <a:t>5.12</a:t>
            </a:r>
            <a:r>
              <a:rPr lang="ja-JP" altLang="en-US" sz="1200" dirty="0"/>
              <a:t>）　</a:t>
            </a:r>
            <a:r>
              <a:rPr lang="ja-JP" altLang="en-US" sz="1200" dirty="0" smtClean="0"/>
              <a:t>武内</a:t>
            </a:r>
            <a:r>
              <a:rPr lang="ja-JP" altLang="en-US" sz="1200" dirty="0"/>
              <a:t>　清）</a:t>
            </a:r>
          </a:p>
          <a:p>
            <a:endParaRPr lang="ja-JP" altLang="en-US" sz="1200" dirty="0"/>
          </a:p>
          <a:p>
            <a:r>
              <a:rPr lang="ja-JP" altLang="en-US" sz="1200" dirty="0"/>
              <a:t>〇重い病気になった時や死を意識した時、自分にとって何が重要なことなのかに、思いを巡らすことであろう。そのような時こそ、本当に大切なものに気付く。しかし、病気が治り、危機的状況の時に考えたことは忘れ、もとのような功利を求める生活に戻ってしまう</a:t>
            </a:r>
            <a:r>
              <a:rPr lang="ja-JP" altLang="en-US" sz="1200" dirty="0" smtClean="0"/>
              <a:t>。</a:t>
            </a:r>
            <a:endParaRPr lang="ja-JP" altLang="en-US" sz="1200" dirty="0"/>
          </a:p>
          <a:p>
            <a:r>
              <a:rPr lang="ja-JP" altLang="en-US" sz="1200" dirty="0"/>
              <a:t>〇いま新型コロナウイルスの世界的な蔓延で、私たちの日常生活は一変し、重い病気にかかったような状態にある。そのような時こそ、何が大切なのか何が重要なのかを考えたい</a:t>
            </a:r>
            <a:r>
              <a:rPr lang="ja-JP" altLang="en-US" sz="1200" dirty="0" smtClean="0"/>
              <a:t>。</a:t>
            </a:r>
            <a:endParaRPr lang="ja-JP" altLang="en-US" sz="1200" dirty="0"/>
          </a:p>
          <a:p>
            <a:r>
              <a:rPr lang="ja-JP" altLang="en-US" sz="1200" dirty="0"/>
              <a:t>〇新型コロナウイルスの感染の拡大は、社会の諸分野に影響を及ぼしている。教育の世界への影響も大きい。とりわけ、長期にわたり学校が休校になったことは、学校中心の生活を送っていた子ども達の生活を一変させた。その影響は計りしれない。休校になり、授業、遊び時間、部活動、交友もなくなり、子ども達の学びや楽しみが奪われている。そして学びの社会的格差、家庭間格差が拡大している。これまで学校が担ってきた教育機能の重要性や平等性が改めて認識される。コロナ後は、この間に滞った教育機能の回復・補修がまず早急になされなければならない</a:t>
            </a:r>
            <a:r>
              <a:rPr lang="ja-JP" altLang="en-US" sz="1200" dirty="0" smtClean="0"/>
              <a:t>。</a:t>
            </a:r>
            <a:endParaRPr lang="ja-JP" altLang="en-US" sz="1200" dirty="0"/>
          </a:p>
          <a:p>
            <a:r>
              <a:rPr lang="ja-JP" altLang="en-US" sz="1200" dirty="0"/>
              <a:t>〇一方で、自明であった学校教育の意義も問われている。効率優先の一斉授業、興味のわかない教科の学習、生きる力にならない知識、退屈な学校行事、無意味な校則、教師のストレス解消のお説教など、なくなってみるとスッキリする。これまでの学校教育のあり方の見直しも必要であろう。</a:t>
            </a:r>
          </a:p>
          <a:p>
            <a:r>
              <a:rPr lang="ja-JP" altLang="en-US" sz="1200" dirty="0"/>
              <a:t>〇休校中の家庭での自由な学習、親子関係の親密化、ウエブ学習、地域の遊び集団など、これまでの学校教育とは違った自由な学習や生活に、子どもたちは本来の興味と活動に目覚めたということもあるだろう。不登校やホームスクーリングも見直されていい</a:t>
            </a:r>
            <a:r>
              <a:rPr lang="ja-JP" altLang="en-US" sz="1200" dirty="0" smtClean="0"/>
              <a:t>。</a:t>
            </a:r>
            <a:endParaRPr lang="ja-JP" altLang="en-US" sz="1200" dirty="0"/>
          </a:p>
          <a:p>
            <a:r>
              <a:rPr lang="ja-JP" altLang="en-US" sz="1200" dirty="0"/>
              <a:t>〇黒板とチョークを使っての学校での授業に替わり、家庭での遠隔学習を経験した子どもも多い。デジタル・ネイティブの今の子どもにとって、ウエブ学習で、学ぶことの楽しさは増している。コロナ危機後の教育では、ウエブによる教育が学校でも家庭でも盛んになることは必然である。しかし、教育のデジタル化には多くの課題がある。子どもの集中力や深い学びには、ウエブ学習より伝統的な教育（紙とチョーク）が適合的という報告もある（教育のデジタル化のすすんだ県が全国学力テストの得点は高いわけではない等）</a:t>
            </a:r>
            <a:r>
              <a:rPr lang="ja-JP" altLang="en-US" sz="1200" dirty="0" smtClean="0"/>
              <a:t>。</a:t>
            </a:r>
            <a:endParaRPr lang="ja-JP" altLang="en-US" sz="1200" dirty="0"/>
          </a:p>
          <a:p>
            <a:r>
              <a:rPr lang="ja-JP" altLang="en-US" sz="1200" dirty="0"/>
              <a:t>〇コロナ危機は、経済や政治の分野でも大きな変化をもたらし、教育にも跳ね返ってくる。経済的な不況による教育費の削減、危機管理を名目にした超管理社会への移行など。危機後は教育力の維持、教育的格差の是正、民主主義の維持などがなされなければならない。</a:t>
            </a:r>
          </a:p>
        </p:txBody>
      </p:sp>
    </p:spTree>
    <p:extLst>
      <p:ext uri="{BB962C8B-B14F-4D97-AF65-F5344CB8AC3E}">
        <p14:creationId xmlns:p14="http://schemas.microsoft.com/office/powerpoint/2010/main" val="3054019252"/>
      </p:ext>
    </p:extLst>
  </p:cSld>
  <p:clrMapOvr>
    <a:masterClrMapping/>
  </p:clrMapOvr>
  <mc:AlternateContent xmlns:mc="http://schemas.openxmlformats.org/markup-compatibility/2006" xmlns:p14="http://schemas.microsoft.com/office/powerpoint/2010/main">
    <mc:Choice Requires="p14">
      <p:transition spd="slow" p14:dur="2000" advTm="8820"/>
    </mc:Choice>
    <mc:Fallback xmlns="">
      <p:transition spd="slow" advTm="882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10</a:t>
            </a:fld>
            <a:endParaRPr kumimoji="1" lang="ja-JP" altLang="en-US"/>
          </a:p>
        </p:txBody>
      </p:sp>
      <p:sp>
        <p:nvSpPr>
          <p:cNvPr id="3" name="正方形/長方形 2"/>
          <p:cNvSpPr/>
          <p:nvPr/>
        </p:nvSpPr>
        <p:spPr>
          <a:xfrm>
            <a:off x="44546" y="-3309454"/>
            <a:ext cx="6912768" cy="9533379"/>
          </a:xfrm>
          <a:prstGeom prst="rect">
            <a:avLst/>
          </a:prstGeom>
        </p:spPr>
        <p:txBody>
          <a:bodyPr wrap="square">
            <a:spAutoFit/>
          </a:bodyPr>
          <a:lstStyle/>
          <a:p>
            <a:endParaRPr lang="en-US" altLang="ja-JP" sz="1050" dirty="0" smtClean="0"/>
          </a:p>
          <a:p>
            <a:endParaRPr lang="en-US" altLang="ja-JP" sz="1050" dirty="0"/>
          </a:p>
          <a:p>
            <a:endParaRPr lang="en-US" altLang="ja-JP" sz="1050" dirty="0" smtClean="0"/>
          </a:p>
          <a:p>
            <a:endParaRPr lang="en-US" altLang="ja-JP" sz="1050" dirty="0"/>
          </a:p>
          <a:p>
            <a:endParaRPr lang="en-US" altLang="ja-JP" sz="1050" dirty="0" smtClean="0"/>
          </a:p>
          <a:p>
            <a:endParaRPr lang="en-US" altLang="ja-JP" sz="1050" dirty="0"/>
          </a:p>
          <a:p>
            <a:endParaRPr lang="en-US" altLang="ja-JP" sz="1050" dirty="0" smtClean="0"/>
          </a:p>
          <a:p>
            <a:endParaRPr lang="en-US" altLang="ja-JP" sz="1050" dirty="0"/>
          </a:p>
          <a:p>
            <a:endParaRPr lang="en-US" altLang="ja-JP" sz="1050" dirty="0" smtClean="0"/>
          </a:p>
          <a:p>
            <a:endParaRPr lang="en-US" altLang="ja-JP" sz="1050" dirty="0"/>
          </a:p>
          <a:p>
            <a:endParaRPr lang="en-US" altLang="ja-JP" sz="1050" dirty="0" smtClean="0"/>
          </a:p>
          <a:p>
            <a:endParaRPr lang="en-US" altLang="ja-JP" sz="1050" dirty="0"/>
          </a:p>
          <a:p>
            <a:endParaRPr lang="en-US" altLang="ja-JP" sz="1050" dirty="0" smtClean="0"/>
          </a:p>
          <a:p>
            <a:endParaRPr lang="en-US" altLang="ja-JP" sz="1050" dirty="0"/>
          </a:p>
          <a:p>
            <a:endParaRPr lang="en-US" altLang="ja-JP" sz="1050" dirty="0" smtClean="0"/>
          </a:p>
          <a:p>
            <a:endParaRPr lang="en-US" altLang="ja-JP" sz="1050" dirty="0"/>
          </a:p>
          <a:p>
            <a:endParaRPr lang="en-US" altLang="ja-JP" sz="1050" dirty="0" smtClean="0"/>
          </a:p>
          <a:p>
            <a:endParaRPr lang="en-US" altLang="ja-JP" sz="1050" dirty="0"/>
          </a:p>
          <a:p>
            <a:endParaRPr lang="en-US" altLang="ja-JP" sz="1050" dirty="0" smtClean="0"/>
          </a:p>
          <a:p>
            <a:endParaRPr lang="en-US" altLang="ja-JP" sz="1050" dirty="0"/>
          </a:p>
          <a:p>
            <a:endParaRPr lang="en-US" altLang="ja-JP" sz="1050" dirty="0" smtClean="0"/>
          </a:p>
          <a:p>
            <a:endParaRPr lang="en-US" altLang="ja-JP" sz="1050" dirty="0"/>
          </a:p>
          <a:p>
            <a:endParaRPr lang="en-US" altLang="ja-JP" sz="1050" dirty="0" smtClean="0"/>
          </a:p>
          <a:p>
            <a:r>
              <a:rPr lang="ja-JP" altLang="en-US" sz="1200" dirty="0" smtClean="0"/>
              <a:t>友人の価値</a:t>
            </a:r>
            <a:r>
              <a:rPr lang="en-US" altLang="ja-JP" sz="1200" dirty="0" smtClean="0"/>
              <a:t>―</a:t>
            </a:r>
            <a:r>
              <a:rPr lang="ja-JP" altLang="en-US" sz="1200" dirty="0" smtClean="0"/>
              <a:t>「レンタル　フレンド」から考える</a:t>
            </a:r>
            <a:r>
              <a:rPr lang="en-US" altLang="ja-JP" sz="1200" dirty="0" smtClean="0"/>
              <a:t>: 2014</a:t>
            </a:r>
            <a:r>
              <a:rPr lang="ja-JP" altLang="en-US" sz="1200" dirty="0" smtClean="0"/>
              <a:t>年</a:t>
            </a:r>
            <a:r>
              <a:rPr lang="en-US" altLang="ja-JP" sz="1200" dirty="0" smtClean="0"/>
              <a:t>5</a:t>
            </a:r>
            <a:r>
              <a:rPr lang="ja-JP" altLang="en-US" sz="1200" dirty="0" smtClean="0"/>
              <a:t>月</a:t>
            </a:r>
            <a:r>
              <a:rPr lang="en-US" altLang="ja-JP" sz="1200" dirty="0" smtClean="0"/>
              <a:t>31</a:t>
            </a:r>
            <a:r>
              <a:rPr lang="ja-JP" altLang="en-US" sz="1200" dirty="0" smtClean="0"/>
              <a:t>日 </a:t>
            </a:r>
            <a:endParaRPr lang="en-US" altLang="ja-JP" sz="1200" dirty="0" smtClean="0"/>
          </a:p>
          <a:p>
            <a:endParaRPr lang="en-US" altLang="ja-JP" sz="1200" dirty="0" smtClean="0"/>
          </a:p>
          <a:p>
            <a:r>
              <a:rPr lang="ja-JP" altLang="en-US" sz="1200" dirty="0" smtClean="0"/>
              <a:t>昨日（５月３０日）の</a:t>
            </a:r>
            <a:r>
              <a:rPr lang="en-US" altLang="ja-JP" sz="1200" dirty="0" smtClean="0"/>
              <a:t>NHK</a:t>
            </a:r>
            <a:r>
              <a:rPr lang="ja-JP" altLang="en-US" sz="1200" dirty="0" smtClean="0"/>
              <a:t>テレビで、「レンタル　フレンド」のことを扱っていて、友人の価値について考えさせられた。</a:t>
            </a:r>
            <a:endParaRPr lang="en-US" altLang="ja-JP" sz="1200" dirty="0" smtClean="0"/>
          </a:p>
          <a:p>
            <a:endParaRPr lang="ja-JP" altLang="en-US" sz="1200" dirty="0" smtClean="0"/>
          </a:p>
          <a:p>
            <a:r>
              <a:rPr lang="ja-JP" altLang="en-US" sz="1200" dirty="0" smtClean="0"/>
              <a:t>　普通の人にとって、友人（異性の友人も含む）は空気のような存在なので、その大切さを自覚しないし、それに価値があるとか考えない。しかし、とても貴重なもので、それをお金で買おうとするとかなりの高額になる。</a:t>
            </a:r>
          </a:p>
          <a:p>
            <a:r>
              <a:rPr lang="ja-JP" altLang="en-US" sz="1200" dirty="0" smtClean="0"/>
              <a:t>　世の中には、置かれた事情や生来の性格から友人が得られない人がいる。また、人はいつそのような状況に陥るのかわからない（村上春樹</a:t>
            </a:r>
            <a:r>
              <a:rPr lang="en-US" altLang="ja-JP" sz="1200" dirty="0" smtClean="0"/>
              <a:t>『</a:t>
            </a:r>
            <a:r>
              <a:rPr lang="ja-JP" altLang="en-US" sz="1200" dirty="0" smtClean="0"/>
              <a:t>女のいない男たち</a:t>
            </a:r>
            <a:r>
              <a:rPr lang="en-US" altLang="ja-JP" sz="1200" dirty="0" smtClean="0"/>
              <a:t>』</a:t>
            </a:r>
            <a:r>
              <a:rPr lang="ja-JP" altLang="en-US" sz="1200" dirty="0" smtClean="0"/>
              <a:t>参照）。それを考えると、今いる友人や友人関係を大事にしなくてはいけないと思う。</a:t>
            </a:r>
            <a:endParaRPr lang="en-US" altLang="ja-JP" sz="1200" dirty="0" smtClean="0"/>
          </a:p>
          <a:p>
            <a:endParaRPr lang="ja-JP" altLang="en-US" sz="1200" dirty="0" smtClean="0"/>
          </a:p>
          <a:p>
            <a:r>
              <a:rPr lang="ja-JP" altLang="en-US" sz="1200" dirty="0" smtClean="0"/>
              <a:t>　番組では、今友人のいない人、友人を求めている人に、「レンタル　フレンド」を紹介する会社があること、そこに頼むと、友人をレンタルで貸してくれることを、事例をまじえて取り上げていた。</a:t>
            </a:r>
          </a:p>
          <a:p>
            <a:r>
              <a:rPr lang="ja-JP" altLang="en-US" sz="1200" dirty="0" smtClean="0"/>
              <a:t>　おたく系の若い男性（３０代半ばくらい）が、キャッチボールをしながら、話し相手になってくれる女性をレンタルして、楽しそうに１時間を過ごすことができていた。料金は１万８千円。彼にとって、１万８千円は、「ガールフレンド」と１時間一緒に過ごせることを考えれば、高くない（最後に握手までしてくれている）。</a:t>
            </a:r>
          </a:p>
          <a:p>
            <a:r>
              <a:rPr lang="ja-JP" altLang="en-US" sz="1200" dirty="0" smtClean="0"/>
              <a:t>　６０歳代の男性（妻を亡くし、９１歳の母親を一人介護する日々を過ごしている）が、月に１度、母親がデイサービスに行っている昼間、一緒に海を見に行ってくれる女性をレンタルして、いろいろ悩みも聞いてもらい、満足げであった。料金は４万８千円。</a:t>
            </a:r>
          </a:p>
          <a:p>
            <a:endParaRPr lang="ja-JP" altLang="en-US" sz="1200" dirty="0" smtClean="0"/>
          </a:p>
          <a:p>
            <a:r>
              <a:rPr lang="ja-JP" altLang="en-US" sz="1200" dirty="0" smtClean="0"/>
              <a:t>　 相手をしてくれる人は、友人のように親身に話を聞いてくれ、レンタルした人に、心理的満足感を与えてくれる。その心理的満足への代償［支払］が、金額にすると１万８千円だったり、４万８千円だったりする。</a:t>
            </a:r>
            <a:endParaRPr lang="en-US" altLang="ja-JP" sz="1200" dirty="0" smtClean="0"/>
          </a:p>
          <a:p>
            <a:endParaRPr lang="ja-JP" altLang="en-US" sz="1200" dirty="0" smtClean="0"/>
          </a:p>
          <a:p>
            <a:r>
              <a:rPr lang="ja-JP" altLang="en-US" sz="1200" dirty="0" smtClean="0"/>
              <a:t>　「感情労働」というものがあるということであろうが、心理的奉仕に関して、支払われるものは、意外と高額である。（結婚や家族というものは、その高額の最たるものかもしれないが。）</a:t>
            </a:r>
          </a:p>
          <a:p>
            <a:r>
              <a:rPr lang="ja-JP" altLang="en-US" sz="1200" dirty="0" smtClean="0"/>
              <a:t>　この番組を見て、身の回りにある友人関係を大切にしたい、友人たちに感謝しなければいけないと思った。</a:t>
            </a:r>
            <a:endParaRPr lang="ja-JP" altLang="en-US" sz="1200" dirty="0"/>
          </a:p>
        </p:txBody>
      </p:sp>
    </p:spTree>
    <p:extLst>
      <p:ext uri="{BB962C8B-B14F-4D97-AF65-F5344CB8AC3E}">
        <p14:creationId xmlns:p14="http://schemas.microsoft.com/office/powerpoint/2010/main" val="4237185749"/>
      </p:ext>
    </p:extLst>
  </p:cSld>
  <p:clrMapOvr>
    <a:masterClrMapping/>
  </p:clrMapOvr>
  <mc:AlternateContent xmlns:mc="http://schemas.openxmlformats.org/markup-compatibility/2006" xmlns:p14="http://schemas.microsoft.com/office/powerpoint/2010/main">
    <mc:Choice Requires="p14">
      <p:transition spd="slow" p14:dur="2000" advTm="43487"/>
    </mc:Choice>
    <mc:Fallback xmlns="">
      <p:transition spd="slow" advTm="43487"/>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188357" y="5805264"/>
            <a:ext cx="512638" cy="365125"/>
          </a:xfrm>
        </p:spPr>
        <p:txBody>
          <a:bodyPr/>
          <a:lstStyle/>
          <a:p>
            <a:fld id="{2F1BE189-D45E-4A9C-BC6A-593271925892}" type="slidenum">
              <a:rPr kumimoji="1" lang="ja-JP" altLang="en-US" smtClean="0"/>
              <a:pPr/>
              <a:t>11</a:t>
            </a:fld>
            <a:endParaRPr kumimoji="1" lang="ja-JP" altLang="en-US"/>
          </a:p>
        </p:txBody>
      </p:sp>
      <p:sp>
        <p:nvSpPr>
          <p:cNvPr id="3" name="正方形/長方形 2"/>
          <p:cNvSpPr/>
          <p:nvPr/>
        </p:nvSpPr>
        <p:spPr>
          <a:xfrm>
            <a:off x="611560" y="476672"/>
            <a:ext cx="6089435" cy="4893647"/>
          </a:xfrm>
          <a:prstGeom prst="rect">
            <a:avLst/>
          </a:prstGeom>
        </p:spPr>
        <p:txBody>
          <a:bodyPr wrap="square">
            <a:spAutoFit/>
          </a:bodyPr>
          <a:lstStyle/>
          <a:p>
            <a:r>
              <a:rPr lang="ja-JP" altLang="en-US" sz="1200" dirty="0" smtClean="0"/>
              <a:t>認知的</a:t>
            </a:r>
            <a:r>
              <a:rPr lang="ja-JP" altLang="en-US" sz="1200" dirty="0"/>
              <a:t>不協和に</a:t>
            </a:r>
            <a:r>
              <a:rPr lang="ja-JP" altLang="en-US" sz="1200" dirty="0" smtClean="0"/>
              <a:t>ついて　　</a:t>
            </a:r>
            <a:r>
              <a:rPr lang="en-US" altLang="ja-JP" sz="1200" dirty="0" smtClean="0"/>
              <a:t> </a:t>
            </a:r>
            <a:r>
              <a:rPr lang="en-US" altLang="ja-JP" sz="1200" dirty="0"/>
              <a:t>2020</a:t>
            </a:r>
            <a:r>
              <a:rPr lang="ja-JP" altLang="en-US" sz="1200" dirty="0"/>
              <a:t>年</a:t>
            </a:r>
            <a:r>
              <a:rPr lang="en-US" altLang="ja-JP" sz="1200" dirty="0"/>
              <a:t>9</a:t>
            </a:r>
            <a:r>
              <a:rPr lang="ja-JP" altLang="en-US" sz="1200" dirty="0"/>
              <a:t>月</a:t>
            </a:r>
            <a:r>
              <a:rPr lang="en-US" altLang="ja-JP" sz="1200" dirty="0"/>
              <a:t>26</a:t>
            </a:r>
            <a:r>
              <a:rPr lang="ja-JP" altLang="en-US" sz="1200" dirty="0"/>
              <a:t>日 </a:t>
            </a:r>
            <a:r>
              <a:rPr lang="en-US" altLang="ja-JP" sz="1200" dirty="0" smtClean="0"/>
              <a:t>I</a:t>
            </a:r>
          </a:p>
          <a:p>
            <a:endParaRPr lang="en-US" altLang="ja-JP" sz="1200" dirty="0"/>
          </a:p>
          <a:p>
            <a:r>
              <a:rPr lang="ja-JP" altLang="en-US" sz="1200" dirty="0"/>
              <a:t>心理学に「認知的不協和理論」がある。それは、「人が自身の認知とは別の矛盾する認知を抱えた状態、またそのときに覚える不快感を表す社会心理学用語。アメリカの心理学者レオン・フェスティンガーによって提唱された。人はこれを解消するために、矛盾する認知の定義を変更したり、過小評価したり、自身の態度や行動を変更すると考えられている」（ウィキペディア）。</a:t>
            </a:r>
          </a:p>
          <a:p>
            <a:endParaRPr lang="ja-JP" altLang="en-US" sz="1200" dirty="0"/>
          </a:p>
          <a:p>
            <a:r>
              <a:rPr lang="ja-JP" altLang="en-US" sz="1200" dirty="0"/>
              <a:t>この理論を持ち出すまでもなく、私たちは認知の矛盾を解消することを、無意識的にやっている。たとえば、私は、Ａ（村上春樹）という作家が好きだとする。私は、Ｂという人に友情を感じているとする。ところが最近、ＢがＡのことを悪く書いているのを知った。私→＋Ａ，私→＋Ｂ、Ｂ→</a:t>
            </a:r>
            <a:r>
              <a:rPr lang="en-US" altLang="ja-JP" sz="1200" dirty="0"/>
              <a:t>―</a:t>
            </a:r>
            <a:r>
              <a:rPr lang="ja-JP" altLang="en-US" sz="1200" dirty="0"/>
              <a:t>Ａ（＋は好き、－は嫌い）という関係にあり、私からみて、私とＡとＢの</a:t>
            </a:r>
            <a:r>
              <a:rPr lang="en-US" altLang="ja-JP" sz="1200" dirty="0"/>
              <a:t>3</a:t>
            </a:r>
            <a:r>
              <a:rPr lang="ja-JP" altLang="en-US" sz="1200" dirty="0"/>
              <a:t>者の関係は、矛盾（不協和）になる。</a:t>
            </a:r>
            <a:r>
              <a:rPr lang="en-US" altLang="ja-JP" sz="1200" dirty="0"/>
              <a:t>(</a:t>
            </a:r>
            <a:r>
              <a:rPr lang="ja-JP" altLang="en-US" sz="1200" dirty="0"/>
              <a:t>その関係の符号の積がマイナスになると不協和）</a:t>
            </a:r>
          </a:p>
          <a:p>
            <a:endParaRPr lang="ja-JP" altLang="en-US" sz="1200" dirty="0"/>
          </a:p>
          <a:p>
            <a:r>
              <a:rPr lang="ja-JP" altLang="en-US" sz="1200" dirty="0"/>
              <a:t>そこで、私がこの矛盾（不協和）を解消すべき取る方法は，①　Ａを嫌いになる。②　</a:t>
            </a:r>
            <a:r>
              <a:rPr lang="en-US" altLang="ja-JP" sz="1200" dirty="0"/>
              <a:t>B</a:t>
            </a:r>
            <a:r>
              <a:rPr lang="ja-JP" altLang="en-US" sz="1200" dirty="0" err="1"/>
              <a:t>への</a:t>
            </a:r>
            <a:r>
              <a:rPr lang="ja-JP" altLang="en-US" sz="1200" dirty="0"/>
              <a:t>友情を解消する（薄める）のどちらかである。普通　②の方法をとることになると思うが、少し残念なのは、ＢがＡのことを悪く言うのに接した（Ｂ→</a:t>
            </a:r>
            <a:r>
              <a:rPr lang="en-US" altLang="ja-JP" sz="1200" dirty="0"/>
              <a:t>―</a:t>
            </a:r>
            <a:r>
              <a:rPr lang="ja-JP" altLang="en-US" sz="1200" dirty="0"/>
              <a:t>Ａ）ということである。そのようなことがなければ、あるいはあっても知らなければ、Ｂへの友情は薄れることはない。つまり、そのようなことは知らない方がいい。さらに言えば、そのような事態を起こさないようにした方がいい。自分の好きなことは、自分だけに取っておき、親しいし人にそれを押し付けたり、その感想を聞いたり</a:t>
            </a:r>
            <a:r>
              <a:rPr lang="ja-JP" altLang="en-US" sz="1200" dirty="0" err="1"/>
              <a:t>しないない</a:t>
            </a:r>
            <a:r>
              <a:rPr lang="ja-JP" altLang="en-US" sz="1200" dirty="0"/>
              <a:t>方がいい。夫婦や親友といえども、自分の好きなこと（たとえば小説や映画やドラマ）は勧めない方がいい。そんなことをすると、認知的不協和が生じ、関係が壊れる危険性がある。でも、自分と感覚や価値観の近い人と結婚したり親友になったりするので、それとの矛盾・認知的不協和をどうすればいいのだろうか。人生は矛盾が多い</a:t>
            </a:r>
          </a:p>
        </p:txBody>
      </p:sp>
    </p:spTree>
    <p:extLst>
      <p:ext uri="{BB962C8B-B14F-4D97-AF65-F5344CB8AC3E}">
        <p14:creationId xmlns:p14="http://schemas.microsoft.com/office/powerpoint/2010/main" val="2644446218"/>
      </p:ext>
    </p:extLst>
  </p:cSld>
  <p:clrMapOvr>
    <a:masterClrMapping/>
  </p:clrMapOvr>
  <mc:AlternateContent xmlns:mc="http://schemas.openxmlformats.org/markup-compatibility/2006" xmlns:p14="http://schemas.microsoft.com/office/powerpoint/2010/main">
    <mc:Choice Requires="p14">
      <p:transition spd="slow" p14:dur="2000" advTm="19303"/>
    </mc:Choice>
    <mc:Fallback xmlns="">
      <p:transition spd="slow" advTm="19303"/>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12</a:t>
            </a:fld>
            <a:endParaRPr kumimoji="1" lang="ja-JP" altLang="en-US"/>
          </a:p>
        </p:txBody>
      </p:sp>
      <p:sp>
        <p:nvSpPr>
          <p:cNvPr id="3" name="正方形/長方形 2"/>
          <p:cNvSpPr/>
          <p:nvPr/>
        </p:nvSpPr>
        <p:spPr>
          <a:xfrm>
            <a:off x="107504" y="116632"/>
            <a:ext cx="6552728" cy="5632311"/>
          </a:xfrm>
          <a:prstGeom prst="rect">
            <a:avLst/>
          </a:prstGeom>
        </p:spPr>
        <p:txBody>
          <a:bodyPr wrap="square">
            <a:spAutoFit/>
          </a:bodyPr>
          <a:lstStyle/>
          <a:p>
            <a:r>
              <a:rPr lang="ja-JP" altLang="en-US" sz="1200" dirty="0" smtClean="0"/>
              <a:t>韓国</a:t>
            </a:r>
            <a:r>
              <a:rPr lang="ja-JP" altLang="en-US" sz="1200" dirty="0"/>
              <a:t>ドラマ「ある春の夜に」を</a:t>
            </a:r>
            <a:r>
              <a:rPr lang="ja-JP" altLang="en-US" sz="1200" dirty="0" smtClean="0"/>
              <a:t>観る</a:t>
            </a:r>
            <a:r>
              <a:rPr lang="en-US" altLang="ja-JP" sz="1200" dirty="0" smtClean="0"/>
              <a:t> </a:t>
            </a:r>
            <a:r>
              <a:rPr lang="en-US" altLang="ja-JP" sz="1200" dirty="0"/>
              <a:t>2020</a:t>
            </a:r>
            <a:r>
              <a:rPr lang="ja-JP" altLang="en-US" sz="1200" dirty="0"/>
              <a:t>年</a:t>
            </a:r>
            <a:r>
              <a:rPr lang="en-US" altLang="ja-JP" sz="1200" dirty="0"/>
              <a:t>5</a:t>
            </a:r>
            <a:r>
              <a:rPr lang="ja-JP" altLang="en-US" sz="1200" dirty="0"/>
              <a:t>月</a:t>
            </a:r>
            <a:r>
              <a:rPr lang="en-US" altLang="ja-JP" sz="1200" dirty="0"/>
              <a:t>23</a:t>
            </a:r>
            <a:r>
              <a:rPr lang="ja-JP" altLang="en-US" sz="1200" dirty="0"/>
              <a:t>日 作成者</a:t>
            </a:r>
            <a:r>
              <a:rPr lang="en-US" altLang="ja-JP" sz="1200" dirty="0"/>
              <a:t>: </a:t>
            </a:r>
          </a:p>
          <a:p>
            <a:endParaRPr lang="en-US" altLang="ja-JP" sz="1200" dirty="0"/>
          </a:p>
          <a:p>
            <a:r>
              <a:rPr lang="ja-JP" altLang="en-US" sz="1200" dirty="0"/>
              <a:t>ネットフリクスで放映されている韓国ドラマ「ある春の夜に」全１５話を見終わった。少し前に見た「梨泰院クラス」とはまた別の意味で、よくできたドラマだなと思った。今、韓国のドラマは、皆このようレベルのものなのであろうか。日本で今このレベルのテレビドラマは作られていないのではないか。</a:t>
            </a:r>
          </a:p>
          <a:p>
            <a:endParaRPr lang="ja-JP" altLang="en-US" sz="1200" dirty="0"/>
          </a:p>
          <a:p>
            <a:r>
              <a:rPr lang="ja-JP" altLang="en-US" sz="1200" dirty="0"/>
              <a:t>韓国の若い人（</a:t>
            </a:r>
            <a:r>
              <a:rPr lang="en-US" altLang="ja-JP" sz="1200" dirty="0"/>
              <a:t>30</a:t>
            </a:r>
            <a:r>
              <a:rPr lang="ja-JP" altLang="en-US" sz="1200" dirty="0"/>
              <a:t>歳代）が主人公のドラマで、日本では昨年の７月にネットフリクスで放映されている。中身は、韓国の若い人の恋愛ドラマで、恋愛の障壁になるライバルや家族関係などさまざまあり、二人の心も揺れ動き、見ていてハラハラする。ヒロインの韓国女性（ハン・ジミン主演）が、知的で、勝ち気でありながら、心優しいために悩み、相手の男性（チョン・へイン主演）もとてもさわやかな優しい青年である。見ていて、二人の関係がほほえましく、応援したくなる。演技が自然で、ドラマの見ているというよりは、知り合いの若いカップルを見ているような気になる。</a:t>
            </a:r>
          </a:p>
          <a:p>
            <a:endParaRPr lang="ja-JP" altLang="en-US" sz="1200" dirty="0"/>
          </a:p>
          <a:p>
            <a:r>
              <a:rPr lang="ja-JP" altLang="en-US" sz="1200" dirty="0"/>
              <a:t>惹かれあった二人の会話が、スリリングで面白い。日本人の会話とは何か違うような気がする。そこが韓国ドラマの面白さなのかもしれない。ただ、何が違うのかは明確にわからない。表面的などうでもいい会話というものが少ない。一つ一つの言葉に皆深い意味がある。発した言葉で、相手が驚くと、それは「冗談」と打ち消すことがしばしばある。そのようなことでシリアスなことをさりげなく言うことも多い。ホンネで話すので、その発せられる言葉で、相手が傷つき突然怒りだし、二人の関係が危うくこともしばしばある。とにかく会話に緊迫感がある。でも相手が好きだということが、言葉や表情から伝わってくる。それだけ演技がうまいのかもしれない。</a:t>
            </a:r>
          </a:p>
          <a:p>
            <a:endParaRPr lang="ja-JP" altLang="en-US" sz="1200" dirty="0"/>
          </a:p>
          <a:p>
            <a:r>
              <a:rPr lang="ja-JP" altLang="en-US" sz="1200" dirty="0"/>
              <a:t>韓国の若い人にとって恋愛は大きな価値で、運命の人との出会いという言葉もよく出てくる。親世代の結婚生活はあまりいいものとして描かれていない。今の韓国でも、結婚には親の許可が絶対必要のようで、結婚の許可を親から得るのが大きなテーマになっている。</a:t>
            </a:r>
          </a:p>
          <a:p>
            <a:endParaRPr lang="ja-JP" altLang="en-US" sz="1200" dirty="0"/>
          </a:p>
          <a:p>
            <a:r>
              <a:rPr lang="ja-JP" altLang="en-US" sz="1200" dirty="0"/>
              <a:t>バックの音楽はたくさんの</a:t>
            </a:r>
            <a:r>
              <a:rPr lang="en-US" altLang="ja-JP" sz="1200" dirty="0"/>
              <a:t>OST</a:t>
            </a:r>
            <a:r>
              <a:rPr lang="ja-JP" altLang="en-US" sz="1200" dirty="0"/>
              <a:t>が流れる「梨泰院クラス」とは違って、「ある春の夜に」は、数少ない同じ主題歌が何度も流れる</a:t>
            </a:r>
            <a:r>
              <a:rPr lang="ja-JP" altLang="en-US" sz="1200" dirty="0" smtClean="0"/>
              <a:t>。</a:t>
            </a:r>
            <a:endParaRPr lang="ja-JP" altLang="en-US" sz="1200" dirty="0"/>
          </a:p>
        </p:txBody>
      </p:sp>
    </p:spTree>
    <p:extLst>
      <p:ext uri="{BB962C8B-B14F-4D97-AF65-F5344CB8AC3E}">
        <p14:creationId xmlns:p14="http://schemas.microsoft.com/office/powerpoint/2010/main" val="2200088214"/>
      </p:ext>
    </p:extLst>
  </p:cSld>
  <p:clrMapOvr>
    <a:masterClrMapping/>
  </p:clrMapOvr>
  <mc:AlternateContent xmlns:mc="http://schemas.openxmlformats.org/markup-compatibility/2006" xmlns:p14="http://schemas.microsoft.com/office/powerpoint/2010/main">
    <mc:Choice Requires="p14">
      <p:transition spd="slow" p14:dur="2000" advTm="33713"/>
    </mc:Choice>
    <mc:Fallback xmlns="">
      <p:transition spd="slow" advTm="33713"/>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13</a:t>
            </a:fld>
            <a:endParaRPr kumimoji="1" lang="ja-JP" altLang="en-US"/>
          </a:p>
        </p:txBody>
      </p:sp>
      <p:sp>
        <p:nvSpPr>
          <p:cNvPr id="3" name="正方形/長方形 2"/>
          <p:cNvSpPr/>
          <p:nvPr/>
        </p:nvSpPr>
        <p:spPr>
          <a:xfrm>
            <a:off x="395536" y="476672"/>
            <a:ext cx="6561778" cy="6381328"/>
          </a:xfrm>
          <a:prstGeom prst="rect">
            <a:avLst/>
          </a:prstGeom>
        </p:spPr>
        <p:txBody>
          <a:bodyPr wrap="square">
            <a:spAutoFit/>
          </a:bodyPr>
          <a:lstStyle/>
          <a:p>
            <a:r>
              <a:rPr lang="ja-JP" altLang="en-US" sz="1200" dirty="0" smtClean="0"/>
              <a:t>韓国</a:t>
            </a:r>
            <a:r>
              <a:rPr lang="ja-JP" altLang="en-US" sz="1200" dirty="0"/>
              <a:t>ドラマ「彼女はキレイだった」を</a:t>
            </a:r>
            <a:r>
              <a:rPr lang="ja-JP" altLang="en-US" sz="1200" dirty="0" smtClean="0"/>
              <a:t>見始める</a:t>
            </a:r>
            <a:r>
              <a:rPr lang="en-US" altLang="ja-JP" sz="1200" dirty="0" smtClean="0"/>
              <a:t> </a:t>
            </a:r>
            <a:r>
              <a:rPr lang="en-US" altLang="ja-JP" sz="1200" dirty="0"/>
              <a:t>2020</a:t>
            </a:r>
            <a:r>
              <a:rPr lang="ja-JP" altLang="en-US" sz="1200" dirty="0"/>
              <a:t>年</a:t>
            </a:r>
            <a:r>
              <a:rPr lang="en-US" altLang="ja-JP" sz="1200" dirty="0"/>
              <a:t>9</a:t>
            </a:r>
            <a:r>
              <a:rPr lang="ja-JP" altLang="en-US" sz="1200" dirty="0"/>
              <a:t>月</a:t>
            </a:r>
            <a:r>
              <a:rPr lang="en-US" altLang="ja-JP" sz="1200" dirty="0"/>
              <a:t>17</a:t>
            </a:r>
            <a:r>
              <a:rPr lang="ja-JP" altLang="en-US" sz="1200" dirty="0"/>
              <a:t>日 </a:t>
            </a:r>
            <a:endParaRPr lang="en-US" altLang="ja-JP" sz="1200" dirty="0" smtClean="0"/>
          </a:p>
          <a:p>
            <a:endParaRPr lang="en-US" altLang="ja-JP" sz="1200" dirty="0"/>
          </a:p>
          <a:p>
            <a:r>
              <a:rPr lang="en-US" altLang="ja-JP" sz="1200" dirty="0"/>
              <a:t>2015</a:t>
            </a:r>
            <a:r>
              <a:rPr lang="ja-JP" altLang="en-US" sz="1200" dirty="0"/>
              <a:t>年の韓国ドラマ「彼女はキレイだった」をネットフリクスで見始めた。最初「なんか失礼な題だな」と思ったが、ストリーを知って納得した。女性が「キレイ」ということはどういうことなのかといろいろ考えさせられた。男はキレイな女性に惹かれるのは古今東西普遍的のようだが、それはなぜなのだろう。（女性がイケメンの男子に惹かれることもあるが、男のそれには及ばない）。</a:t>
            </a:r>
          </a:p>
          <a:p>
            <a:endParaRPr lang="ja-JP" altLang="en-US" sz="1200" dirty="0"/>
          </a:p>
          <a:p>
            <a:r>
              <a:rPr lang="ja-JP" altLang="en-US" sz="1200" dirty="0"/>
              <a:t>第</a:t>
            </a:r>
            <a:r>
              <a:rPr lang="en-US" altLang="ja-JP" sz="1200" dirty="0"/>
              <a:t>1</a:t>
            </a:r>
            <a:r>
              <a:rPr lang="ja-JP" altLang="en-US" sz="1200" dirty="0"/>
              <a:t>話のストリーは次のよう。＜（ヒロイン）ヘジンは小学生のころ相思相愛だったソンジュンがアメリカから帰国するとのメールを受け、（親友）ハリに待ち合わせ場所まで送ってもらう。そこに現れたソンジュンは肥満児だった過去をみじんも感じさせないイケメンに成長しており、正反対の残念な女性に成長した自分を恥じたヘジンは、（超美人の）ハリに自分の代役を頼み</a:t>
            </a:r>
            <a:r>
              <a:rPr lang="en-US" altLang="ja-JP" sz="1200" dirty="0"/>
              <a:t>…</a:t>
            </a:r>
            <a:r>
              <a:rPr lang="ja-JP" altLang="en-US" sz="1200" dirty="0" err="1"/>
              <a:t>。</a:t>
            </a:r>
            <a:r>
              <a:rPr lang="ja-JP" altLang="en-US" sz="1200" dirty="0"/>
              <a:t>＞</a:t>
            </a:r>
          </a:p>
          <a:p>
            <a:endParaRPr lang="ja-JP" altLang="en-US" sz="1200" dirty="0"/>
          </a:p>
          <a:p>
            <a:r>
              <a:rPr lang="ja-JP" altLang="en-US" sz="1200" dirty="0"/>
              <a:t>最近大人気の韓国ドラマ「梨泰院クラス」の中卒で前科者で飲み屋の社長の男</a:t>
            </a:r>
            <a:r>
              <a:rPr lang="ja-JP" altLang="en-US" sz="1200" dirty="0" err="1"/>
              <a:t>ぽい</a:t>
            </a:r>
            <a:r>
              <a:rPr lang="ja-JP" altLang="en-US" sz="1200" dirty="0"/>
              <a:t>ヒーローのパク・セロイを演じたパク・ソジュンが、このドラマではアメリカ帰りの育ちがよくかっこいいイケメンを演じていて、最初その育ちの品のよさから同一人物とは思えず、思わずネットで調べて</a:t>
            </a:r>
            <a:r>
              <a:rPr lang="ja-JP" altLang="en-US" sz="1200" dirty="0" smtClean="0"/>
              <a:t>しまった）</a:t>
            </a:r>
            <a:r>
              <a:rPr lang="ja-JP" altLang="en-US" sz="1200" dirty="0"/>
              <a:t>。</a:t>
            </a:r>
          </a:p>
          <a:p>
            <a:endParaRPr lang="ja-JP" altLang="en-US" sz="1200" dirty="0"/>
          </a:p>
          <a:p>
            <a:r>
              <a:rPr lang="ja-JP" altLang="en-US" sz="1200" dirty="0"/>
              <a:t>女性が綺麗であると男からちやほやされることが多いが、それに奢れることなく、懸命に生き、いい性格ややさしい心情を保持することは難しいのではないか。その点そうでない女性の方が、努力家でいい性格でやさしい心根の人が多い（、と私は思う）。ところが愚かなことに、男は美人の方に惹かれる</a:t>
            </a:r>
            <a:r>
              <a:rPr lang="ja-JP" altLang="en-US" sz="1200" dirty="0" smtClean="0"/>
              <a:t>。</a:t>
            </a:r>
            <a:endParaRPr lang="ja-JP" altLang="en-US" sz="1200" dirty="0"/>
          </a:p>
          <a:p>
            <a:r>
              <a:rPr lang="ja-JP" altLang="en-US" sz="1200" dirty="0"/>
              <a:t>「彼女はキレイだった」のヒロインは、そのことがわかっていて、幼馴染のイケメンに自分の正体を明かせず、超美人の友人に代わりになってもらう。そこに悲しみがないわけではないが、持ち前の元気さと笑いで吹き飛ばすのが、このドラマの魅力である。</a:t>
            </a:r>
          </a:p>
          <a:p>
            <a:endParaRPr lang="ja-JP" altLang="en-US" sz="1200" dirty="0"/>
          </a:p>
          <a:p>
            <a:r>
              <a:rPr lang="ja-JP" altLang="en-US" sz="1200" dirty="0"/>
              <a:t>＜追記＞もちろん女性が綺麗になるように努力することは、自分の顔や体を素材に美を追求することであり、画家がキャンバスを素材に美を追求するのと変わらないことで、非難されるべきことではない。また男が女性の綺麗さに惹かれるのは、美しい絵や美しいものに惹かれるのと同様で、自然なことであると思う。</a:t>
            </a:r>
          </a:p>
          <a:p>
            <a:endParaRPr lang="ja-JP" altLang="en-US" sz="1200" dirty="0"/>
          </a:p>
          <a:p>
            <a:endParaRPr lang="ja-JP" altLang="en-US" sz="1200" dirty="0"/>
          </a:p>
        </p:txBody>
      </p:sp>
    </p:spTree>
    <p:extLst>
      <p:ext uri="{BB962C8B-B14F-4D97-AF65-F5344CB8AC3E}">
        <p14:creationId xmlns:p14="http://schemas.microsoft.com/office/powerpoint/2010/main" val="1687240369"/>
      </p:ext>
    </p:extLst>
  </p:cSld>
  <p:clrMapOvr>
    <a:masterClrMapping/>
  </p:clrMapOvr>
  <mc:AlternateContent xmlns:mc="http://schemas.openxmlformats.org/markup-compatibility/2006" xmlns:p14="http://schemas.microsoft.com/office/powerpoint/2010/main">
    <mc:Choice Requires="p14">
      <p:transition spd="slow" p14:dur="2000" advTm="43172"/>
    </mc:Choice>
    <mc:Fallback xmlns="">
      <p:transition spd="slow" advTm="43172"/>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14</a:t>
            </a:fld>
            <a:endParaRPr kumimoji="1" lang="ja-JP" altLang="en-US"/>
          </a:p>
        </p:txBody>
      </p:sp>
      <p:sp>
        <p:nvSpPr>
          <p:cNvPr id="4" name="正方形/長方形 3"/>
          <p:cNvSpPr/>
          <p:nvPr/>
        </p:nvSpPr>
        <p:spPr>
          <a:xfrm>
            <a:off x="683568" y="332656"/>
            <a:ext cx="5976664" cy="5632311"/>
          </a:xfrm>
          <a:prstGeom prst="rect">
            <a:avLst/>
          </a:prstGeom>
        </p:spPr>
        <p:txBody>
          <a:bodyPr wrap="square">
            <a:spAutoFit/>
          </a:bodyPr>
          <a:lstStyle/>
          <a:p>
            <a:r>
              <a:rPr lang="ja-JP" altLang="en-US" sz="1200" dirty="0"/>
              <a:t>高校教師の</a:t>
            </a:r>
            <a:r>
              <a:rPr lang="ja-JP" altLang="en-US" sz="1200" dirty="0" smtClean="0"/>
              <a:t>特質　</a:t>
            </a:r>
            <a:r>
              <a:rPr lang="en-US" altLang="ja-JP" sz="1200" dirty="0" smtClean="0"/>
              <a:t> </a:t>
            </a:r>
            <a:r>
              <a:rPr lang="en-US" altLang="ja-JP" sz="1200" dirty="0"/>
              <a:t>2018</a:t>
            </a:r>
            <a:r>
              <a:rPr lang="ja-JP" altLang="en-US" sz="1200" dirty="0"/>
              <a:t>年</a:t>
            </a:r>
            <a:r>
              <a:rPr lang="en-US" altLang="ja-JP" sz="1200" dirty="0"/>
              <a:t>8</a:t>
            </a:r>
            <a:r>
              <a:rPr lang="ja-JP" altLang="en-US" sz="1200" dirty="0"/>
              <a:t>月</a:t>
            </a:r>
            <a:r>
              <a:rPr lang="en-US" altLang="ja-JP" sz="1200" dirty="0"/>
              <a:t>30</a:t>
            </a:r>
            <a:r>
              <a:rPr lang="ja-JP" altLang="en-US" sz="1200" dirty="0"/>
              <a:t>日 </a:t>
            </a:r>
            <a:endParaRPr lang="en-US" altLang="ja-JP" sz="1200" dirty="0"/>
          </a:p>
          <a:p>
            <a:endParaRPr lang="en-US" altLang="ja-JP" sz="1200" dirty="0"/>
          </a:p>
          <a:p>
            <a:r>
              <a:rPr lang="ja-JP" altLang="en-US" sz="1200" dirty="0" smtClean="0"/>
              <a:t>これ</a:t>
            </a:r>
            <a:r>
              <a:rPr lang="ja-JP" altLang="en-US" sz="1200" dirty="0"/>
              <a:t>まで小中高の校長を務めたことがある</a:t>
            </a:r>
            <a:r>
              <a:rPr lang="en-US" altLang="ja-JP" sz="1200" dirty="0"/>
              <a:t>S</a:t>
            </a:r>
            <a:r>
              <a:rPr lang="ja-JP" altLang="en-US" sz="1200" dirty="0"/>
              <a:t>先生に高校教師の特徴について話をうかがった。その時聞いたことをメモする</a:t>
            </a:r>
            <a:r>
              <a:rPr lang="ja-JP" altLang="en-US" sz="1200" dirty="0" smtClean="0"/>
              <a:t>。</a:t>
            </a:r>
            <a:endParaRPr lang="ja-JP" altLang="en-US" sz="1200" dirty="0"/>
          </a:p>
          <a:p>
            <a:r>
              <a:rPr lang="ja-JP" altLang="en-US" sz="1200" dirty="0"/>
              <a:t>１　小学校の教師は全教科教えるが、中学高校の教師はそれぞれ専門の教科がある。中学高校の教師は、教科担当の意識が強い</a:t>
            </a:r>
            <a:r>
              <a:rPr lang="ja-JP" altLang="en-US" sz="1200" dirty="0" smtClean="0"/>
              <a:t>。</a:t>
            </a:r>
            <a:endParaRPr lang="ja-JP" altLang="en-US" sz="1200" dirty="0"/>
          </a:p>
          <a:p>
            <a:r>
              <a:rPr lang="ja-JP" altLang="en-US" sz="1200" dirty="0"/>
              <a:t>２　小学校教師は、</a:t>
            </a:r>
            <a:r>
              <a:rPr lang="en-US" altLang="ja-JP" sz="1200" dirty="0"/>
              <a:t>1</a:t>
            </a:r>
            <a:r>
              <a:rPr lang="ja-JP" altLang="en-US" sz="1200" dirty="0" err="1"/>
              <a:t>つの</a:t>
            </a:r>
            <a:r>
              <a:rPr lang="ja-JP" altLang="en-US" sz="1200" dirty="0"/>
              <a:t>クラスで、</a:t>
            </a:r>
            <a:r>
              <a:rPr lang="en-US" altLang="ja-JP" sz="1200" dirty="0"/>
              <a:t>1</a:t>
            </a:r>
            <a:r>
              <a:rPr lang="ja-JP" altLang="en-US" sz="1200" dirty="0"/>
              <a:t>回限りの授業をすることが多いが、中高の教師は同じ授業を数回繰り返す。</a:t>
            </a:r>
          </a:p>
          <a:p>
            <a:r>
              <a:rPr lang="ja-JP" altLang="en-US" sz="1200" dirty="0"/>
              <a:t>その為、小学校教師は、その単元が学習指導要領や教師の指導書にどう書かれているかを参照することが多いが、中高の教師は、最初その個所を教える時、それらを参照するにしても、その後は何回も教える中で自分流のやり方を確立し、それらを参照することはなくなる</a:t>
            </a:r>
            <a:r>
              <a:rPr lang="ja-JP" altLang="en-US" sz="1200" dirty="0" smtClean="0"/>
              <a:t>。</a:t>
            </a:r>
            <a:endParaRPr lang="ja-JP" altLang="en-US" sz="1200" dirty="0"/>
          </a:p>
          <a:p>
            <a:r>
              <a:rPr lang="ja-JP" altLang="en-US" sz="1200" dirty="0"/>
              <a:t>３　中高の教師は専門の教科意識があるとはいえ、その程度は中高で違っている。中学の教師は浅く広く教えるので専門教科意識はそれほど高くない。高校の教師の専門教科意識はかなり高い。それに社会科や理科では、その中が専門の領域で分かれて</a:t>
            </a:r>
            <a:r>
              <a:rPr lang="ja-JP" altLang="en-US" sz="1200" dirty="0" smtClean="0"/>
              <a:t>いる。</a:t>
            </a:r>
            <a:endParaRPr lang="ja-JP" altLang="en-US" sz="1200" dirty="0"/>
          </a:p>
          <a:p>
            <a:r>
              <a:rPr lang="ja-JP" altLang="en-US" sz="1200" dirty="0"/>
              <a:t>４　中学校に入ってくる生徒は能力も特性もさまざまであるのに対して、高校は入試があり、学力で輪切りされて、それぞれの学校には、能力も特性も同じような生徒が入学している。進学校と非進学校、普通科と専門学科で、生徒の特質は違い、それに対応して先生達の意識や行動の違いが、学校グループ（類型）ごとに違っている</a:t>
            </a:r>
            <a:r>
              <a:rPr lang="ja-JP" altLang="en-US" sz="1200" dirty="0" smtClean="0"/>
              <a:t>。</a:t>
            </a:r>
            <a:endParaRPr lang="ja-JP" altLang="en-US" sz="1200" dirty="0"/>
          </a:p>
          <a:p>
            <a:r>
              <a:rPr lang="ja-JP" altLang="en-US" sz="1200" dirty="0"/>
              <a:t>５　高校グループ（類型）間の違いは、現在も明確にあるが（進学校は受験や勉強中心等）、昔に比べれば、その差は小さくなっている。　かっては非進学校で、校内暴力や荒れがあったが、今は生徒は皆おとなしくなっている</a:t>
            </a:r>
            <a:r>
              <a:rPr lang="ja-JP" altLang="en-US" sz="1200" dirty="0" smtClean="0"/>
              <a:t>。</a:t>
            </a:r>
            <a:endParaRPr lang="ja-JP" altLang="en-US" sz="1200" dirty="0"/>
          </a:p>
          <a:p>
            <a:r>
              <a:rPr lang="ja-JP" altLang="en-US" sz="1200" dirty="0" smtClean="0"/>
              <a:t>６</a:t>
            </a:r>
            <a:r>
              <a:rPr lang="ja-JP" altLang="en-US" sz="1200" dirty="0"/>
              <a:t>　教師たちは、学習指導要領より教師用の教科書の指導書の方をよく読む。教師用の指導書には、学習指導要領の該当する箇所に関してもわかりやすく書かれている</a:t>
            </a:r>
            <a:r>
              <a:rPr lang="ja-JP" altLang="en-US" sz="1200" dirty="0" smtClean="0"/>
              <a:t>。</a:t>
            </a:r>
            <a:endParaRPr lang="ja-JP" altLang="en-US" sz="1200" dirty="0"/>
          </a:p>
          <a:p>
            <a:r>
              <a:rPr lang="ja-JP" altLang="en-US" sz="1200" dirty="0"/>
              <a:t>７</a:t>
            </a:r>
            <a:r>
              <a:rPr lang="ja-JP" altLang="en-US" sz="1200" dirty="0" smtClean="0"/>
              <a:t>それ</a:t>
            </a:r>
            <a:r>
              <a:rPr lang="ja-JP" altLang="en-US" sz="1200" dirty="0"/>
              <a:t>に高校の教師はそれぞれの教科の専門家であり、教育現場で長年教えてきている。その教育現場の実情をよく知らない文部科学省の役人や大学の教師の作った学習指導要領は、一般論として正しいことが書かれているのかもしれないが、具体的に教育現場で通用するわけではない。教育現場では自分の専門的知識の方が勝っていると、教師たちは自負を持っている。</a:t>
            </a:r>
          </a:p>
        </p:txBody>
      </p:sp>
    </p:spTree>
    <p:extLst>
      <p:ext uri="{BB962C8B-B14F-4D97-AF65-F5344CB8AC3E}">
        <p14:creationId xmlns:p14="http://schemas.microsoft.com/office/powerpoint/2010/main" val="372783615"/>
      </p:ext>
    </p:extLst>
  </p:cSld>
  <p:clrMapOvr>
    <a:masterClrMapping/>
  </p:clrMapOvr>
  <mc:AlternateContent xmlns:mc="http://schemas.openxmlformats.org/markup-compatibility/2006" xmlns:p14="http://schemas.microsoft.com/office/powerpoint/2010/main">
    <mc:Choice Requires="p14">
      <p:transition spd="slow" p14:dur="2000" advTm="68121"/>
    </mc:Choice>
    <mc:Fallback xmlns="">
      <p:transition spd="slow" advTm="68121"/>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15</a:t>
            </a:fld>
            <a:endParaRPr kumimoji="1" lang="ja-JP" altLang="en-US"/>
          </a:p>
        </p:txBody>
      </p:sp>
      <p:sp>
        <p:nvSpPr>
          <p:cNvPr id="3" name="正方形/長方形 2"/>
          <p:cNvSpPr/>
          <p:nvPr/>
        </p:nvSpPr>
        <p:spPr>
          <a:xfrm>
            <a:off x="611560" y="836712"/>
            <a:ext cx="6048672" cy="5262979"/>
          </a:xfrm>
          <a:prstGeom prst="rect">
            <a:avLst/>
          </a:prstGeom>
        </p:spPr>
        <p:txBody>
          <a:bodyPr wrap="square">
            <a:spAutoFit/>
          </a:bodyPr>
          <a:lstStyle/>
          <a:p>
            <a:r>
              <a:rPr lang="ja-JP" altLang="en-US" sz="1200" dirty="0"/>
              <a:t>大学教員の</a:t>
            </a:r>
            <a:r>
              <a:rPr lang="ja-JP" altLang="en-US" sz="1200" dirty="0" smtClean="0"/>
              <a:t>地位低下　　</a:t>
            </a:r>
            <a:r>
              <a:rPr lang="en-US" altLang="ja-JP" sz="1200" dirty="0" smtClean="0"/>
              <a:t> </a:t>
            </a:r>
            <a:r>
              <a:rPr lang="en-US" altLang="ja-JP" sz="1200" dirty="0"/>
              <a:t>2019</a:t>
            </a:r>
            <a:r>
              <a:rPr lang="ja-JP" altLang="en-US" sz="1200" dirty="0"/>
              <a:t>年</a:t>
            </a:r>
            <a:r>
              <a:rPr lang="en-US" altLang="ja-JP" sz="1200" dirty="0"/>
              <a:t>10</a:t>
            </a:r>
            <a:r>
              <a:rPr lang="ja-JP" altLang="en-US" sz="1200" dirty="0"/>
              <a:t>月</a:t>
            </a:r>
            <a:r>
              <a:rPr lang="en-US" altLang="ja-JP" sz="1200" dirty="0"/>
              <a:t>14</a:t>
            </a:r>
            <a:r>
              <a:rPr lang="ja-JP" altLang="en-US" sz="1200" dirty="0"/>
              <a:t>日 </a:t>
            </a:r>
            <a:endParaRPr lang="en-US" altLang="ja-JP" sz="1200" dirty="0"/>
          </a:p>
          <a:p>
            <a:endParaRPr lang="en-US" altLang="ja-JP" sz="1200" dirty="0"/>
          </a:p>
          <a:p>
            <a:r>
              <a:rPr lang="ja-JP" altLang="en-US" sz="1200" dirty="0"/>
              <a:t>大学教員の社会的地位は下がっているように思う。それは給与面だけでなく世間の大学教員を見る目（社会的評価）についても言えると思う</a:t>
            </a:r>
            <a:r>
              <a:rPr lang="ja-JP" altLang="en-US" sz="1200" dirty="0" smtClean="0"/>
              <a:t>。</a:t>
            </a:r>
            <a:endParaRPr lang="en-US" altLang="ja-JP" sz="1200" dirty="0" smtClean="0"/>
          </a:p>
          <a:p>
            <a:r>
              <a:rPr lang="ja-JP" altLang="en-US" sz="1200" dirty="0" smtClean="0"/>
              <a:t>大学</a:t>
            </a:r>
            <a:r>
              <a:rPr lang="ja-JP" altLang="en-US" sz="1200" dirty="0"/>
              <a:t>教員は、自分の狭い領域に閉じこもるオタクで、世の中のことには無知な人種と思われているのではないか。それで今大学教員に期待されることも様変わりしつつある。</a:t>
            </a:r>
          </a:p>
          <a:p>
            <a:endParaRPr lang="ja-JP" altLang="en-US" sz="1200" dirty="0"/>
          </a:p>
          <a:p>
            <a:r>
              <a:rPr lang="ja-JP" altLang="en-US" sz="1200" dirty="0"/>
              <a:t>少し前までは、大学と専門学校は同じ高等教育でも違うもので、大学の専門学校化は、大学の本質（真髄）を失うもので問題であると議論されていたが、最近はそのような議論は聞かない</a:t>
            </a:r>
            <a:r>
              <a:rPr lang="ja-JP" altLang="en-US" sz="1200" dirty="0" smtClean="0"/>
              <a:t>。</a:t>
            </a:r>
            <a:endParaRPr lang="en-US" altLang="ja-JP" sz="1200" dirty="0" smtClean="0"/>
          </a:p>
          <a:p>
            <a:r>
              <a:rPr lang="ja-JP" altLang="en-US" sz="1200" dirty="0" smtClean="0"/>
              <a:t>この</a:t>
            </a:r>
            <a:r>
              <a:rPr lang="ja-JP" altLang="en-US" sz="1200" dirty="0"/>
              <a:t>大学の学部が専門学校のようにいかに就職に役立つのかという広報ばかりが目につく、</a:t>
            </a:r>
          </a:p>
          <a:p>
            <a:endParaRPr lang="ja-JP" altLang="en-US" sz="1200" dirty="0"/>
          </a:p>
          <a:p>
            <a:r>
              <a:rPr lang="ja-JP" altLang="en-US" sz="1200" dirty="0"/>
              <a:t>大学の知識も実務的なもの実践的なものが重視されている。実務経験者の割合が一定程度いないと学部や大学院の設置認可が下りなかったり（教職大学院等）、授業料免許の援助の対象大学から外されたりする</a:t>
            </a:r>
            <a:r>
              <a:rPr lang="ja-JP" altLang="en-US" sz="1200" dirty="0" smtClean="0"/>
              <a:t>。</a:t>
            </a:r>
            <a:endParaRPr lang="en-US" altLang="ja-JP" sz="1200" dirty="0" smtClean="0"/>
          </a:p>
          <a:p>
            <a:r>
              <a:rPr lang="ja-JP" altLang="en-US" sz="1200" dirty="0" smtClean="0"/>
              <a:t>今</a:t>
            </a:r>
            <a:r>
              <a:rPr lang="ja-JP" altLang="en-US" sz="1200" dirty="0"/>
              <a:t>教育界はアクティブ・ラーニングというマジックワードが飛び交い、実践に役立たない知識は貶められている。</a:t>
            </a:r>
          </a:p>
          <a:p>
            <a:endParaRPr lang="ja-JP" altLang="en-US" sz="1200" dirty="0"/>
          </a:p>
          <a:p>
            <a:r>
              <a:rPr lang="ja-JP" altLang="en-US" sz="1200" dirty="0"/>
              <a:t>大学の入試は、もととも大学で学ぶ能力があるかどうかの判定の為に行われたものなので、大学教員が作成し採点するのが当然と考えられていたが、今は大学入試センタ</a:t>
            </a:r>
            <a:r>
              <a:rPr lang="en-US" altLang="ja-JP" sz="1200" dirty="0"/>
              <a:t>―</a:t>
            </a:r>
            <a:r>
              <a:rPr lang="ja-JP" altLang="en-US" sz="1200" dirty="0"/>
              <a:t>試験の主導権は、大学教員から高校教師や文部科学省の役人や民間に移管されようと</a:t>
            </a:r>
            <a:r>
              <a:rPr lang="ja-JP" altLang="en-US" sz="1200"/>
              <a:t>して</a:t>
            </a:r>
            <a:r>
              <a:rPr lang="ja-JP" altLang="en-US" sz="1200" smtClean="0"/>
              <a:t>いる。</a:t>
            </a:r>
            <a:endParaRPr lang="en-US" altLang="ja-JP" sz="1200" dirty="0" smtClean="0"/>
          </a:p>
          <a:p>
            <a:r>
              <a:rPr lang="ja-JP" altLang="en-US" sz="1200" dirty="0" smtClean="0"/>
              <a:t>（</a:t>
            </a:r>
            <a:r>
              <a:rPr lang="ja-JP" altLang="en-US" sz="1200" dirty="0"/>
              <a:t>荒井克弘「高大接続改革」中央教育研究所研究報告Ｎｏ</a:t>
            </a:r>
            <a:r>
              <a:rPr lang="en-US" altLang="ja-JP" sz="1200" dirty="0"/>
              <a:t>94</a:t>
            </a:r>
            <a:r>
              <a:rPr lang="ja-JP" altLang="en-US" sz="1200" dirty="0"/>
              <a:t>　</a:t>
            </a:r>
            <a:r>
              <a:rPr lang="en-US" altLang="ja-JP" sz="1200" dirty="0"/>
              <a:t>36p, www.chu-ken.jp/pdf/kanko94.pdfsannsyou </a:t>
            </a:r>
            <a:r>
              <a:rPr lang="ja-JP" altLang="en-US" sz="1200" dirty="0"/>
              <a:t>）</a:t>
            </a:r>
          </a:p>
          <a:p>
            <a:endParaRPr lang="ja-JP" altLang="en-US" sz="1200" dirty="0"/>
          </a:p>
          <a:p>
            <a:endParaRPr lang="ja-JP" altLang="en-US" sz="1200" dirty="0"/>
          </a:p>
        </p:txBody>
      </p:sp>
    </p:spTree>
    <p:extLst>
      <p:ext uri="{BB962C8B-B14F-4D97-AF65-F5344CB8AC3E}">
        <p14:creationId xmlns:p14="http://schemas.microsoft.com/office/powerpoint/2010/main" val="860946964"/>
      </p:ext>
    </p:extLst>
  </p:cSld>
  <p:clrMapOvr>
    <a:masterClrMapping/>
  </p:clrMapOvr>
  <mc:AlternateContent xmlns:mc="http://schemas.openxmlformats.org/markup-compatibility/2006" xmlns:p14="http://schemas.microsoft.com/office/powerpoint/2010/main">
    <mc:Choice Requires="p14">
      <p:transition spd="slow" p14:dur="2000" advTm="43832"/>
    </mc:Choice>
    <mc:Fallback xmlns="">
      <p:transition spd="slow" advTm="43832"/>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16</a:t>
            </a:fld>
            <a:endParaRPr kumimoji="1" lang="ja-JP" altLang="en-US"/>
          </a:p>
        </p:txBody>
      </p:sp>
      <p:sp>
        <p:nvSpPr>
          <p:cNvPr id="3" name="正方形/長方形 2"/>
          <p:cNvSpPr/>
          <p:nvPr/>
        </p:nvSpPr>
        <p:spPr>
          <a:xfrm>
            <a:off x="539552" y="548680"/>
            <a:ext cx="7871300" cy="6247864"/>
          </a:xfrm>
          <a:prstGeom prst="rect">
            <a:avLst/>
          </a:prstGeom>
        </p:spPr>
        <p:txBody>
          <a:bodyPr wrap="square">
            <a:spAutoFit/>
          </a:bodyPr>
          <a:lstStyle/>
          <a:p>
            <a:r>
              <a:rPr lang="ja-JP" altLang="en-US" dirty="0"/>
              <a:t> 私はなぜ教育の道を志したか　　</a:t>
            </a:r>
            <a:r>
              <a:rPr lang="ja-JP" altLang="en-US" dirty="0" smtClean="0"/>
              <a:t>教育展望　</a:t>
            </a:r>
            <a:r>
              <a:rPr lang="en-US" altLang="ja-JP" dirty="0" smtClean="0"/>
              <a:t>2020</a:t>
            </a:r>
            <a:r>
              <a:rPr lang="ja-JP" altLang="en-US" dirty="0" smtClean="0"/>
              <a:t>年</a:t>
            </a:r>
            <a:r>
              <a:rPr lang="en-US" altLang="ja-JP" dirty="0" smtClean="0"/>
              <a:t>9</a:t>
            </a:r>
            <a:r>
              <a:rPr lang="ja-JP" altLang="en-US" dirty="0" smtClean="0"/>
              <a:t>月号</a:t>
            </a:r>
            <a:r>
              <a:rPr lang="ja-JP" altLang="en-US" dirty="0"/>
              <a:t>　　　　　　　　　　　　　　　　　　　　　　　　　　　　　　　　　　　　　　　　　　</a:t>
            </a:r>
          </a:p>
          <a:p>
            <a:endParaRPr lang="ja-JP" altLang="en-US" dirty="0"/>
          </a:p>
          <a:p>
            <a:r>
              <a:rPr lang="ja-JP" altLang="en-US" sz="1400" dirty="0"/>
              <a:t>私の場合、なぜ教育学の研究者になったのかと人からから聞かれても、明確に答えることができない。気が付いたら、大学で教育学（教育社会学）を教えるようになっていたというのが正直なところである。</a:t>
            </a:r>
          </a:p>
          <a:p>
            <a:r>
              <a:rPr lang="ja-JP" altLang="en-US" sz="1400" dirty="0"/>
              <a:t>大学へ最初は理系に入学したが、自分には合わないと感じ、三年次に教育学部に進学した。私が学んだ一九六〇年代の東大の教育社会学コースでは、主任の清水義弘教授は中央教育審議会の委員をしてマンパワーポリシーを先導していた。松原治郎助教授は「社会開発と教育」という本を出版し、社会開発への教育の役割を提起していた。両先生の関心はマクロな教育政策にあり、ミドルの学校やミクロな人の心理には向いていなかった。それらは私の関心を引かず、当時は教育の本は読まず、小説ばかり読んでいた。大学卒業後の進路先も決まらぬまま四年の九月になり、中学校に教育実習に行った。当時たまたま木原健太郎著</a:t>
            </a:r>
            <a:r>
              <a:rPr lang="en-US" altLang="ja-JP" sz="1400" dirty="0"/>
              <a:t>『</a:t>
            </a:r>
            <a:r>
              <a:rPr lang="ja-JP" altLang="en-US" sz="1400" dirty="0"/>
              <a:t>教育課程の分析と診断</a:t>
            </a:r>
            <a:r>
              <a:rPr lang="en-US" altLang="ja-JP" sz="1400" dirty="0"/>
              <a:t>』</a:t>
            </a:r>
            <a:r>
              <a:rPr lang="ja-JP" altLang="en-US" sz="1400" dirty="0"/>
              <a:t>（誠信書房）を読んだ。教育社会学にもこんなに面白い本があるのかと思った。その内容は、木原教授が名古屋の小学校のクラスに入り込み、エスノグラフィーの手法で、児童の実態やその家庭背景を調べ、自ら作ったアナライザーも使い授業分析をするもので、学級の中で起こっていることが児童の生活のデータも含めて生き生きと描き出されていた。感激の余り小学校で調査の真似ごとをし、そのデータで卒論を書き、大学院に進学した</a:t>
            </a:r>
            <a:r>
              <a:rPr lang="ja-JP" altLang="en-US" sz="1400" dirty="0" smtClean="0"/>
              <a:t>。</a:t>
            </a:r>
            <a:endParaRPr lang="en-US" altLang="ja-JP" sz="1400" dirty="0" smtClean="0"/>
          </a:p>
          <a:p>
            <a:r>
              <a:rPr lang="ja-JP" altLang="en-US" sz="1400" dirty="0"/>
              <a:t>大学院では、御茶の水女子大学の河野重男教授の演習もあり、「学校社会学」の面白さを学んだ。特に高校研究や生徒文化研究に興味をもった。六月に「東大紛争」が起り、ほとんど研究もしないまま一年間が過ぎ、短期間で「学級集団の研究」というテーマで、英米の学校社会学の研究を参照し、学級集団を教師と児童・生徒の文化葛藤からみる視点で、修士論文を書き上げた。</a:t>
            </a:r>
          </a:p>
          <a:p>
            <a:r>
              <a:rPr lang="ja-JP" altLang="en-US" sz="1400" dirty="0"/>
              <a:t>博士課程の時、私立の開成学園高校の「倫理・社会」非常勤講師として半年間、教壇に立った。当時受験競争の真っただ中の時代で、受験に翻弄される高校生の姿を目の当りにした。成績上位の生徒は受験中心の高校生活に何の疑問も抱かず、中位の生徒は受験を適当にやり過ごし、下位の生徒は無気力になっていた。</a:t>
            </a:r>
          </a:p>
          <a:p>
            <a:endParaRPr lang="ja-JP" altLang="en-US" sz="1400" dirty="0"/>
          </a:p>
          <a:p>
            <a:r>
              <a:rPr lang="ja-JP" altLang="en-US" sz="1400" dirty="0"/>
              <a:t>　</a:t>
            </a:r>
          </a:p>
        </p:txBody>
      </p:sp>
    </p:spTree>
    <p:extLst>
      <p:ext uri="{BB962C8B-B14F-4D97-AF65-F5344CB8AC3E}">
        <p14:creationId xmlns:p14="http://schemas.microsoft.com/office/powerpoint/2010/main" val="719129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17</a:t>
            </a:fld>
            <a:endParaRPr kumimoji="1" lang="ja-JP" altLang="en-US"/>
          </a:p>
        </p:txBody>
      </p:sp>
      <p:sp>
        <p:nvSpPr>
          <p:cNvPr id="3" name="正方形/長方形 2"/>
          <p:cNvSpPr/>
          <p:nvPr/>
        </p:nvSpPr>
        <p:spPr>
          <a:xfrm>
            <a:off x="611560" y="620688"/>
            <a:ext cx="6984776" cy="5262979"/>
          </a:xfrm>
          <a:prstGeom prst="rect">
            <a:avLst/>
          </a:prstGeom>
        </p:spPr>
        <p:txBody>
          <a:bodyPr wrap="square">
            <a:spAutoFit/>
          </a:bodyPr>
          <a:lstStyle/>
          <a:p>
            <a:r>
              <a:rPr lang="ja-JP" altLang="en-US" sz="1400" dirty="0" smtClean="0"/>
              <a:t>研究室</a:t>
            </a:r>
            <a:r>
              <a:rPr lang="ja-JP" altLang="en-US" sz="1400" dirty="0"/>
              <a:t>の助手時代は、清水教授の科研費の研究「高校の適正規模の総合的研究」を手伝った。当時第二次ベビーブームの生徒の為の高校増設期で、どの規模の高校が適切かをデータで検証する時代にかなった研究だった。全国の高校生のデータをもとに、高校の規模別に生徒の学校生活が違うかを検証したが、一定の傾向が見出せなかった。しかしそこに「高校間格差」という変数を投入してみると、はっきりした傾向が見出された。格差の上位の高校は伝統もあり指導が確立しているので学校規模が大きくなっても問題がないが、新設校で大規模校を作ると伝統もなく教員の意思統一が出来ず指導が行き届かず生徒は荒れや不適応を起こしていた。この研究から、マクロな教育制度が、ミクロな生徒文化や生徒の学校適応と密接に関連していることを知った。</a:t>
            </a:r>
          </a:p>
          <a:p>
            <a:r>
              <a:rPr lang="ja-JP" altLang="en-US" sz="1400" dirty="0"/>
              <a:t>東京の中堅の武蔵大学に専任講師として勤めるようになって、ゼミの学生たちと、大学生の学生文化の特質をデータで明らかにした。たとえば学生の席の位置と受講態度や日頃の行動やファッションとが関係するという仮説で、三十三教室で席別に百名余の学生の受講態度とファッション、日常生活を観察とアンケートで調べた。</a:t>
            </a:r>
          </a:p>
          <a:p>
            <a:r>
              <a:rPr lang="ja-JP" altLang="en-US" sz="1400" dirty="0"/>
              <a:t>上智大学に移ってからは、研究仲間と大学間の学生調査を四回実施し、学会発表、報告書、本（</a:t>
            </a:r>
            <a:r>
              <a:rPr lang="en-US" altLang="ja-JP" sz="1400" dirty="0"/>
              <a:t>『</a:t>
            </a:r>
            <a:r>
              <a:rPr lang="ja-JP" altLang="en-US" sz="1400" dirty="0"/>
              <a:t>キャンパスライフの今</a:t>
            </a:r>
            <a:r>
              <a:rPr lang="en-US" altLang="ja-JP" sz="1400" dirty="0"/>
              <a:t>』,</a:t>
            </a:r>
            <a:r>
              <a:rPr lang="ja-JP" altLang="en-US" sz="1400" dirty="0"/>
              <a:t>「大学とキャンパスライフ</a:t>
            </a:r>
            <a:r>
              <a:rPr lang="en-US" altLang="ja-JP" sz="1400" dirty="0"/>
              <a:t>』</a:t>
            </a:r>
            <a:r>
              <a:rPr lang="ja-JP" altLang="en-US" sz="1400" dirty="0"/>
              <a:t>）を出版した。文科省主導で高等教育の改革は急速に進んだが、そこに学生の実態に関する視点が欠けていること感じた。同じ大学生でも、大学の類型により、学生の学習動機も学生文化も大きく違っていた。学生の実態から大学教育のあり方を探った。</a:t>
            </a:r>
          </a:p>
          <a:p>
            <a:r>
              <a:rPr lang="ja-JP" altLang="en-US" sz="1400" dirty="0"/>
              <a:t>　敬愛大学こども学科に勤め、教員養成の学科に入学してくる学生は、子ども好きで素直な学生の多いこと感じた。遠隔授業で、学生に読解力、文章力のあることも知った。教員養成の大学が、学生を熱心に指導すれば、これからの日本の教育は安泰なのではないかと感じた。　　</a:t>
            </a:r>
          </a:p>
          <a:p>
            <a:r>
              <a:rPr lang="ja-JP" altLang="en-US" sz="1400" dirty="0"/>
              <a:t>　私の研究を</a:t>
            </a:r>
            <a:r>
              <a:rPr lang="en-US" altLang="ja-JP" sz="1400" dirty="0"/>
              <a:t>『</a:t>
            </a:r>
            <a:r>
              <a:rPr lang="ja-JP" altLang="en-US" sz="1400" dirty="0"/>
              <a:t>学生文化・生徒文化の社会学</a:t>
            </a:r>
            <a:r>
              <a:rPr lang="en-US" altLang="ja-JP" sz="1400" dirty="0"/>
              <a:t>』</a:t>
            </a:r>
            <a:r>
              <a:rPr lang="ja-JP" altLang="en-US" sz="1400" dirty="0"/>
              <a:t>（ハーベスト社二〇〇四 ）にまとめたが、主に調査データや生徒や学生の実態から教育のあり方を考えるものであった。</a:t>
            </a:r>
          </a:p>
        </p:txBody>
      </p:sp>
    </p:spTree>
    <p:extLst>
      <p:ext uri="{BB962C8B-B14F-4D97-AF65-F5344CB8AC3E}">
        <p14:creationId xmlns:p14="http://schemas.microsoft.com/office/powerpoint/2010/main" val="3107058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2</a:t>
            </a:fld>
            <a:endParaRPr kumimoji="1" lang="ja-JP" altLang="en-US"/>
          </a:p>
        </p:txBody>
      </p:sp>
      <p:sp>
        <p:nvSpPr>
          <p:cNvPr id="3" name="正方形/長方形 2"/>
          <p:cNvSpPr/>
          <p:nvPr/>
        </p:nvSpPr>
        <p:spPr>
          <a:xfrm>
            <a:off x="539552" y="476672"/>
            <a:ext cx="6624736" cy="6093976"/>
          </a:xfrm>
          <a:prstGeom prst="rect">
            <a:avLst/>
          </a:prstGeom>
        </p:spPr>
        <p:txBody>
          <a:bodyPr wrap="square">
            <a:spAutoFit/>
          </a:bodyPr>
          <a:lstStyle/>
          <a:p>
            <a:r>
              <a:rPr lang="ja-JP" altLang="en-US" dirty="0"/>
              <a:t>　</a:t>
            </a:r>
            <a:r>
              <a:rPr lang="ja-JP" altLang="en-US" sz="1200" dirty="0"/>
              <a:t>新型コロナと教育　覚書　（その２）　　</a:t>
            </a:r>
            <a:r>
              <a:rPr lang="ja-JP" altLang="en-US" sz="1200" dirty="0" smtClean="0"/>
              <a:t>　　　　　　　　　　</a:t>
            </a:r>
            <a:r>
              <a:rPr lang="ja-JP" altLang="en-US" sz="1200" dirty="0"/>
              <a:t>　　武内　清</a:t>
            </a:r>
          </a:p>
          <a:p>
            <a:endParaRPr lang="ja-JP" altLang="en-US" sz="1200" dirty="0"/>
          </a:p>
          <a:p>
            <a:r>
              <a:rPr lang="ja-JP" altLang="en-US" sz="1200" dirty="0"/>
              <a:t>〇新型コロナウィルス感染症禍で、これまで日常的に難なくでき当たり前だったことができなくなっている。仕事や登校ができなくなったことが、一番の打撃だが、それ以外にも多くのことが不可能になった。新型コロナウィルス感染禍が克服され、以前の日常が戻ってくることを願うしかないが、同時にこれを機に、当たり前の日常を疑い、過密を避け遠隔でもできることを考える必要がある</a:t>
            </a:r>
            <a:r>
              <a:rPr lang="ja-JP" altLang="en-US" sz="1200" dirty="0" smtClean="0"/>
              <a:t>。</a:t>
            </a:r>
            <a:endParaRPr lang="ja-JP" altLang="en-US" sz="1200" dirty="0"/>
          </a:p>
          <a:p>
            <a:r>
              <a:rPr lang="ja-JP" altLang="en-US" sz="1200" dirty="0"/>
              <a:t>〇たとえば、学校への登校は絶対必要なのであろうか。集団行動が苦痛な子どもは、ホームスクーリングでもいいのではないか。精神科医の斎藤環は、人に会うことの暴力性を指摘している。「私が日々している会議、授業、診察。それらもまた、暴力なのだ。私自身、そこに入る前に緊張したり、気が重くなったりする。外出自粛下で、気付いてしまった」と述べている（朝日新聞、</a:t>
            </a:r>
            <a:r>
              <a:rPr lang="en-US" altLang="ja-JP" sz="1200" dirty="0"/>
              <a:t>2020</a:t>
            </a:r>
            <a:r>
              <a:rPr lang="ja-JP" altLang="en-US" sz="1200" dirty="0" err="1"/>
              <a:t>．</a:t>
            </a:r>
            <a:r>
              <a:rPr lang="en-US" altLang="ja-JP" sz="1200" dirty="0"/>
              <a:t>6.14</a:t>
            </a:r>
            <a:r>
              <a:rPr lang="ja-JP" altLang="en-US" sz="1200" dirty="0"/>
              <a:t>）</a:t>
            </a:r>
            <a:r>
              <a:rPr lang="ja-JP" altLang="en-US" sz="1200" dirty="0" smtClean="0"/>
              <a:t>。</a:t>
            </a:r>
            <a:endParaRPr lang="ja-JP" altLang="en-US" sz="1200" dirty="0"/>
          </a:p>
          <a:p>
            <a:r>
              <a:rPr lang="ja-JP" altLang="en-US" sz="1200" dirty="0"/>
              <a:t>〇学校という場に通い、そこで多くの人に会い苦痛に耐えるのは当たり前という考えを再吟味する必要がある。今の教室の形態、つまり教壇があり教師と子どもが向かい合って座るという形は、一望監視システムという刑務所をモデルにしたものである。この教室の形は教師一人で多くの子どもを監視するには効率的な形態であるが、子どもに緊張を強いる暴力性を帯びている。学級は閉鎖的、半親密でいじめの温床でもある。学校でいじめにあい自殺するくらいなら不登校を選ぶべきという裁判所の判決もある。遠隔教育で個別学習を経験した子どもは、周囲に気を遣うことなく学びやすいと感じた人もいたであろう。大学の遠隔教育でも学生の私語やスマホへの逸脱がなく、課題への集中力が増す</a:t>
            </a:r>
            <a:r>
              <a:rPr lang="ja-JP" altLang="en-US" sz="1200" dirty="0" smtClean="0"/>
              <a:t>。</a:t>
            </a:r>
            <a:endParaRPr lang="ja-JP" altLang="en-US" sz="1200" dirty="0"/>
          </a:p>
          <a:p>
            <a:r>
              <a:rPr lang="ja-JP" altLang="en-US" sz="1200" dirty="0"/>
              <a:t>〇一方、学級は教師と子どもの対話やグループ学習、部活動などさまざまな直接の接触から多くを学んでいる。この代替は可能か</a:t>
            </a:r>
            <a:r>
              <a:rPr lang="ja-JP" altLang="en-US" sz="1200" dirty="0" smtClean="0"/>
              <a:t>。</a:t>
            </a:r>
            <a:endParaRPr lang="ja-JP" altLang="en-US" sz="1200" dirty="0"/>
          </a:p>
          <a:p>
            <a:r>
              <a:rPr lang="ja-JP" altLang="en-US" sz="1200" dirty="0"/>
              <a:t>〇今年は学会や各種研修会も過密を避けて、ズーム等で開催されたところが多い。それは遠方の会場に出向く必要がなく、パソコン画面で、報告者や発言者と一対一で向き合う感覚で話を聞くことができる。音楽のライブ配信もそのような臨場感がある。子ども達の学びや活動も、同じような工夫ができないか</a:t>
            </a:r>
            <a:r>
              <a:rPr lang="ja-JP" altLang="en-US" sz="1200" dirty="0" smtClean="0"/>
              <a:t>。</a:t>
            </a:r>
            <a:endParaRPr lang="ja-JP" altLang="en-US" sz="1200" dirty="0"/>
          </a:p>
          <a:p>
            <a:r>
              <a:rPr lang="ja-JP" altLang="en-US" sz="1200" dirty="0"/>
              <a:t>〇実際の密な対話がなくても、逆にリモートの対話の方が、主体的で深い対話ができる場合がある。友人との授業中の私語や休み時間の馬鹿話はできないが、授業の課題をめぐっての教師や友人との遠隔（リモート）でのやり取り、読書を通じての過去の偉大な人との「対話」は、深い学びに通じるものである。今の時代、デジタル、遠隔の道具を駆使して、「主体的・対話的で深い学び」を推進したいい</a:t>
            </a:r>
          </a:p>
        </p:txBody>
      </p:sp>
    </p:spTree>
    <p:extLst>
      <p:ext uri="{BB962C8B-B14F-4D97-AF65-F5344CB8AC3E}">
        <p14:creationId xmlns:p14="http://schemas.microsoft.com/office/powerpoint/2010/main" val="2598618776"/>
      </p:ext>
    </p:extLst>
  </p:cSld>
  <p:clrMapOvr>
    <a:masterClrMapping/>
  </p:clrMapOvr>
  <mc:AlternateContent xmlns:mc="http://schemas.openxmlformats.org/markup-compatibility/2006" xmlns:p14="http://schemas.microsoft.com/office/powerpoint/2010/main">
    <mc:Choice Requires="p14">
      <p:transition spd="slow" p14:dur="2000" advTm="17271"/>
    </mc:Choice>
    <mc:Fallback xmlns="">
      <p:transition spd="slow" advTm="17271"/>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3</a:t>
            </a:fld>
            <a:endParaRPr kumimoji="1" lang="ja-JP" altLang="en-US"/>
          </a:p>
        </p:txBody>
      </p:sp>
      <p:sp>
        <p:nvSpPr>
          <p:cNvPr id="3" name="正方形/長方形 2"/>
          <p:cNvSpPr/>
          <p:nvPr/>
        </p:nvSpPr>
        <p:spPr>
          <a:xfrm>
            <a:off x="395536" y="244235"/>
            <a:ext cx="6840760" cy="6186309"/>
          </a:xfrm>
          <a:prstGeom prst="rect">
            <a:avLst/>
          </a:prstGeom>
        </p:spPr>
        <p:txBody>
          <a:bodyPr wrap="square">
            <a:spAutoFit/>
          </a:bodyPr>
          <a:lstStyle/>
          <a:p>
            <a:r>
              <a:rPr lang="ja-JP" altLang="en-US" sz="1200" dirty="0"/>
              <a:t>　「個別最適化」について　　</a:t>
            </a:r>
            <a:r>
              <a:rPr lang="ja-JP" altLang="en-US" sz="1200" dirty="0" smtClean="0"/>
              <a:t>　　</a:t>
            </a:r>
            <a:r>
              <a:rPr lang="ja-JP" altLang="en-US" sz="1200" dirty="0"/>
              <a:t>　 </a:t>
            </a:r>
            <a:r>
              <a:rPr lang="en-US" altLang="ja-JP" sz="1200" dirty="0"/>
              <a:t>2020</a:t>
            </a:r>
            <a:r>
              <a:rPr lang="ja-JP" altLang="en-US" sz="1200" dirty="0"/>
              <a:t>年</a:t>
            </a:r>
            <a:r>
              <a:rPr lang="en-US" altLang="ja-JP" sz="1200" dirty="0"/>
              <a:t>10</a:t>
            </a:r>
            <a:r>
              <a:rPr lang="ja-JP" altLang="en-US" sz="1200" dirty="0"/>
              <a:t>月</a:t>
            </a:r>
            <a:r>
              <a:rPr lang="en-US" altLang="ja-JP" sz="1200" dirty="0"/>
              <a:t>8</a:t>
            </a:r>
            <a:r>
              <a:rPr lang="ja-JP" altLang="en-US" sz="1200" dirty="0"/>
              <a:t>日 作成者</a:t>
            </a:r>
            <a:r>
              <a:rPr lang="en-US" altLang="ja-JP" sz="1200" dirty="0"/>
              <a:t>: </a:t>
            </a:r>
            <a:r>
              <a:rPr lang="en-US" altLang="ja-JP" sz="1200" dirty="0" err="1"/>
              <a:t>takeuchi</a:t>
            </a:r>
            <a:endParaRPr lang="en-US" altLang="ja-JP" sz="1200" dirty="0"/>
          </a:p>
          <a:p>
            <a:r>
              <a:rPr lang="ja-JP" altLang="en-US" sz="1200" dirty="0"/>
              <a:t>　　　　　　　　　　　　　　　　　　　　　　　　　　　　　　　　　</a:t>
            </a:r>
          </a:p>
          <a:p>
            <a:r>
              <a:rPr lang="ja-JP" altLang="en-US" sz="1200" dirty="0"/>
              <a:t>アマゾンで本を買うと、「その本を買っている人がこの本も買っています。それがお薦めです」という内容のメッセ</a:t>
            </a:r>
            <a:r>
              <a:rPr lang="en-US" altLang="ja-JP" sz="1200" dirty="0"/>
              <a:t>―</a:t>
            </a:r>
            <a:r>
              <a:rPr lang="ja-JP" altLang="en-US" sz="1200" dirty="0"/>
              <a:t>ジが届く。ネットフリクスでドラマや映画を観ると、「そのドラマや映画を観た人はこれも観ています。それがお薦めです」という趣旨のメッセージが表示される。このようにＡＩが、次に読むべき本やドラマや映画を教えてくれる。</a:t>
            </a:r>
          </a:p>
          <a:p>
            <a:endParaRPr lang="ja-JP" altLang="en-US" sz="1200" dirty="0"/>
          </a:p>
          <a:p>
            <a:r>
              <a:rPr lang="ja-JP" altLang="en-US" sz="1200" dirty="0"/>
              <a:t>今教育界では「個別最適化」とキーワードが話題になっているという。それぞれの子どもが次に学ぶべきことは、上のような原理で</a:t>
            </a:r>
            <a:r>
              <a:rPr lang="en-US" altLang="ja-JP" sz="1200" dirty="0"/>
              <a:t>ICT(</a:t>
            </a:r>
            <a:r>
              <a:rPr lang="ja-JP" altLang="en-US" sz="1200" dirty="0"/>
              <a:t>ＡＩ</a:t>
            </a:r>
            <a:r>
              <a:rPr lang="en-US" altLang="ja-JP" sz="1200" dirty="0"/>
              <a:t>)</a:t>
            </a:r>
            <a:r>
              <a:rPr lang="ja-JP" altLang="en-US" sz="1200" dirty="0"/>
              <a:t>が判断してくれるという。子ども一人一人がタブレット持ち、その子どもに最適の内容を次々とコンピューターが提供してくれ、それに従い学べばいいらしい。教師は必要なくなるのではないか。</a:t>
            </a:r>
          </a:p>
          <a:p>
            <a:endParaRPr lang="ja-JP" altLang="en-US" sz="1200" dirty="0"/>
          </a:p>
          <a:p>
            <a:r>
              <a:rPr lang="ja-JP" altLang="en-US" sz="1200" dirty="0"/>
              <a:t>果たしてそのような時代が来るのであろうか。アマゾンやネットフリクスのお薦めは、多少の参考になるが、それに従うのはせいぜい</a:t>
            </a:r>
            <a:r>
              <a:rPr lang="en-US" altLang="ja-JP" sz="1200" dirty="0"/>
              <a:t>1</a:t>
            </a:r>
            <a:r>
              <a:rPr lang="ja-JP" altLang="en-US" sz="1200" dirty="0"/>
              <a:t>割程度のような気がする。デジタル</a:t>
            </a:r>
            <a:r>
              <a:rPr lang="en-US" altLang="ja-JP" sz="1200" dirty="0"/>
              <a:t>(</a:t>
            </a:r>
            <a:r>
              <a:rPr lang="ja-JP" altLang="en-US" sz="1200" dirty="0"/>
              <a:t>ＡＩ</a:t>
            </a:r>
            <a:r>
              <a:rPr lang="en-US" altLang="ja-JP" sz="1200" dirty="0"/>
              <a:t>)</a:t>
            </a:r>
            <a:r>
              <a:rPr lang="ja-JP" altLang="en-US" sz="1200" dirty="0"/>
              <a:t>による教育も、せいぜい多くても</a:t>
            </a:r>
            <a:r>
              <a:rPr lang="en-US" altLang="ja-JP" sz="1200" dirty="0"/>
              <a:t>2</a:t>
            </a:r>
            <a:r>
              <a:rPr lang="ja-JP" altLang="en-US" sz="1200" dirty="0"/>
              <a:t>～</a:t>
            </a:r>
            <a:r>
              <a:rPr lang="en-US" altLang="ja-JP" sz="1200" dirty="0"/>
              <a:t>3</a:t>
            </a:r>
            <a:r>
              <a:rPr lang="ja-JP" altLang="en-US" sz="1200" dirty="0"/>
              <a:t>割止まりではないかと思う。</a:t>
            </a:r>
          </a:p>
          <a:p>
            <a:endParaRPr lang="ja-JP" altLang="en-US" sz="1200" dirty="0"/>
          </a:p>
          <a:p>
            <a:r>
              <a:rPr lang="ja-JP" altLang="en-US" sz="1200" dirty="0"/>
              <a:t>上智大学の奈須正裕教授は、次のように述べている（朝日新聞</a:t>
            </a:r>
            <a:r>
              <a:rPr lang="en-US" altLang="ja-JP" sz="1200" dirty="0"/>
              <a:t>10</a:t>
            </a:r>
            <a:r>
              <a:rPr lang="ja-JP" altLang="en-US" sz="1200" dirty="0"/>
              <a:t>月</a:t>
            </a:r>
            <a:r>
              <a:rPr lang="en-US" altLang="ja-JP" sz="1200" dirty="0"/>
              <a:t>6</a:t>
            </a:r>
            <a:r>
              <a:rPr lang="ja-JP" altLang="en-US" sz="1200" dirty="0"/>
              <a:t>日朝刊から一部転載）</a:t>
            </a:r>
          </a:p>
          <a:p>
            <a:endParaRPr lang="ja-JP" altLang="en-US" sz="1200" dirty="0"/>
          </a:p>
          <a:p>
            <a:r>
              <a:rPr lang="ja-JP" altLang="en-US" sz="1200" dirty="0"/>
              <a:t>＜菅新政権がデジタル化を進め、文部科学省にもデジタル化推進本部ができました。ＩＣＴ（情報通信技術）を活用した教育の広がりにともない、近年、「個別最適化」という言葉が、あちこちで聞かれるようになっています。コロナ禍の長期休校で、オンライン教育なら個々にあった教育ができるとも言われます。（中略）子どもが、文房具のようにタブレット端末などを使って学ぶことが不可欠な時代です。ただ、ＩＣＴで「個別最適化」を進めることには、危うさもはらみます。（長期休校中は、同時双方向やオンデマンドの授業配信など、いわば「遠隔授業」の使い方が中心でした。でも、）個別最適化に注目した時に、特にこれから活用されるのは「ＡＩ（人工知能）ドリル」のようなＡＩを使った学びでしょう。一人ひとりの解答をＡＩが分析し、次に取り組むべき問題を自動で出題してくれます。（中略）情報を選択するプログラムがどうなっているかは、使う子どもや親、教師には見えない。これって不安じゃないですか。課題は「情報の推奨」です。個別最適化の「最適」を誰が認定するのか。できるだけ情報をフラットに提供し、何がどう「最適」</a:t>
            </a:r>
            <a:r>
              <a:rPr lang="ja-JP" altLang="en-US" sz="1200" dirty="0" err="1"/>
              <a:t>かは</a:t>
            </a:r>
            <a:r>
              <a:rPr lang="ja-JP" altLang="en-US" sz="1200" dirty="0"/>
              <a:t>教師や子どもが選択する仕組みにするべきではないでしょうか。（中略）　ＩＣＴは、もっと探究など学びのツールとして、使うことを考えてほしい。＞　　　　　　　　　　　　　　　　　　　　　　　　　　　　</a:t>
            </a:r>
          </a:p>
          <a:p>
            <a:r>
              <a:rPr lang="en-US" altLang="ja-JP" sz="1200" dirty="0"/>
              <a:t>https://www.takeuchikiyoshi.com/</a:t>
            </a:r>
          </a:p>
          <a:p>
            <a:endParaRPr lang="en-US" altLang="ja-JP" sz="1200" dirty="0"/>
          </a:p>
        </p:txBody>
      </p:sp>
    </p:spTree>
    <p:extLst>
      <p:ext uri="{BB962C8B-B14F-4D97-AF65-F5344CB8AC3E}">
        <p14:creationId xmlns:p14="http://schemas.microsoft.com/office/powerpoint/2010/main" val="1340761135"/>
      </p:ext>
    </p:extLst>
  </p:cSld>
  <p:clrMapOvr>
    <a:masterClrMapping/>
  </p:clrMapOvr>
  <mc:AlternateContent xmlns:mc="http://schemas.openxmlformats.org/markup-compatibility/2006" xmlns:p14="http://schemas.microsoft.com/office/powerpoint/2010/main">
    <mc:Choice Requires="p14">
      <p:transition spd="slow" p14:dur="2000" advTm="6549"/>
    </mc:Choice>
    <mc:Fallback xmlns="">
      <p:transition spd="slow" advTm="6549"/>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4</a:t>
            </a:fld>
            <a:endParaRPr kumimoji="1" lang="ja-JP" altLang="en-US"/>
          </a:p>
        </p:txBody>
      </p:sp>
      <p:sp>
        <p:nvSpPr>
          <p:cNvPr id="3" name="正方形/長方形 2"/>
          <p:cNvSpPr/>
          <p:nvPr/>
        </p:nvSpPr>
        <p:spPr>
          <a:xfrm>
            <a:off x="836634" y="260648"/>
            <a:ext cx="6120680" cy="6740307"/>
          </a:xfrm>
          <a:prstGeom prst="rect">
            <a:avLst/>
          </a:prstGeom>
        </p:spPr>
        <p:txBody>
          <a:bodyPr wrap="square">
            <a:spAutoFit/>
          </a:bodyPr>
          <a:lstStyle/>
          <a:p>
            <a:r>
              <a:rPr lang="ja-JP" altLang="en-US" sz="1200" dirty="0"/>
              <a:t>村上春樹</a:t>
            </a:r>
            <a:r>
              <a:rPr lang="en-US" altLang="ja-JP" sz="1200" dirty="0"/>
              <a:t>『</a:t>
            </a:r>
            <a:r>
              <a:rPr lang="ja-JP" altLang="en-US" sz="1200" dirty="0"/>
              <a:t>猫を棄てる</a:t>
            </a:r>
            <a:r>
              <a:rPr lang="en-US" altLang="ja-JP" sz="1200" dirty="0"/>
              <a:t>』</a:t>
            </a:r>
            <a:r>
              <a:rPr lang="ja-JP" altLang="en-US" sz="1200" dirty="0"/>
              <a:t>を</a:t>
            </a:r>
            <a:r>
              <a:rPr lang="ja-JP" altLang="en-US" sz="1200" dirty="0" smtClean="0"/>
              <a:t>読む</a:t>
            </a:r>
            <a:r>
              <a:rPr lang="en-US" altLang="ja-JP" sz="1200" dirty="0" smtClean="0"/>
              <a:t>: </a:t>
            </a:r>
            <a:r>
              <a:rPr lang="en-US" altLang="ja-JP" sz="1200" dirty="0"/>
              <a:t>2020</a:t>
            </a:r>
            <a:r>
              <a:rPr lang="ja-JP" altLang="en-US" sz="1200" dirty="0"/>
              <a:t>年</a:t>
            </a:r>
            <a:r>
              <a:rPr lang="en-US" altLang="ja-JP" sz="1200" dirty="0"/>
              <a:t>7</a:t>
            </a:r>
            <a:r>
              <a:rPr lang="ja-JP" altLang="en-US" sz="1200" dirty="0"/>
              <a:t>月</a:t>
            </a:r>
            <a:r>
              <a:rPr lang="en-US" altLang="ja-JP" sz="1200" dirty="0"/>
              <a:t>20</a:t>
            </a:r>
            <a:r>
              <a:rPr lang="ja-JP" altLang="en-US" sz="1200" dirty="0"/>
              <a:t>日 </a:t>
            </a:r>
            <a:endParaRPr lang="en-US" altLang="ja-JP" sz="1200" dirty="0" smtClean="0"/>
          </a:p>
          <a:p>
            <a:endParaRPr lang="en-US" altLang="ja-JP" sz="1200" dirty="0"/>
          </a:p>
          <a:p>
            <a:r>
              <a:rPr lang="ja-JP" altLang="en-US" sz="1200" dirty="0"/>
              <a:t>村上春樹の話題の近著</a:t>
            </a:r>
            <a:r>
              <a:rPr lang="en-US" altLang="ja-JP" sz="1200" dirty="0"/>
              <a:t>『</a:t>
            </a:r>
            <a:r>
              <a:rPr lang="ja-JP" altLang="en-US" sz="1200" dirty="0"/>
              <a:t>猫を棄てる</a:t>
            </a:r>
            <a:r>
              <a:rPr lang="en-US" altLang="ja-JP" sz="1200" dirty="0"/>
              <a:t>』</a:t>
            </a:r>
            <a:r>
              <a:rPr lang="ja-JP" altLang="en-US" sz="1200" dirty="0"/>
              <a:t>（文芸春秋、</a:t>
            </a:r>
            <a:r>
              <a:rPr lang="en-US" altLang="ja-JP" sz="1200" dirty="0"/>
              <a:t>2020.4</a:t>
            </a:r>
            <a:r>
              <a:rPr lang="ja-JP" altLang="en-US" sz="1200" dirty="0"/>
              <a:t>）を読んだ。いつもの分厚い小説とは違い、</a:t>
            </a:r>
            <a:r>
              <a:rPr lang="en-US" altLang="ja-JP" sz="1200" dirty="0"/>
              <a:t>101</a:t>
            </a:r>
            <a:r>
              <a:rPr lang="ja-JP" altLang="en-US" sz="1200" dirty="0"/>
              <a:t>ページの短いエッセイ、それも自分の父親のこと書いたものという、小説家村上春樹にしては異例なもので、少し驚いた。</a:t>
            </a:r>
          </a:p>
          <a:p>
            <a:endParaRPr lang="ja-JP" altLang="en-US" sz="1200" dirty="0"/>
          </a:p>
          <a:p>
            <a:r>
              <a:rPr lang="ja-JP" altLang="en-US" sz="1200" dirty="0"/>
              <a:t>村上春樹の父親は大正</a:t>
            </a:r>
            <a:r>
              <a:rPr lang="en-US" altLang="ja-JP" sz="1200" dirty="0"/>
              <a:t>6</a:t>
            </a:r>
            <a:r>
              <a:rPr lang="ja-JP" altLang="en-US" sz="1200" dirty="0"/>
              <a:t>年（</a:t>
            </a:r>
            <a:r>
              <a:rPr lang="en-US" altLang="ja-JP" sz="1200" dirty="0"/>
              <a:t>1911</a:t>
            </a:r>
            <a:r>
              <a:rPr lang="ja-JP" altLang="en-US" sz="1200" dirty="0"/>
              <a:t>年）京都の浄土宗の僧侶の家に生まれで、</a:t>
            </a:r>
            <a:r>
              <a:rPr lang="en-US" altLang="ja-JP" sz="1200" dirty="0"/>
              <a:t>1933</a:t>
            </a:r>
            <a:r>
              <a:rPr lang="ja-JP" altLang="en-US" sz="1200" dirty="0"/>
              <a:t>年</a:t>
            </a:r>
            <a:r>
              <a:rPr lang="en-US" altLang="ja-JP" sz="1200" dirty="0"/>
              <a:t>20</a:t>
            </a:r>
            <a:r>
              <a:rPr lang="ja-JP" altLang="en-US" sz="1200" dirty="0"/>
              <a:t>歳の時徴兵され、中国大陸の戦線に参加している。運よく戦死を免れ日本に帰り、京都帝国大学文学部文学科に入学し、俳句を嗜み、卒業後，甲陽学院の国語教師として勤務し、</a:t>
            </a:r>
            <a:r>
              <a:rPr lang="en-US" altLang="ja-JP" sz="1200" dirty="0"/>
              <a:t>90</a:t>
            </a:r>
            <a:r>
              <a:rPr lang="ja-JP" altLang="en-US" sz="1200" dirty="0"/>
              <a:t>歳で亡くなっている（母親も国語教師、</a:t>
            </a:r>
            <a:r>
              <a:rPr lang="en-US" altLang="ja-JP" sz="1200" dirty="0"/>
              <a:t>96</a:t>
            </a:r>
            <a:r>
              <a:rPr lang="ja-JP" altLang="en-US" sz="1200" dirty="0"/>
              <a:t>歳で存命）。村上春樹は、若くして結婚してから父との関係は疎遠になり、絶縁に近い状態で</a:t>
            </a:r>
            <a:r>
              <a:rPr lang="en-US" altLang="ja-JP" sz="1200" dirty="0"/>
              <a:t>20</a:t>
            </a:r>
            <a:r>
              <a:rPr lang="ja-JP" altLang="en-US" sz="1200" dirty="0"/>
              <a:t>年以上まったく顔を合わせていない。父が</a:t>
            </a:r>
            <a:r>
              <a:rPr lang="en-US" altLang="ja-JP" sz="1200" dirty="0"/>
              <a:t>90</a:t>
            </a:r>
            <a:r>
              <a:rPr lang="ja-JP" altLang="en-US" sz="1200" dirty="0"/>
              <a:t>歳で亡くなる少し前に会い、和解した。</a:t>
            </a:r>
          </a:p>
          <a:p>
            <a:endParaRPr lang="ja-JP" altLang="en-US" sz="1200" dirty="0"/>
          </a:p>
          <a:p>
            <a:r>
              <a:rPr lang="ja-JP" altLang="en-US" sz="1200" dirty="0"/>
              <a:t>本書には、村上春樹の父親の所属した軍隊やその周辺の日本軍のこと（主に中国でのこと）が、戦死者の数などの数字をあげて淡々と書かれているが、それを村上春樹が書いているということで、戦争の悲惨さが生生しく伝わってくる。もし父が母（母には婚約者がいたが戦死した）ではない別の人と結婚していたら、また父親が戦死していたら、自分が生まれななかったし、村上春樹という作家も誕生しなかったと書いている。また、下記も、</a:t>
            </a:r>
            <a:r>
              <a:rPr lang="ja-JP" altLang="en-US" sz="1200" dirty="0" smtClean="0"/>
              <a:t>同じような</a:t>
            </a:r>
            <a:r>
              <a:rPr lang="ja-JP" altLang="en-US" sz="1200" dirty="0"/>
              <a:t>村上の歴史観が表明されている</a:t>
            </a:r>
            <a:r>
              <a:rPr lang="ja-JP" altLang="en-US" sz="1200" dirty="0" smtClean="0"/>
              <a:t>。</a:t>
            </a:r>
            <a:endParaRPr lang="ja-JP" altLang="en-US" sz="1200" dirty="0"/>
          </a:p>
          <a:p>
            <a:r>
              <a:rPr lang="ja-JP" altLang="en-US" sz="1200" dirty="0"/>
              <a:t>「我々は、広大な大地に向けて降る膨大な数の雨粒の、名もなき一滴に過ぎない。固有ではあるけれど、交換可能な一滴だ。しかしその一滴の雨水には、一滴の雨水なりの思いがある。一滴の雨水の歴史があり、それを受け継いでいくという一滴の雨水の責務がある。を我々はそれを忘れてはならないだろう。たとえそれがどこかにあっさりと吸い込まれ、個体としての輪郭を失い、集合的な何かに置き換えられて消えていくのだとしても。いや、むしろこう言うべきなのだろう。それが集合的な何かに置き換えられていくからこそ、と</a:t>
            </a:r>
            <a:r>
              <a:rPr lang="en-US" altLang="ja-JP" sz="1200" dirty="0"/>
              <a:t>〉</a:t>
            </a:r>
            <a:r>
              <a:rPr lang="ja-JP" altLang="en-US" sz="1200" dirty="0"/>
              <a:t>（</a:t>
            </a:r>
            <a:r>
              <a:rPr lang="en-US" altLang="ja-JP" sz="1200" dirty="0"/>
              <a:t>96-97</a:t>
            </a:r>
            <a:r>
              <a:rPr lang="ja-JP" altLang="en-US" sz="1200" dirty="0"/>
              <a:t>頁</a:t>
            </a:r>
            <a:r>
              <a:rPr lang="ja-JP" altLang="en-US" sz="1200" dirty="0" smtClean="0"/>
              <a:t>）</a:t>
            </a:r>
            <a:endParaRPr lang="ja-JP" altLang="en-US" sz="1200" dirty="0"/>
          </a:p>
          <a:p>
            <a:r>
              <a:rPr lang="en-US" altLang="ja-JP" sz="1200" dirty="0"/>
              <a:t>&lt;</a:t>
            </a:r>
            <a:r>
              <a:rPr lang="ja-JP" altLang="en-US" sz="1200" dirty="0"/>
              <a:t>追記＞この本の感想はいろいろなところに出ているのだと思う。</a:t>
            </a:r>
            <a:r>
              <a:rPr lang="en-US" altLang="ja-JP" sz="1200" dirty="0"/>
              <a:t>1</a:t>
            </a:r>
            <a:r>
              <a:rPr lang="ja-JP" altLang="en-US" sz="1200" dirty="0"/>
              <a:t>つだけ、転載しておく。＜村上春樹さんの</a:t>
            </a:r>
            <a:r>
              <a:rPr lang="en-US" altLang="ja-JP" sz="1200" dirty="0"/>
              <a:t>『</a:t>
            </a:r>
            <a:r>
              <a:rPr lang="ja-JP" altLang="en-US" sz="1200" dirty="0"/>
              <a:t>猫を棄てる</a:t>
            </a:r>
            <a:r>
              <a:rPr lang="en-US" altLang="ja-JP" sz="1200" dirty="0"/>
              <a:t>』</a:t>
            </a:r>
            <a:r>
              <a:rPr lang="ja-JP" altLang="en-US" sz="1200" dirty="0"/>
              <a:t>を読んで、いちばん衝撃を受けたことだ。これまで避けつづけてきた“事実”が、いまの私を存在させているなんて、思ってもみなかった。いや、思いたくなかったんだろう。過去から繋がれて、繋がれて、ここに存在していることはわかってはいるものの、悲しいできごとや失われた命の上に、自分が立っているなんて、考えたくない。つらすぎる。でも、それも受け入れなければならない事実であり、知らなくてはいけないことなのだろうと思う。そのうえで、さらに次へと繋いでいかなければならない。背負わせていかなければならないのだ。人間はとんでもない歴史と使命を抱えてしまったものだと思う。＞（</a:t>
            </a:r>
            <a:r>
              <a:rPr lang="en-US" altLang="ja-JP" sz="1200" dirty="0"/>
              <a:t>https://note.com/</a:t>
            </a:r>
            <a:r>
              <a:rPr lang="ja-JP" altLang="en-US" sz="1200" dirty="0"/>
              <a:t>）</a:t>
            </a:r>
          </a:p>
        </p:txBody>
      </p:sp>
    </p:spTree>
    <p:extLst>
      <p:ext uri="{BB962C8B-B14F-4D97-AF65-F5344CB8AC3E}">
        <p14:creationId xmlns:p14="http://schemas.microsoft.com/office/powerpoint/2010/main" val="2654544056"/>
      </p:ext>
    </p:extLst>
  </p:cSld>
  <p:clrMapOvr>
    <a:masterClrMapping/>
  </p:clrMapOvr>
  <mc:AlternateContent xmlns:mc="http://schemas.openxmlformats.org/markup-compatibility/2006" xmlns:p14="http://schemas.microsoft.com/office/powerpoint/2010/main">
    <mc:Choice Requires="p14">
      <p:transition spd="slow" p14:dur="2000" advTm="26514"/>
    </mc:Choice>
    <mc:Fallback xmlns="">
      <p:transition spd="slow" advTm="26514"/>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5</a:t>
            </a:fld>
            <a:endParaRPr kumimoji="1" lang="ja-JP" altLang="en-US"/>
          </a:p>
        </p:txBody>
      </p:sp>
      <p:sp>
        <p:nvSpPr>
          <p:cNvPr id="3" name="正方形/長方形 2"/>
          <p:cNvSpPr/>
          <p:nvPr/>
        </p:nvSpPr>
        <p:spPr>
          <a:xfrm>
            <a:off x="251520" y="1040643"/>
            <a:ext cx="8064896" cy="5170646"/>
          </a:xfrm>
          <a:prstGeom prst="rect">
            <a:avLst/>
          </a:prstGeom>
        </p:spPr>
        <p:txBody>
          <a:bodyPr wrap="square">
            <a:spAutoFit/>
          </a:bodyPr>
          <a:lstStyle/>
          <a:p>
            <a:r>
              <a:rPr lang="ja-JP" altLang="en-US" sz="1200" dirty="0"/>
              <a:t>　</a:t>
            </a:r>
            <a:r>
              <a:rPr lang="ja-JP" altLang="en-US" sz="1400" dirty="0"/>
              <a:t>偶然ということ</a:t>
            </a:r>
            <a:r>
              <a:rPr lang="ja-JP" altLang="en-US" sz="1200" dirty="0"/>
              <a:t>　　　　　　　　</a:t>
            </a:r>
            <a:r>
              <a:rPr lang="en-US" altLang="ja-JP" sz="1200" dirty="0"/>
              <a:t>2020</a:t>
            </a:r>
            <a:r>
              <a:rPr lang="ja-JP" altLang="en-US" sz="1200" dirty="0"/>
              <a:t>年</a:t>
            </a:r>
            <a:r>
              <a:rPr lang="en-US" altLang="ja-JP" sz="1200" dirty="0"/>
              <a:t>9</a:t>
            </a:r>
            <a:r>
              <a:rPr lang="ja-JP" altLang="en-US" sz="1200" dirty="0"/>
              <a:t>月</a:t>
            </a:r>
            <a:r>
              <a:rPr lang="en-US" altLang="ja-JP" sz="1200" dirty="0"/>
              <a:t>12</a:t>
            </a:r>
            <a:r>
              <a:rPr lang="ja-JP" altLang="en-US" sz="1200" dirty="0"/>
              <a:t>日 作成者</a:t>
            </a:r>
            <a:r>
              <a:rPr lang="en-US" altLang="ja-JP" sz="1200" dirty="0"/>
              <a:t>: </a:t>
            </a:r>
            <a:r>
              <a:rPr lang="en-US" altLang="ja-JP" sz="1200" dirty="0" err="1"/>
              <a:t>takeuchi</a:t>
            </a:r>
            <a:endParaRPr lang="en-US" altLang="ja-JP" sz="1200" dirty="0"/>
          </a:p>
          <a:p>
            <a:endParaRPr lang="en-US" altLang="ja-JP" sz="1200" dirty="0"/>
          </a:p>
          <a:p>
            <a:r>
              <a:rPr lang="ja-JP" altLang="en-US" sz="1200" dirty="0"/>
              <a:t>村上春樹は</a:t>
            </a:r>
            <a:r>
              <a:rPr lang="en-US" altLang="ja-JP" sz="1200" dirty="0"/>
              <a:t>1949</a:t>
            </a:r>
            <a:r>
              <a:rPr lang="ja-JP" altLang="en-US" sz="1200" dirty="0"/>
              <a:t>年生まれなので、もう</a:t>
            </a:r>
            <a:r>
              <a:rPr lang="en-US" altLang="ja-JP" sz="1200" dirty="0"/>
              <a:t>70</a:t>
            </a:r>
            <a:r>
              <a:rPr lang="ja-JP" altLang="en-US" sz="1200" dirty="0"/>
              <a:t>歳になり、昔を振り返る時が多くあるように思う（若い時からそうだったかどうかは、私にはわからない）。今年の４月に発行された</a:t>
            </a:r>
            <a:r>
              <a:rPr lang="en-US" altLang="ja-JP" sz="1200" dirty="0"/>
              <a:t>『</a:t>
            </a:r>
            <a:r>
              <a:rPr lang="ja-JP" altLang="en-US" sz="1200" dirty="0"/>
              <a:t>猫を棄てる</a:t>
            </a:r>
            <a:r>
              <a:rPr lang="en-US" altLang="ja-JP" sz="1200" dirty="0"/>
              <a:t>』</a:t>
            </a:r>
            <a:r>
              <a:rPr lang="ja-JP" altLang="en-US" sz="1200" dirty="0"/>
              <a:t>（文藝春秋）の中に、「我々は結局のところ、偶然がたまたま生んだひとつの事実を、唯一無二の事実とみなして生きているだけ</a:t>
            </a:r>
            <a:r>
              <a:rPr lang="ja-JP" altLang="en-US" sz="1200" dirty="0" err="1"/>
              <a:t>な</a:t>
            </a:r>
            <a:r>
              <a:rPr lang="ja-JP" altLang="en-US" sz="1200" dirty="0"/>
              <a:t>ことなのであるまいか。」（</a:t>
            </a:r>
            <a:r>
              <a:rPr lang="en-US" altLang="ja-JP" sz="1200" dirty="0"/>
              <a:t>96</a:t>
            </a:r>
            <a:r>
              <a:rPr lang="ja-JP" altLang="en-US" sz="1200" dirty="0"/>
              <a:t>頁）と書き、偶然に人に出会い少しの接触はあったがそれ以上の関係は選択しなかった人（女性）に関することを、</a:t>
            </a:r>
            <a:r>
              <a:rPr lang="en-US" altLang="ja-JP" sz="1200" dirty="0"/>
              <a:t>『1</a:t>
            </a:r>
            <a:r>
              <a:rPr lang="ja-JP" altLang="en-US" sz="1200" dirty="0"/>
              <a:t>人称単数</a:t>
            </a:r>
            <a:r>
              <a:rPr lang="en-US" altLang="ja-JP" sz="1200" dirty="0"/>
              <a:t>』</a:t>
            </a:r>
            <a:r>
              <a:rPr lang="ja-JP" altLang="en-US" sz="1200" dirty="0"/>
              <a:t>（文藝春秋、</a:t>
            </a:r>
            <a:r>
              <a:rPr lang="en-US" altLang="ja-JP" sz="1200" dirty="0"/>
              <a:t>2020</a:t>
            </a:r>
            <a:r>
              <a:rPr lang="ja-JP" altLang="en-US" sz="1200" dirty="0" err="1"/>
              <a:t>．</a:t>
            </a:r>
            <a:r>
              <a:rPr lang="en-US" altLang="ja-JP" sz="1200" dirty="0"/>
              <a:t>7</a:t>
            </a:r>
            <a:r>
              <a:rPr lang="ja-JP" altLang="en-US" sz="1200" dirty="0"/>
              <a:t>）の中に多く書いている。そこにはその人との関係を続けていたら、今頃どのようになっていたのであろうかという、偶然への思い（惜別？）も込められているように思う。このように齢をとってくると、昔を思い出し、あの時あのような偶然の選択がなかったら、別の人生があったのではないかという思いが生まれるように思う。</a:t>
            </a:r>
          </a:p>
          <a:p>
            <a:endParaRPr lang="ja-JP" altLang="en-US" sz="1200" dirty="0"/>
          </a:p>
          <a:p>
            <a:r>
              <a:rPr lang="ja-JP" altLang="en-US" sz="1200" dirty="0"/>
              <a:t>「遊び」の類型の中に、「めまい」「模擬」の他に、「計算」と「運」（偶然）が対局にあったように思う（うろ覚え）。「計算」は、きちんと将来の目標を持ち日々その達成を目指して意識的に努力する態度である（学校などでは奨励されている）。それに対して「運」（偶然）は、目標も持たず意識的な努力もせず、流れ（偶然）に任せる生き方であり、あまり推奨されない。</a:t>
            </a:r>
          </a:p>
          <a:p>
            <a:endParaRPr lang="ja-JP" altLang="en-US" sz="1200" dirty="0"/>
          </a:p>
          <a:p>
            <a:r>
              <a:rPr lang="ja-JP" altLang="en-US" sz="1200" dirty="0"/>
              <a:t>人の生き方は、未来に目標を持って努力する「計算」が推奨されそれに従う人が多いにしても、それだけでなく、時に「運」（偶然）に身を任せ、時に気晴らしにお酒を飲み（めまい）、映画やドラマを観て（模擬）生活しているのであろう。（ただ、どれが優位かは時代や人による）</a:t>
            </a:r>
          </a:p>
          <a:p>
            <a:endParaRPr lang="ja-JP" altLang="en-US" sz="1200" dirty="0"/>
          </a:p>
          <a:p>
            <a:r>
              <a:rPr lang="ja-JP" altLang="en-US" sz="1200" dirty="0"/>
              <a:t>「わたくしはなぜ教育の道を志したか」ということ題の原稿を依頼され（「教育展望」</a:t>
            </a:r>
            <a:r>
              <a:rPr lang="en-US" altLang="ja-JP" sz="1200" dirty="0"/>
              <a:t>9</a:t>
            </a:r>
            <a:r>
              <a:rPr lang="ja-JP" altLang="en-US" sz="1200" dirty="0"/>
              <a:t>月号）、目標を持って教育学を学んだのではなく、「気がついたら、大学で教育学（教育社会学）を教えるようになっていたというのが正直なところである」と書いた（下記添付参照）。別の選択（偶然）もあったのかと時々考える。</a:t>
            </a:r>
          </a:p>
          <a:p>
            <a:endParaRPr lang="ja-JP" altLang="en-US" sz="1200" dirty="0"/>
          </a:p>
          <a:p>
            <a:r>
              <a:rPr lang="en-US" altLang="ja-JP" sz="1200" dirty="0"/>
              <a:t>IMG_20200912_0002</a:t>
            </a:r>
            <a:r>
              <a:rPr lang="ja-JP" altLang="en-US" sz="1200" dirty="0"/>
              <a:t>ダウンロード</a:t>
            </a:r>
          </a:p>
          <a:p>
            <a:endParaRPr lang="ja-JP" altLang="en-US" sz="1200" dirty="0"/>
          </a:p>
          <a:p>
            <a:endParaRPr lang="ja-JP" altLang="en-US" dirty="0"/>
          </a:p>
        </p:txBody>
      </p:sp>
    </p:spTree>
    <p:extLst>
      <p:ext uri="{BB962C8B-B14F-4D97-AF65-F5344CB8AC3E}">
        <p14:creationId xmlns:p14="http://schemas.microsoft.com/office/powerpoint/2010/main" val="3924995147"/>
      </p:ext>
    </p:extLst>
  </p:cSld>
  <p:clrMapOvr>
    <a:masterClrMapping/>
  </p:clrMapOvr>
  <mc:AlternateContent xmlns:mc="http://schemas.openxmlformats.org/markup-compatibility/2006" xmlns:p14="http://schemas.microsoft.com/office/powerpoint/2010/main">
    <mc:Choice Requires="p14">
      <p:transition spd="slow" p14:dur="2000" advTm="6281"/>
    </mc:Choice>
    <mc:Fallback xmlns="">
      <p:transition spd="slow" advTm="6281"/>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6</a:t>
            </a:fld>
            <a:endParaRPr kumimoji="1" lang="ja-JP" altLang="en-US"/>
          </a:p>
        </p:txBody>
      </p:sp>
      <p:sp>
        <p:nvSpPr>
          <p:cNvPr id="3" name="正方形/長方形 2"/>
          <p:cNvSpPr/>
          <p:nvPr/>
        </p:nvSpPr>
        <p:spPr>
          <a:xfrm>
            <a:off x="1619672" y="210245"/>
            <a:ext cx="4572000" cy="6832640"/>
          </a:xfrm>
          <a:prstGeom prst="rect">
            <a:avLst/>
          </a:prstGeom>
        </p:spPr>
        <p:txBody>
          <a:bodyPr>
            <a:spAutoFit/>
          </a:bodyPr>
          <a:lstStyle/>
          <a:p>
            <a:r>
              <a:rPr lang="ja-JP" altLang="en-US" sz="1200" dirty="0" smtClean="0"/>
              <a:t>現代学生考　　　（内外教育　）　　　　　　　　武内清</a:t>
            </a:r>
            <a:endParaRPr lang="ja-JP" altLang="en-US" sz="1200" dirty="0"/>
          </a:p>
          <a:p>
            <a:endParaRPr lang="ja-JP" altLang="en-US" sz="1200" dirty="0"/>
          </a:p>
          <a:p>
            <a:r>
              <a:rPr lang="ja-JP" altLang="en-US" sz="1200" dirty="0"/>
              <a:t>　これまでいくつかの大学で学生に接してきた経験から、大学と大学生に関して考えてみたい。自分の場合は、受験勉強を終え大学に入学して受けて授業はさっぱり心に響いてこなかった。それで大学の授業を諦め、大学外に知の源泉を求めた（読書等）。</a:t>
            </a:r>
          </a:p>
          <a:p>
            <a:r>
              <a:rPr lang="ja-JP" altLang="en-US" sz="1200" dirty="0"/>
              <a:t>　</a:t>
            </a:r>
            <a:r>
              <a:rPr lang="en-US" altLang="ja-JP" sz="1200" dirty="0"/>
              <a:t>1970</a:t>
            </a:r>
            <a:r>
              <a:rPr lang="ja-JP" altLang="en-US" sz="1200" dirty="0"/>
              <a:t>年代後半に大学教師になり学生に接してみると、大学の講義への出席率は</a:t>
            </a:r>
            <a:r>
              <a:rPr lang="en-US" altLang="ja-JP" sz="1200" dirty="0"/>
              <a:t>2</a:t>
            </a:r>
            <a:r>
              <a:rPr lang="ja-JP" altLang="en-US" sz="1200" dirty="0"/>
              <a:t>割程度と低く、大学生活の中心は友人関係とサークル活動であった（スキー、テニス、マージャンは定番）。学生たちは厳しかった受験競争の疲れを</a:t>
            </a:r>
            <a:r>
              <a:rPr lang="en-US" altLang="ja-JP" sz="1200" dirty="0"/>
              <a:t>4</a:t>
            </a:r>
            <a:r>
              <a:rPr lang="ja-JP" altLang="en-US" sz="1200" dirty="0"/>
              <a:t>年間のモラトリアムの期間に取り、企業戦士として社会に出ていった。企業も受験学力は評価したが、大学教育には何の期待もしていなかった。</a:t>
            </a:r>
          </a:p>
          <a:p>
            <a:r>
              <a:rPr lang="ja-JP" altLang="en-US" sz="1200" dirty="0"/>
              <a:t>　</a:t>
            </a:r>
            <a:r>
              <a:rPr lang="en-US" altLang="ja-JP" sz="1200" dirty="0"/>
              <a:t>1990</a:t>
            </a:r>
            <a:r>
              <a:rPr lang="ja-JP" altLang="en-US" sz="1200" dirty="0"/>
              <a:t>年代以降になると、大学の授業改革が進み、「大学の学校化、学生の生徒化」が進行して、学生たちは素直になり、授業への出席率は急速に高まった。学生たちは大学の授業から何かを学ぼうと考えたのであろう。情報化社会になり情報量が膨大となり学問が高度化しているので、どの分野でも基礎的な部分は大学で学ぶ必要が生じた。それで知識は大学の授業から得るもので、大学外から学ぶという意識は薄れていった（読書の習慣がなくなった）。</a:t>
            </a:r>
          </a:p>
          <a:p>
            <a:r>
              <a:rPr lang="ja-JP" altLang="en-US" sz="1200" dirty="0"/>
              <a:t>　</a:t>
            </a:r>
            <a:r>
              <a:rPr lang="en-US" altLang="ja-JP" sz="1200" dirty="0"/>
              <a:t>『</a:t>
            </a:r>
            <a:r>
              <a:rPr lang="ja-JP" altLang="en-US" sz="1200" dirty="0"/>
              <a:t>キャンパスの生態誌</a:t>
            </a:r>
            <a:r>
              <a:rPr lang="en-US" altLang="ja-JP" sz="1200" dirty="0"/>
              <a:t>』</a:t>
            </a:r>
            <a:r>
              <a:rPr lang="ja-JP" altLang="en-US" sz="1200" dirty="0"/>
              <a:t>（潮木守一、中公新書</a:t>
            </a:r>
            <a:r>
              <a:rPr lang="en-US" altLang="ja-JP" sz="1200" dirty="0"/>
              <a:t>1986</a:t>
            </a:r>
            <a:r>
              <a:rPr lang="ja-JP" altLang="en-US" sz="1200" dirty="0"/>
              <a:t>）によると、大学には、「自動車学校型」「知的コミューン」「予言共同体」、の</a:t>
            </a:r>
            <a:r>
              <a:rPr lang="en-US" altLang="ja-JP" sz="1200" dirty="0"/>
              <a:t>3</a:t>
            </a:r>
            <a:r>
              <a:rPr lang="ja-JP" altLang="en-US" sz="1200" dirty="0"/>
              <a:t>つがあるという。現代の大学をみていると、この</a:t>
            </a:r>
            <a:r>
              <a:rPr lang="en-US" altLang="ja-JP" sz="1200" dirty="0"/>
              <a:t>3</a:t>
            </a:r>
            <a:r>
              <a:rPr lang="ja-JP" altLang="en-US" sz="1200" dirty="0"/>
              <a:t>つが薄められた形で存在していることを感じる。資格試験や採用試験に向けての知識技術の習得（自動車学校型）、ゼミや演習の必修化（知的コミューン）、行動を推奨するアクティブ・ラーニング（予言共同体）。さらに、幼い頃からのデジタル環境の影響（スマホとゲームの世界への耽溺）と社会的貧困からくるアルバイト生活が加わる。</a:t>
            </a:r>
          </a:p>
          <a:p>
            <a:r>
              <a:rPr lang="ja-JP" altLang="en-US" sz="1200" dirty="0" smtClean="0"/>
              <a:t>　これら</a:t>
            </a:r>
            <a:r>
              <a:rPr lang="ja-JP" altLang="en-US" sz="1200" dirty="0"/>
              <a:t>をバランスよく配置し、大学生活を送ることが今の大学生に求められている。大学生活満足度は年々上昇していることから、それは成功しているのであろう。ただ、学生の批判精神が薄れていることが気がかりである。</a:t>
            </a:r>
          </a:p>
          <a:p>
            <a:endParaRPr lang="ja-JP" altLang="en-US" dirty="0"/>
          </a:p>
        </p:txBody>
      </p:sp>
    </p:spTree>
    <p:extLst>
      <p:ext uri="{BB962C8B-B14F-4D97-AF65-F5344CB8AC3E}">
        <p14:creationId xmlns:p14="http://schemas.microsoft.com/office/powerpoint/2010/main" val="2361356251"/>
      </p:ext>
    </p:extLst>
  </p:cSld>
  <p:clrMapOvr>
    <a:masterClrMapping/>
  </p:clrMapOvr>
  <mc:AlternateContent xmlns:mc="http://schemas.openxmlformats.org/markup-compatibility/2006" xmlns:p14="http://schemas.microsoft.com/office/powerpoint/2010/main">
    <mc:Choice Requires="p14">
      <p:transition spd="slow" p14:dur="2000" advTm="14574"/>
    </mc:Choice>
    <mc:Fallback xmlns="">
      <p:transition spd="slow" advTm="14574"/>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7</a:t>
            </a:fld>
            <a:endParaRPr kumimoji="1" lang="ja-JP" altLang="en-US"/>
          </a:p>
        </p:txBody>
      </p:sp>
      <p:sp>
        <p:nvSpPr>
          <p:cNvPr id="3" name="正方形/長方形 2"/>
          <p:cNvSpPr/>
          <p:nvPr/>
        </p:nvSpPr>
        <p:spPr>
          <a:xfrm>
            <a:off x="22920" y="-8092589"/>
            <a:ext cx="6705794" cy="15050274"/>
          </a:xfrm>
          <a:prstGeom prst="rect">
            <a:avLst/>
          </a:prstGeom>
        </p:spPr>
        <p:txBody>
          <a:bodyPr wrap="square">
            <a:spAutoFit/>
          </a:bodyPr>
          <a:lstStyle/>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smtClean="0"/>
          </a:p>
          <a:p>
            <a:endParaRPr lang="en-US" altLang="ja-JP" sz="1200" dirty="0"/>
          </a:p>
          <a:p>
            <a:endParaRPr lang="en-US" altLang="ja-JP" sz="1200" dirty="0" smtClean="0"/>
          </a:p>
          <a:p>
            <a:endParaRPr lang="en-US" altLang="ja-JP" sz="1200" dirty="0"/>
          </a:p>
          <a:p>
            <a:endParaRPr lang="en-US" altLang="ja-JP" sz="1200" dirty="0" smtClean="0"/>
          </a:p>
          <a:p>
            <a:endParaRPr lang="en-US" altLang="ja-JP" sz="1200" dirty="0"/>
          </a:p>
          <a:p>
            <a:endParaRPr lang="en-US" altLang="ja-JP" sz="1200" dirty="0" smtClean="0"/>
          </a:p>
          <a:p>
            <a:endParaRPr lang="en-US" altLang="ja-JP" sz="1200" dirty="0"/>
          </a:p>
          <a:p>
            <a:endParaRPr lang="en-US" altLang="ja-JP" sz="1200" dirty="0" smtClean="0"/>
          </a:p>
          <a:p>
            <a:endParaRPr lang="en-US" altLang="ja-JP" sz="1200" dirty="0"/>
          </a:p>
          <a:p>
            <a:r>
              <a:rPr lang="ja-JP" altLang="en-US" sz="1200" dirty="0" smtClean="0"/>
              <a:t>片思いについて　</a:t>
            </a:r>
            <a:r>
              <a:rPr lang="en-US" altLang="ja-JP" sz="1200" dirty="0" smtClean="0"/>
              <a:t> 2020</a:t>
            </a:r>
            <a:r>
              <a:rPr lang="ja-JP" altLang="en-US" sz="1200" dirty="0" smtClean="0"/>
              <a:t>年</a:t>
            </a:r>
            <a:r>
              <a:rPr lang="en-US" altLang="ja-JP" sz="1200" dirty="0" smtClean="0"/>
              <a:t>5</a:t>
            </a:r>
            <a:r>
              <a:rPr lang="ja-JP" altLang="en-US" sz="1200" dirty="0" smtClean="0"/>
              <a:t>月</a:t>
            </a:r>
            <a:r>
              <a:rPr lang="en-US" altLang="ja-JP" sz="1200" dirty="0" smtClean="0"/>
              <a:t>6</a:t>
            </a:r>
            <a:r>
              <a:rPr lang="ja-JP" altLang="en-US" sz="1200" dirty="0" smtClean="0"/>
              <a:t>日 </a:t>
            </a:r>
            <a:endParaRPr lang="en-US" altLang="ja-JP" sz="1200" dirty="0" smtClean="0"/>
          </a:p>
          <a:p>
            <a:endParaRPr lang="en-US" altLang="ja-JP" sz="1200" dirty="0" smtClean="0"/>
          </a:p>
          <a:p>
            <a:r>
              <a:rPr lang="ja-JP" altLang="en-US" sz="1200" dirty="0" smtClean="0"/>
              <a:t>両想いより片思いの方が、心を動かされる。レ・ミゼラ、ブルの映画を見て、「結ばれる二人の愛よりは、新郎に片思いで、悲しみの中で革命の銃弾に倒れて死んでいく女性の思いの方が、はるかに心打たれるものがあった」（</a:t>
            </a:r>
            <a:r>
              <a:rPr lang="en-US" altLang="ja-JP" sz="1200" dirty="0" smtClean="0"/>
              <a:t>2013</a:t>
            </a:r>
            <a:r>
              <a:rPr lang="ja-JP" altLang="en-US" sz="1200" dirty="0" smtClean="0"/>
              <a:t>年</a:t>
            </a:r>
            <a:r>
              <a:rPr lang="en-US" altLang="ja-JP" sz="1200" dirty="0" smtClean="0"/>
              <a:t>8</a:t>
            </a:r>
            <a:r>
              <a:rPr lang="ja-JP" altLang="en-US" sz="1200" dirty="0" smtClean="0"/>
              <a:t>月</a:t>
            </a:r>
            <a:r>
              <a:rPr lang="en-US" altLang="ja-JP" sz="1200" dirty="0" smtClean="0"/>
              <a:t>3</a:t>
            </a:r>
            <a:r>
              <a:rPr lang="ja-JP" altLang="en-US" sz="1200" dirty="0" smtClean="0"/>
              <a:t>日、ブログ）と書いた。上白石萌音の片思いの歌</a:t>
            </a:r>
            <a:r>
              <a:rPr lang="en-US" altLang="ja-JP" sz="1200" dirty="0" smtClean="0"/>
              <a:t>On My Own</a:t>
            </a:r>
            <a:r>
              <a:rPr lang="ja-JP" altLang="en-US" sz="1200" dirty="0" smtClean="0"/>
              <a:t>はよかったが、両想いのドラマ「恋は続くどこまでも」は、上白石のよさが出ていない。</a:t>
            </a:r>
            <a:endParaRPr lang="en-US" altLang="ja-JP" sz="1200" dirty="0" smtClean="0"/>
          </a:p>
          <a:p>
            <a:endParaRPr lang="ja-JP" altLang="en-US" sz="1200" dirty="0" smtClean="0"/>
          </a:p>
          <a:p>
            <a:r>
              <a:rPr lang="ja-JP" altLang="en-US" sz="1200" dirty="0" smtClean="0"/>
              <a:t>韓国ドラマ「梨泰院クラス」は、片思いがたくさん描かれたドラマである。グンス→イソ、イソ→セロイ、セロイ→スマ←グオン。その他にもいくつかある。ヒロイン・イソの片思いはかなり徹底していて、その実現性はかなり低く、両想いの二人に割って入ろうとするもので、ライバル⊡スマは超美人で性格も穏やかであり、誰からも好かれる女性で、到底勝ち目がないと思われる。それをはっきり言</a:t>
            </a:r>
            <a:r>
              <a:rPr lang="ja-JP" altLang="en-US" sz="1200" dirty="0" err="1" smtClean="0"/>
              <a:t>れた</a:t>
            </a:r>
            <a:r>
              <a:rPr lang="ja-JP" altLang="en-US" sz="1200" dirty="0" smtClean="0"/>
              <a:t>時のヒロイン号泣の仕方がすごい。そのバックに流れる曲（</a:t>
            </a:r>
            <a:r>
              <a:rPr lang="en-US" altLang="ja-JP" sz="1200" dirty="0" smtClean="0"/>
              <a:t>OST</a:t>
            </a:r>
            <a:r>
              <a:rPr lang="ja-JP" altLang="en-US" sz="1200" dirty="0" smtClean="0"/>
              <a:t>の</a:t>
            </a:r>
            <a:r>
              <a:rPr lang="en-US" altLang="ja-JP" sz="1200" dirty="0" smtClean="0"/>
              <a:t>8</a:t>
            </a:r>
            <a:r>
              <a:rPr lang="ja-JP" altLang="en-US" sz="1200" dirty="0" smtClean="0"/>
              <a:t>番目の　ユン・ミレー</a:t>
            </a:r>
            <a:r>
              <a:rPr lang="en-US" altLang="ja-JP" sz="1200" dirty="0" smtClean="0"/>
              <a:t>say</a:t>
            </a:r>
            <a:r>
              <a:rPr lang="ja-JP" altLang="en-US" sz="1200" dirty="0" smtClean="0"/>
              <a:t>）がヒロインの悲しみをよく表現している。このドラマの</a:t>
            </a:r>
            <a:r>
              <a:rPr lang="en-US" altLang="ja-JP" sz="1200" dirty="0" smtClean="0"/>
              <a:t>1</a:t>
            </a:r>
            <a:r>
              <a:rPr lang="ja-JP" altLang="en-US" sz="1200" dirty="0" err="1" smtClean="0"/>
              <a:t>つの</a:t>
            </a:r>
            <a:r>
              <a:rPr lang="ja-JP" altLang="en-US" sz="1200" dirty="0" smtClean="0"/>
              <a:t>クライマックスのように思う。</a:t>
            </a:r>
            <a:endParaRPr lang="ja-JP" altLang="en-US" sz="1200" dirty="0"/>
          </a:p>
          <a:p>
            <a:r>
              <a:rPr lang="ja-JP" altLang="en-US" sz="1200" dirty="0"/>
              <a:t>韓国ドラマ「梨泰院クラス」のヒロイン・イソのセロイに対する片思いは、彼を傷つけるものに対しては身を挺して守り、敵を殲滅するという強い意志に基づいたものであり、動物の母親が子を守る姿に似ている。その思いが相手に伝わらないのは悲しいが、そのことで気持ちが怯むことはない。でも相手が好きでしょうがいという気持ちは、態度に出てしまい。相手から少しでも優しくされると思わず笑顔が出てしまう。日本の女性のように（？）、自分の感情を隠したり、すねたりしないところが、見ていて気持ちがよい</a:t>
            </a:r>
            <a:r>
              <a:rPr lang="ja-JP" altLang="en-US" sz="1200" dirty="0" smtClean="0"/>
              <a:t>。</a:t>
            </a:r>
            <a:endParaRPr lang="en-US" altLang="ja-JP" sz="1200" dirty="0" smtClean="0"/>
          </a:p>
          <a:p>
            <a:endParaRPr lang="ja-JP" altLang="en-US" sz="1200" dirty="0" smtClean="0"/>
          </a:p>
          <a:p>
            <a:r>
              <a:rPr lang="ja-JP" altLang="en-US" sz="1200" dirty="0" smtClean="0"/>
              <a:t>この韓国ドラマでは片思いは公言され皆知っているが、日本の片思いは、葉隠れの恋（好きなことも相手に悟られてはいけない）的なところがあり、また多田道太郎が言うように「恋愛についていえば、それはオリジナルの向こうに、オリジナルを超えて自分だけの夢をみることである。自分だけのコピーをつくることである。（中略）それはコピーの向こうに、コピーを超えて、自分だけの夢、自分だけの「オリジナル」を夢みることである。もし，ほんとうのオリジナルである女優が彼の前に現われれば、彼は「それは違う」といわざるを</a:t>
            </a:r>
            <a:r>
              <a:rPr lang="ja-JP" altLang="en-US" sz="1200" dirty="0" err="1" smtClean="0"/>
              <a:t>えまい</a:t>
            </a:r>
            <a:r>
              <a:rPr lang="ja-JP" altLang="en-US" sz="1200" dirty="0" smtClean="0"/>
              <a:t>＞（</a:t>
            </a:r>
            <a:r>
              <a:rPr lang="en-US" altLang="ja-JP" sz="1200" dirty="0" smtClean="0"/>
              <a:t>『</a:t>
            </a:r>
            <a:r>
              <a:rPr lang="ja-JP" altLang="en-US" sz="1200" dirty="0" smtClean="0"/>
              <a:t>管理社会の影</a:t>
            </a:r>
            <a:r>
              <a:rPr lang="en-US" altLang="ja-JP" sz="1200" dirty="0" smtClean="0"/>
              <a:t>』₍</a:t>
            </a:r>
            <a:r>
              <a:rPr lang="ja-JP" altLang="en-US" sz="1200" dirty="0" smtClean="0"/>
              <a:t>日本ブリタニカ、</a:t>
            </a:r>
            <a:r>
              <a:rPr lang="en-US" altLang="ja-JP" sz="1200" dirty="0" smtClean="0"/>
              <a:t>1979</a:t>
            </a:r>
            <a:r>
              <a:rPr lang="ja-JP" altLang="en-US" sz="1200" dirty="0" smtClean="0"/>
              <a:t>年）というように、自分だけの夢を見るオタク的なところがある（思われた女性からみたら、ストーカー的な気味悪さを感じるかも知れない）村上春樹の短編に、あこがれていた女性の現実の姿を、覗き見によって知ってしまった若い男性が、そのあこがれがなくなっていく様子を描いたものがある。（「野球場」</a:t>
            </a:r>
            <a:r>
              <a:rPr lang="en-US" altLang="ja-JP" sz="1200" dirty="0" smtClean="0"/>
              <a:t>『</a:t>
            </a:r>
            <a:r>
              <a:rPr lang="ja-JP" altLang="en-US" sz="1200" dirty="0" smtClean="0"/>
              <a:t>回転木馬のデット・ヒート</a:t>
            </a:r>
            <a:r>
              <a:rPr lang="en-US" altLang="ja-JP" sz="1200" dirty="0" smtClean="0"/>
              <a:t>』</a:t>
            </a:r>
            <a:r>
              <a:rPr lang="ja-JP" altLang="en-US" sz="1200" dirty="0" smtClean="0"/>
              <a:t>（講談社文庫、</a:t>
            </a:r>
            <a:r>
              <a:rPr lang="en-US" altLang="ja-JP" sz="1200" dirty="0" smtClean="0"/>
              <a:t>1988</a:t>
            </a:r>
            <a:r>
              <a:rPr lang="ja-JP" altLang="en-US" sz="1200" dirty="0" smtClean="0"/>
              <a:t>年）このように日本の片思いは、他者への愛というより自己愛に近い。</a:t>
            </a:r>
            <a:endParaRPr lang="en-US" altLang="ja-JP" sz="1200" dirty="0" smtClean="0"/>
          </a:p>
          <a:p>
            <a:endParaRPr lang="ja-JP" altLang="en-US" sz="1200" dirty="0" smtClean="0"/>
          </a:p>
          <a:p>
            <a:r>
              <a:rPr lang="ja-JP" altLang="en-US" sz="1200" dirty="0" smtClean="0"/>
              <a:t>　</a:t>
            </a:r>
            <a:endParaRPr lang="ja-JP" altLang="en-US" sz="1200" dirty="0"/>
          </a:p>
        </p:txBody>
      </p:sp>
    </p:spTree>
    <p:extLst>
      <p:ext uri="{BB962C8B-B14F-4D97-AF65-F5344CB8AC3E}">
        <p14:creationId xmlns:p14="http://schemas.microsoft.com/office/powerpoint/2010/main" val="1796821482"/>
      </p:ext>
    </p:extLst>
  </p:cSld>
  <p:clrMapOvr>
    <a:masterClrMapping/>
  </p:clrMapOvr>
  <mc:AlternateContent xmlns:mc="http://schemas.openxmlformats.org/markup-compatibility/2006" xmlns:p14="http://schemas.microsoft.com/office/powerpoint/2010/main">
    <mc:Choice Requires="p14">
      <p:transition spd="slow" p14:dur="2000" advTm="107597"/>
    </mc:Choice>
    <mc:Fallback xmlns="">
      <p:transition spd="slow" advTm="107597"/>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8</a:t>
            </a:fld>
            <a:endParaRPr kumimoji="1" lang="ja-JP" altLang="en-US"/>
          </a:p>
        </p:txBody>
      </p:sp>
      <p:sp>
        <p:nvSpPr>
          <p:cNvPr id="3" name="正方形/長方形 2"/>
          <p:cNvSpPr/>
          <p:nvPr/>
        </p:nvSpPr>
        <p:spPr>
          <a:xfrm>
            <a:off x="827584" y="404664"/>
            <a:ext cx="5875495" cy="4893647"/>
          </a:xfrm>
          <a:prstGeom prst="rect">
            <a:avLst/>
          </a:prstGeom>
        </p:spPr>
        <p:txBody>
          <a:bodyPr wrap="square">
            <a:spAutoFit/>
          </a:bodyPr>
          <a:lstStyle/>
          <a:p>
            <a:r>
              <a:rPr lang="ja-JP" altLang="en-US" sz="1200" dirty="0" smtClean="0"/>
              <a:t>社会的地位や金銭に価値はない？　　　</a:t>
            </a:r>
            <a:r>
              <a:rPr lang="en-US" altLang="ja-JP" sz="1200" dirty="0" smtClean="0"/>
              <a:t> 2019</a:t>
            </a:r>
            <a:r>
              <a:rPr lang="ja-JP" altLang="en-US" sz="1200" dirty="0" smtClean="0"/>
              <a:t>年</a:t>
            </a:r>
            <a:r>
              <a:rPr lang="en-US" altLang="ja-JP" sz="1200" dirty="0" smtClean="0"/>
              <a:t>8</a:t>
            </a:r>
            <a:r>
              <a:rPr lang="ja-JP" altLang="en-US" sz="1200" dirty="0" smtClean="0"/>
              <a:t>月</a:t>
            </a:r>
            <a:r>
              <a:rPr lang="en-US" altLang="ja-JP" sz="1200" dirty="0" smtClean="0"/>
              <a:t>30</a:t>
            </a:r>
            <a:r>
              <a:rPr lang="ja-JP" altLang="en-US" sz="1200" dirty="0" smtClean="0"/>
              <a:t>日</a:t>
            </a:r>
            <a:endParaRPr lang="en-US" altLang="ja-JP" sz="1200" dirty="0" smtClean="0"/>
          </a:p>
          <a:p>
            <a:endParaRPr lang="en-US" altLang="ja-JP" sz="1200" dirty="0" smtClean="0"/>
          </a:p>
          <a:p>
            <a:r>
              <a:rPr lang="ja-JP" altLang="en-US" sz="1200" dirty="0" smtClean="0"/>
              <a:t>達成動機、加熱（ウォーミング　アップ）、立身出世（主義）、アメリカンドリームなど、偉くなろうという気持ちは、現代も若い人々の中に存在するのであろうか。</a:t>
            </a:r>
          </a:p>
          <a:p>
            <a:endParaRPr lang="ja-JP" altLang="en-US" sz="1200" dirty="0" smtClean="0"/>
          </a:p>
          <a:p>
            <a:r>
              <a:rPr lang="ja-JP" altLang="en-US" sz="1200" dirty="0" smtClean="0"/>
              <a:t>受験競争が過熱化していた時代は、そのような意識は強く、子どもたちは受験勉強に明け暮れていた時代はあった。受験競争に勝ち抜き、有名大学に入り、一流会社に就職する。年功序列の会社組織の中で、社会的な地位や高い収入が保証される。その競争に負けたものは負け組として過酷な生活を強いられた。</a:t>
            </a:r>
          </a:p>
          <a:p>
            <a:endParaRPr lang="ja-JP" altLang="en-US" sz="1200" dirty="0" smtClean="0"/>
          </a:p>
          <a:p>
            <a:r>
              <a:rPr lang="ja-JP" altLang="en-US" sz="1200" dirty="0" smtClean="0"/>
              <a:t>現在も社会的格差や非正規雇用者の悲惨さ、子どもの貧困などが問題視されながらも、高学歴や立身出世を目指す若者は少なくなっているのではないか。 そもそも高い社会的地位、お金持ち、有名ということに価値がなくなっているような気がする。そのようなものより、身近な毎日の生活の中での楽しさ、快適さ、満足度の方が重視されるようになっているような気がする。便利なネット環境、夢中になれる趣味、素敵な出会いといったささやかな喜びに価値が置かれている。</a:t>
            </a:r>
          </a:p>
          <a:p>
            <a:endParaRPr lang="ja-JP" altLang="en-US" sz="1200" dirty="0" smtClean="0"/>
          </a:p>
          <a:p>
            <a:r>
              <a:rPr lang="ja-JP" altLang="en-US" sz="1200" dirty="0" smtClean="0"/>
              <a:t>それだけ、日本の社会が豊かになり、野心の冷却（クール・ダウン）装置がはたらき、ギラギラしたものがなくなったということである。（旧世代からみると、今の日本の若者には野心がなく、もの足りないと感じていることであろう）</a:t>
            </a:r>
          </a:p>
          <a:p>
            <a:endParaRPr lang="ja-JP" altLang="en-US" sz="1200" dirty="0" smtClean="0"/>
          </a:p>
          <a:p>
            <a:r>
              <a:rPr lang="en-US" altLang="ja-JP" sz="1200" dirty="0" smtClean="0"/>
              <a:t>&lt;</a:t>
            </a:r>
            <a:r>
              <a:rPr lang="ja-JP" altLang="en-US" sz="1200" dirty="0" smtClean="0"/>
              <a:t>上記の文章を敬愛大学の</a:t>
            </a:r>
            <a:r>
              <a:rPr lang="en-US" altLang="ja-JP" sz="1200" dirty="0" smtClean="0"/>
              <a:t>1</a:t>
            </a:r>
            <a:r>
              <a:rPr lang="ja-JP" altLang="en-US" sz="1200" dirty="0" smtClean="0"/>
              <a:t>年生に読んでもらい、「あなたは高い社会的地位や金銭的成功を求めますか」という質問をした。その結果は（回答者</a:t>
            </a:r>
            <a:r>
              <a:rPr lang="en-US" altLang="ja-JP" sz="1200" dirty="0" smtClean="0"/>
              <a:t>39</a:t>
            </a:r>
            <a:r>
              <a:rPr lang="ja-JP" altLang="en-US" sz="1200" dirty="0" smtClean="0"/>
              <a:t>名）「求める」</a:t>
            </a:r>
            <a:r>
              <a:rPr lang="en-US" altLang="ja-JP" sz="1200" dirty="0" smtClean="0"/>
              <a:t>15</a:t>
            </a:r>
            <a:r>
              <a:rPr lang="ja-JP" altLang="en-US" sz="1200" dirty="0" smtClean="0"/>
              <a:t>名（</a:t>
            </a:r>
            <a:r>
              <a:rPr lang="en-US" altLang="ja-JP" sz="1200" dirty="0" smtClean="0"/>
              <a:t>38.4</a:t>
            </a:r>
            <a:r>
              <a:rPr lang="ja-JP" altLang="en-US" sz="1200" dirty="0" smtClean="0"/>
              <a:t>％）、「金銭的成功を求め、社会的地位は求めない」</a:t>
            </a:r>
            <a:r>
              <a:rPr lang="en-US" altLang="ja-JP" sz="1200" dirty="0" smtClean="0"/>
              <a:t>5</a:t>
            </a:r>
            <a:r>
              <a:rPr lang="ja-JP" altLang="en-US" sz="1200" dirty="0" smtClean="0"/>
              <a:t>名（</a:t>
            </a:r>
            <a:r>
              <a:rPr lang="en-US" altLang="ja-JP" sz="1200" dirty="0" smtClean="0"/>
              <a:t>12.8</a:t>
            </a:r>
            <a:r>
              <a:rPr lang="ja-JP" altLang="en-US" sz="1200" dirty="0" smtClean="0"/>
              <a:t>％）、「求めない」</a:t>
            </a:r>
            <a:r>
              <a:rPr lang="en-US" altLang="ja-JP" sz="1200" dirty="0" smtClean="0"/>
              <a:t>19</a:t>
            </a:r>
            <a:r>
              <a:rPr lang="ja-JP" altLang="en-US" sz="1200" dirty="0" smtClean="0"/>
              <a:t>名（</a:t>
            </a:r>
            <a:r>
              <a:rPr lang="en-US" altLang="ja-JP" sz="1200" dirty="0" smtClean="0"/>
              <a:t>48.7</a:t>
            </a:r>
            <a:r>
              <a:rPr lang="ja-JP" altLang="en-US" sz="1200" dirty="0" smtClean="0"/>
              <a:t>％）であった。ただ、「求める」も、人並みのささやかなものであった。</a:t>
            </a:r>
            <a:endParaRPr lang="ja-JP" altLang="en-US" sz="1200" dirty="0"/>
          </a:p>
        </p:txBody>
      </p:sp>
    </p:spTree>
    <p:extLst>
      <p:ext uri="{BB962C8B-B14F-4D97-AF65-F5344CB8AC3E}">
        <p14:creationId xmlns:p14="http://schemas.microsoft.com/office/powerpoint/2010/main" val="1273769735"/>
      </p:ext>
    </p:extLst>
  </p:cSld>
  <p:clrMapOvr>
    <a:masterClrMapping/>
  </p:clrMapOvr>
  <mc:AlternateContent xmlns:mc="http://schemas.openxmlformats.org/markup-compatibility/2006" xmlns:p14="http://schemas.microsoft.com/office/powerpoint/2010/main">
    <mc:Choice Requires="p14">
      <p:transition spd="slow" p14:dur="2000" advTm="41705"/>
    </mc:Choice>
    <mc:Fallback xmlns="">
      <p:transition spd="slow" advTm="41705"/>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9</a:t>
            </a:fld>
            <a:endParaRPr kumimoji="1" lang="ja-JP" altLang="en-US"/>
          </a:p>
        </p:txBody>
      </p:sp>
      <p:sp>
        <p:nvSpPr>
          <p:cNvPr id="3" name="正方形/長方形 2"/>
          <p:cNvSpPr/>
          <p:nvPr/>
        </p:nvSpPr>
        <p:spPr>
          <a:xfrm>
            <a:off x="1043608" y="-1827584"/>
            <a:ext cx="4968552" cy="8032968"/>
          </a:xfrm>
          <a:prstGeom prst="rect">
            <a:avLst/>
          </a:prstGeom>
        </p:spPr>
        <p:txBody>
          <a:bodyPr wrap="square">
            <a:spAutoFit/>
          </a:bodyPr>
          <a:lstStyle/>
          <a:p>
            <a:endParaRPr lang="en-US" altLang="ja-JP" sz="1200" dirty="0" smtClean="0"/>
          </a:p>
          <a:p>
            <a:endParaRPr lang="en-US" altLang="ja-JP" sz="1200" dirty="0"/>
          </a:p>
          <a:p>
            <a:endParaRPr lang="en-US" altLang="ja-JP" sz="1200" dirty="0" smtClean="0"/>
          </a:p>
          <a:p>
            <a:endParaRPr lang="en-US" altLang="ja-JP" sz="1200" dirty="0"/>
          </a:p>
          <a:p>
            <a:endParaRPr lang="en-US" altLang="ja-JP" sz="1200" dirty="0" smtClean="0"/>
          </a:p>
          <a:p>
            <a:endParaRPr lang="en-US" altLang="ja-JP" sz="1200" dirty="0"/>
          </a:p>
          <a:p>
            <a:endParaRPr lang="en-US" altLang="ja-JP" sz="1200" dirty="0" smtClean="0"/>
          </a:p>
          <a:p>
            <a:endParaRPr lang="en-US" altLang="ja-JP" sz="1200" dirty="0"/>
          </a:p>
          <a:p>
            <a:endParaRPr lang="en-US" altLang="ja-JP" sz="1200" dirty="0" smtClean="0"/>
          </a:p>
          <a:p>
            <a:endParaRPr lang="en-US" altLang="ja-JP" sz="1200" dirty="0"/>
          </a:p>
          <a:p>
            <a:endParaRPr lang="en-US" altLang="ja-JP" sz="1200" dirty="0" smtClean="0"/>
          </a:p>
          <a:p>
            <a:r>
              <a:rPr lang="ja-JP" altLang="en-US" sz="1200" dirty="0" smtClean="0"/>
              <a:t>学校</a:t>
            </a:r>
            <a:r>
              <a:rPr lang="ja-JP" altLang="en-US" sz="1200" dirty="0"/>
              <a:t>の「楽しさ」に</a:t>
            </a:r>
            <a:r>
              <a:rPr lang="ja-JP" altLang="en-US" sz="1200" dirty="0" smtClean="0"/>
              <a:t>ついて</a:t>
            </a:r>
            <a:r>
              <a:rPr lang="en-US" altLang="ja-JP" sz="1200" dirty="0" smtClean="0"/>
              <a:t>: </a:t>
            </a:r>
            <a:r>
              <a:rPr lang="en-US" altLang="ja-JP" sz="1200" dirty="0"/>
              <a:t>2018</a:t>
            </a:r>
            <a:r>
              <a:rPr lang="ja-JP" altLang="en-US" sz="1200" dirty="0"/>
              <a:t>年</a:t>
            </a:r>
            <a:r>
              <a:rPr lang="en-US" altLang="ja-JP" sz="1200" dirty="0"/>
              <a:t>10</a:t>
            </a:r>
            <a:r>
              <a:rPr lang="ja-JP" altLang="en-US" sz="1200" dirty="0"/>
              <a:t>月</a:t>
            </a:r>
            <a:r>
              <a:rPr lang="en-US" altLang="ja-JP" sz="1200" dirty="0"/>
              <a:t>10</a:t>
            </a:r>
            <a:r>
              <a:rPr lang="ja-JP" altLang="en-US" sz="1200" dirty="0" smtClean="0"/>
              <a:t>日</a:t>
            </a:r>
            <a:endParaRPr lang="en-US" altLang="ja-JP" sz="1200" dirty="0" smtClean="0"/>
          </a:p>
          <a:p>
            <a:endParaRPr lang="en-US" altLang="ja-JP" sz="1200" dirty="0"/>
          </a:p>
          <a:p>
            <a:r>
              <a:rPr lang="ja-JP" altLang="en-US" sz="1200" dirty="0" smtClean="0"/>
              <a:t>「</a:t>
            </a:r>
            <a:r>
              <a:rPr lang="ja-JP" altLang="en-US" sz="1200" dirty="0"/>
              <a:t>楽しさ」というものは、それをやっている最中に感じるものと、やっている時は感じないで、その前後に感じるものがある。</a:t>
            </a:r>
          </a:p>
          <a:p>
            <a:endParaRPr lang="ja-JP" altLang="en-US" sz="1200" dirty="0"/>
          </a:p>
          <a:p>
            <a:r>
              <a:rPr lang="ja-JP" altLang="en-US" sz="1200" dirty="0"/>
              <a:t>学生に学校のことを考えてもらう前段階として、過去に通った学校や今の大学の「楽しさ」について次のような質問で考えてもらった。（受講生　</a:t>
            </a:r>
            <a:r>
              <a:rPr lang="en-US" altLang="ja-JP" sz="1200" dirty="0"/>
              <a:t>13</a:t>
            </a:r>
            <a:r>
              <a:rPr lang="ja-JP" altLang="en-US" sz="1200" dirty="0"/>
              <a:t>名）</a:t>
            </a:r>
          </a:p>
          <a:p>
            <a:r>
              <a:rPr lang="ja-JP" altLang="en-US" sz="1200" dirty="0"/>
              <a:t>　質問　「これまでの幼稚園・保育園、小学校、中学校、高校、大学の、楽しさは、どの程度ですか。　それぞれ、番号で答えてください。」</a:t>
            </a:r>
          </a:p>
          <a:p>
            <a:r>
              <a:rPr lang="ja-JP" altLang="en-US" sz="1200" dirty="0"/>
              <a:t>１　とても楽しかった　２　かなり楽しかった　</a:t>
            </a:r>
            <a:r>
              <a:rPr lang="en-US" altLang="ja-JP" sz="1200" dirty="0"/>
              <a:t>3</a:t>
            </a:r>
            <a:r>
              <a:rPr lang="ja-JP" altLang="en-US" sz="1200" dirty="0"/>
              <a:t>あまり楽しくなかった　４　全然楽しくなかった</a:t>
            </a:r>
          </a:p>
          <a:p>
            <a:r>
              <a:rPr lang="ja-JP" altLang="en-US" sz="1200" dirty="0"/>
              <a:t>　幼稚園・保育園（　）、小学校（ 　）、中学校（ 　）、高校（　 ）、大学（ 　）</a:t>
            </a:r>
          </a:p>
          <a:p>
            <a:endParaRPr lang="ja-JP" altLang="en-US" sz="1200" dirty="0"/>
          </a:p>
          <a:p>
            <a:r>
              <a:rPr lang="ja-JP" altLang="en-US" sz="1200" dirty="0"/>
              <a:t>その結果は、「とても」と「かなり」「楽しかった」の回答を数えると、幼稚園・保育園</a:t>
            </a:r>
            <a:r>
              <a:rPr lang="en-US" altLang="ja-JP" sz="1200" dirty="0"/>
              <a:t>10</a:t>
            </a:r>
            <a:r>
              <a:rPr lang="ja-JP" altLang="en-US" sz="1200" dirty="0"/>
              <a:t>名、小学校</a:t>
            </a:r>
            <a:r>
              <a:rPr lang="en-US" altLang="ja-JP" sz="1200" dirty="0"/>
              <a:t>12</a:t>
            </a:r>
            <a:r>
              <a:rPr lang="ja-JP" altLang="en-US" sz="1200" dirty="0"/>
              <a:t>名、中学校</a:t>
            </a:r>
            <a:r>
              <a:rPr lang="en-US" altLang="ja-JP" sz="1200" dirty="0"/>
              <a:t>9</a:t>
            </a:r>
            <a:r>
              <a:rPr lang="ja-JP" altLang="en-US" sz="1200" dirty="0"/>
              <a:t>名、高校</a:t>
            </a:r>
            <a:r>
              <a:rPr lang="en-US" altLang="ja-JP" sz="1200" dirty="0"/>
              <a:t>7</a:t>
            </a:r>
            <a:r>
              <a:rPr lang="ja-JP" altLang="en-US" sz="1200" dirty="0"/>
              <a:t>名、大学</a:t>
            </a:r>
            <a:r>
              <a:rPr lang="en-US" altLang="ja-JP" sz="1200" dirty="0"/>
              <a:t>10</a:t>
            </a:r>
            <a:r>
              <a:rPr lang="ja-JP" altLang="en-US" sz="1200" dirty="0"/>
              <a:t>名という結果であった。この回答はサンプルが少なく、また特別支援の学校の教師志望の学生が多い中での結果なので、一般化はできない。</a:t>
            </a:r>
          </a:p>
          <a:p>
            <a:r>
              <a:rPr lang="ja-JP" altLang="en-US" sz="1200" dirty="0"/>
              <a:t>ただ、普通は高校が一番楽しい時として、学生は答えると、私は思っていたので、今回の結果は意外であった。</a:t>
            </a:r>
          </a:p>
          <a:p>
            <a:endParaRPr lang="ja-JP" altLang="en-US" sz="1200" dirty="0"/>
          </a:p>
          <a:p>
            <a:r>
              <a:rPr lang="ja-JP" altLang="en-US" sz="1200" dirty="0"/>
              <a:t>私の場合はどうかと考えると、小学校の時代が一番楽しく、その後中学、高校、大学と行くにつれて、「楽しさ」は薄れ、辛さが増していたように思う。ただ、今に役立っているのは（それは、今から考えれば「楽しかったこと」と解釈することができる？）、その逆の順序であったことと考えると、「楽しさ」とは何だろうと思ってしまう</a:t>
            </a:r>
            <a:r>
              <a:rPr lang="ja-JP" altLang="en-US" sz="1200" dirty="0" smtClean="0"/>
              <a:t>。</a:t>
            </a:r>
            <a:endParaRPr lang="en-US" altLang="ja-JP" sz="1200" dirty="0" smtClean="0"/>
          </a:p>
          <a:p>
            <a:endParaRPr lang="ja-JP" altLang="en-US" sz="1200" dirty="0"/>
          </a:p>
          <a:p>
            <a:r>
              <a:rPr lang="ja-JP" altLang="en-US" sz="1200" dirty="0"/>
              <a:t>旅行の楽しみは、行く前（期待感）、旅行中、行った後（思い出）の</a:t>
            </a:r>
            <a:r>
              <a:rPr lang="en-US" altLang="ja-JP" sz="1200" dirty="0"/>
              <a:t>3</a:t>
            </a:r>
            <a:r>
              <a:rPr lang="ja-JP" altLang="en-US" sz="1200" dirty="0"/>
              <a:t>つがあると言われるが、学校の「楽しみ」は、どこに求めればいいのであろうか。</a:t>
            </a:r>
          </a:p>
        </p:txBody>
      </p:sp>
    </p:spTree>
    <p:extLst>
      <p:ext uri="{BB962C8B-B14F-4D97-AF65-F5344CB8AC3E}">
        <p14:creationId xmlns:p14="http://schemas.microsoft.com/office/powerpoint/2010/main" val="322141702"/>
      </p:ext>
    </p:extLst>
  </p:cSld>
  <p:clrMapOvr>
    <a:masterClrMapping/>
  </p:clrMapOvr>
  <mc:AlternateContent xmlns:mc="http://schemas.openxmlformats.org/markup-compatibility/2006" xmlns:p14="http://schemas.microsoft.com/office/powerpoint/2010/main">
    <mc:Choice Requires="p14">
      <p:transition spd="slow" p14:dur="2000" advTm="54675"/>
    </mc:Choice>
    <mc:Fallback xmlns="">
      <p:transition spd="slow" advTm="54675"/>
    </mc:Fallback>
  </mc:AlternateContent>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1734</TotalTime>
  <Words>2215</Words>
  <Application>Microsoft Office PowerPoint</Application>
  <PresentationFormat>画面に合わせる (4:3)</PresentationFormat>
  <Paragraphs>273</Paragraphs>
  <Slides>17</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ＭＳ Ｐゴシック</vt:lpstr>
      <vt:lpstr>メイリオ</vt:lpstr>
      <vt:lpstr>Arial</vt:lpstr>
      <vt:lpstr>Calibri</vt:lpstr>
      <vt:lpstr>Trebuchet MS</vt:lpstr>
      <vt:lpstr>Wingdings 3</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子ども社会学会報告 打ち合わせ　メモ</dc:title>
  <dc:creator>Windows ユーザー</dc:creator>
  <cp:lastModifiedBy>PC User</cp:lastModifiedBy>
  <cp:revision>171</cp:revision>
  <cp:lastPrinted>2015-08-26T08:36:04Z</cp:lastPrinted>
  <dcterms:created xsi:type="dcterms:W3CDTF">2013-04-29T11:29:50Z</dcterms:created>
  <dcterms:modified xsi:type="dcterms:W3CDTF">2020-10-30T07:41:07Z</dcterms:modified>
</cp:coreProperties>
</file>