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6"/>
  </p:notesMasterIdLst>
  <p:sldIdLst>
    <p:sldId id="274" r:id="rId2"/>
    <p:sldId id="316" r:id="rId3"/>
    <p:sldId id="275" r:id="rId4"/>
    <p:sldId id="276" r:id="rId5"/>
    <p:sldId id="285" r:id="rId6"/>
    <p:sldId id="277" r:id="rId7"/>
    <p:sldId id="279" r:id="rId8"/>
    <p:sldId id="293" r:id="rId9"/>
    <p:sldId id="299" r:id="rId10"/>
    <p:sldId id="314" r:id="rId11"/>
    <p:sldId id="297" r:id="rId12"/>
    <p:sldId id="309" r:id="rId13"/>
    <p:sldId id="282" r:id="rId14"/>
    <p:sldId id="305" r:id="rId15"/>
    <p:sldId id="263" r:id="rId16"/>
    <p:sldId id="270" r:id="rId17"/>
    <p:sldId id="260" r:id="rId18"/>
    <p:sldId id="261" r:id="rId19"/>
    <p:sldId id="267" r:id="rId20"/>
    <p:sldId id="272" r:id="rId21"/>
    <p:sldId id="291" r:id="rId22"/>
    <p:sldId id="288" r:id="rId23"/>
    <p:sldId id="289" r:id="rId24"/>
    <p:sldId id="312"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47" autoAdjust="0"/>
    <p:restoredTop sz="94660"/>
  </p:normalViewPr>
  <p:slideViewPr>
    <p:cSldViewPr>
      <p:cViewPr varScale="1">
        <p:scale>
          <a:sx n="54" d="100"/>
          <a:sy n="54" d="100"/>
        </p:scale>
        <p:origin x="10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4242D8-B17E-4BAA-9628-5590D0500305}" type="datetimeFigureOut">
              <a:rPr kumimoji="1" lang="ja-JP" altLang="en-US" smtClean="0"/>
              <a:t>2018/8/27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F7A210-8769-4392-BC47-613A09E7529A}" type="slidenum">
              <a:rPr kumimoji="1" lang="ja-JP" altLang="en-US" smtClean="0"/>
              <a:t>‹#›</a:t>
            </a:fld>
            <a:endParaRPr kumimoji="1" lang="ja-JP" altLang="en-US"/>
          </a:p>
        </p:txBody>
      </p:sp>
    </p:spTree>
    <p:extLst>
      <p:ext uri="{BB962C8B-B14F-4D97-AF65-F5344CB8AC3E}">
        <p14:creationId xmlns:p14="http://schemas.microsoft.com/office/powerpoint/2010/main" val="8973840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F7A210-8769-4392-BC47-613A09E7529A}" type="slidenum">
              <a:rPr kumimoji="1" lang="ja-JP" altLang="en-US" smtClean="0"/>
              <a:t>1</a:t>
            </a:fld>
            <a:endParaRPr kumimoji="1" lang="ja-JP" altLang="en-US"/>
          </a:p>
        </p:txBody>
      </p:sp>
    </p:spTree>
    <p:extLst>
      <p:ext uri="{BB962C8B-B14F-4D97-AF65-F5344CB8AC3E}">
        <p14:creationId xmlns:p14="http://schemas.microsoft.com/office/powerpoint/2010/main" val="11416591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F7A210-8769-4392-BC47-613A09E7529A}" type="slidenum">
              <a:rPr kumimoji="1" lang="ja-JP" altLang="en-US" smtClean="0"/>
              <a:t>3</a:t>
            </a:fld>
            <a:endParaRPr kumimoji="1" lang="ja-JP" altLang="en-US"/>
          </a:p>
        </p:txBody>
      </p:sp>
    </p:spTree>
    <p:extLst>
      <p:ext uri="{BB962C8B-B14F-4D97-AF65-F5344CB8AC3E}">
        <p14:creationId xmlns:p14="http://schemas.microsoft.com/office/powerpoint/2010/main" val="4222978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ja-JP" sz="1200" b="1" kern="100" spc="-300" dirty="0" smtClean="0">
                <a:effectLst/>
                <a:latin typeface="游明朝"/>
                <a:ea typeface="游明朝"/>
                <a:cs typeface="Times New Roman"/>
              </a:rPr>
              <a:t/>
            </a:r>
            <a:br>
              <a:rPr lang="ja-JP" altLang="ja-JP" sz="1200" b="1" kern="100" spc="-300" dirty="0" smtClean="0">
                <a:effectLst/>
                <a:latin typeface="游明朝"/>
                <a:ea typeface="游明朝"/>
                <a:cs typeface="Times New Roman"/>
              </a:rPr>
            </a:br>
            <a:endParaRPr kumimoji="1" lang="ja-JP" altLang="en-US" dirty="0"/>
          </a:p>
        </p:txBody>
      </p:sp>
      <p:sp>
        <p:nvSpPr>
          <p:cNvPr id="4" name="スライド番号プレースホルダー 3"/>
          <p:cNvSpPr>
            <a:spLocks noGrp="1"/>
          </p:cNvSpPr>
          <p:nvPr>
            <p:ph type="sldNum" sz="quarter" idx="10"/>
          </p:nvPr>
        </p:nvSpPr>
        <p:spPr/>
        <p:txBody>
          <a:bodyPr/>
          <a:lstStyle/>
          <a:p>
            <a:fld id="{90F7A210-8769-4392-BC47-613A09E7529A}" type="slidenum">
              <a:rPr kumimoji="1" lang="ja-JP" altLang="en-US" smtClean="0"/>
              <a:t>18</a:t>
            </a:fld>
            <a:endParaRPr kumimoji="1" lang="ja-JP" altLang="en-US"/>
          </a:p>
        </p:txBody>
      </p:sp>
    </p:spTree>
    <p:extLst>
      <p:ext uri="{BB962C8B-B14F-4D97-AF65-F5344CB8AC3E}">
        <p14:creationId xmlns:p14="http://schemas.microsoft.com/office/powerpoint/2010/main" val="1289726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F7A210-8769-4392-BC47-613A09E7529A}" type="slidenum">
              <a:rPr kumimoji="1" lang="ja-JP" altLang="en-US" smtClean="0"/>
              <a:t>22</a:t>
            </a:fld>
            <a:endParaRPr kumimoji="1" lang="ja-JP" altLang="en-US"/>
          </a:p>
        </p:txBody>
      </p:sp>
    </p:spTree>
    <p:extLst>
      <p:ext uri="{BB962C8B-B14F-4D97-AF65-F5344CB8AC3E}">
        <p14:creationId xmlns:p14="http://schemas.microsoft.com/office/powerpoint/2010/main" val="1916646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0F7A210-8769-4392-BC47-613A09E7529A}" type="slidenum">
              <a:rPr kumimoji="1" lang="ja-JP" altLang="en-US" smtClean="0"/>
              <a:t>24</a:t>
            </a:fld>
            <a:endParaRPr kumimoji="1" lang="ja-JP" altLang="en-US"/>
          </a:p>
        </p:txBody>
      </p:sp>
    </p:spTree>
    <p:extLst>
      <p:ext uri="{BB962C8B-B14F-4D97-AF65-F5344CB8AC3E}">
        <p14:creationId xmlns:p14="http://schemas.microsoft.com/office/powerpoint/2010/main" val="1476450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72D2629-3507-444C-B944-C44349D504F0}"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698843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399A38-DBBC-433B-90A6-0130D215DE2D}"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308177041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5399A38-DBBC-433B-90A6-0130D215DE2D}"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A73251-DD59-4F52-B274-33883AF36A66}"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3321568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D5399A38-DBBC-433B-90A6-0130D215DE2D}"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251213397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D5399A38-DBBC-433B-90A6-0130D215DE2D}"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A73251-DD59-4F52-B274-33883AF36A66}"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614297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D5399A38-DBBC-433B-90A6-0130D215DE2D}"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1688258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4E29671-0393-42A0-BF6E-91D4130FE5ED}"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2026184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3490F6-582A-415A-A4E7-0B024F0B3F2C}"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3600371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7FB4E6E-DAB0-4904-AF48-25691AB17C43}"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3259369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754764-8C93-4C2C-91E1-6B963A68672C}" type="datetime1">
              <a:rPr kumimoji="1" lang="ja-JP" altLang="en-US" smtClean="0"/>
              <a:t>2018/8/27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866859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1C64353-75AA-4357-BB16-D30B0F910D5A}"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67829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E09E45F-FF9F-4E1A-AE3F-3DFFE2E2580A}" type="datetime1">
              <a:rPr kumimoji="1" lang="ja-JP" altLang="en-US" smtClean="0"/>
              <a:t>2018/8/27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253119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0FA58D2-55E9-41CF-923A-DD09DA28A169}" type="datetime1">
              <a:rPr kumimoji="1" lang="ja-JP" altLang="en-US" smtClean="0"/>
              <a:t>2018/8/27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400999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0E79AA-735E-4FDB-A7F3-8B8C444C9222}" type="datetime1">
              <a:rPr kumimoji="1" lang="ja-JP" altLang="en-US" smtClean="0"/>
              <a:t>2018/8/27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1942127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B7FD647-4F0A-49A2-BF7D-2366AE6040C0}"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2328351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FBDE913-1C9A-46B3-A19F-1DCE46E1C939}" type="datetime1">
              <a:rPr kumimoji="1" lang="ja-JP" altLang="en-US" smtClean="0"/>
              <a:t>2018/8/27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1792664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D5399A38-DBBC-433B-90A6-0130D215DE2D}" type="datetime1">
              <a:rPr kumimoji="1" lang="ja-JP" altLang="en-US" smtClean="0"/>
              <a:t>2018/8/27</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1A73251-DD59-4F52-B274-33883AF36A66}" type="slidenum">
              <a:rPr kumimoji="1" lang="ja-JP" altLang="en-US" smtClean="0"/>
              <a:t>‹#›</a:t>
            </a:fld>
            <a:endParaRPr kumimoji="1" lang="ja-JP" altLang="en-US"/>
          </a:p>
        </p:txBody>
      </p:sp>
    </p:spTree>
    <p:extLst>
      <p:ext uri="{BB962C8B-B14F-4D97-AF65-F5344CB8AC3E}">
        <p14:creationId xmlns:p14="http://schemas.microsoft.com/office/powerpoint/2010/main" val="278730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23528" y="980728"/>
            <a:ext cx="8424936" cy="3077766"/>
          </a:xfrm>
          <a:prstGeom prst="rect">
            <a:avLst/>
          </a:prstGeom>
        </p:spPr>
        <p:txBody>
          <a:bodyPr wrap="square">
            <a:spAutoFit/>
          </a:bodyPr>
          <a:lstStyle/>
          <a:p>
            <a:endParaRPr lang="en-US" altLang="ja-JP" sz="3200" dirty="0"/>
          </a:p>
          <a:p>
            <a:r>
              <a:rPr lang="ja-JP" altLang="en-US" sz="2400" dirty="0" smtClean="0"/>
              <a:t>日本教育社会学会　第</a:t>
            </a:r>
            <a:r>
              <a:rPr lang="en-US" altLang="ja-JP" sz="2400" dirty="0" smtClean="0"/>
              <a:t>70</a:t>
            </a:r>
            <a:r>
              <a:rPr lang="ja-JP" altLang="en-US" sz="2400" dirty="0" smtClean="0"/>
              <a:t>回大会報告</a:t>
            </a:r>
            <a:endParaRPr lang="ja-JP" altLang="en-US" sz="2400" dirty="0"/>
          </a:p>
          <a:p>
            <a:endParaRPr lang="en-US" altLang="ja-JP" sz="2400" dirty="0" smtClean="0"/>
          </a:p>
          <a:p>
            <a:endParaRPr lang="ja-JP" altLang="en-US" sz="3200" dirty="0"/>
          </a:p>
          <a:p>
            <a:pPr algn="ctr"/>
            <a:r>
              <a:rPr lang="ja-JP" altLang="en-US" sz="5400" dirty="0"/>
              <a:t>高校の学校間格差再考</a:t>
            </a:r>
          </a:p>
          <a:p>
            <a:pPr algn="just"/>
            <a:r>
              <a:rPr lang="ja-JP" altLang="en-US" sz="2400" dirty="0" smtClean="0"/>
              <a:t>　　　　　　　　</a:t>
            </a:r>
            <a:r>
              <a:rPr lang="en-US" altLang="ja-JP" sz="2800" dirty="0" smtClean="0"/>
              <a:t>―</a:t>
            </a:r>
            <a:r>
              <a:rPr lang="ja-JP" altLang="en-US" sz="2800" dirty="0" smtClean="0"/>
              <a:t>高校</a:t>
            </a:r>
            <a:r>
              <a:rPr lang="ja-JP" altLang="en-US" sz="2800" dirty="0"/>
              <a:t>教師調査</a:t>
            </a:r>
            <a:r>
              <a:rPr lang="en-US" altLang="ja-JP" sz="2800" dirty="0"/>
              <a:t>2017</a:t>
            </a:r>
            <a:r>
              <a:rPr lang="ja-JP" altLang="en-US" sz="2800" dirty="0"/>
              <a:t>からの</a:t>
            </a:r>
            <a:r>
              <a:rPr lang="ja-JP" altLang="en-US" sz="2800" dirty="0" smtClean="0"/>
              <a:t>考察</a:t>
            </a:r>
            <a:r>
              <a:rPr lang="en-US" altLang="ja-JP" sz="2800" dirty="0" smtClean="0"/>
              <a:t>―</a:t>
            </a:r>
            <a:endParaRPr lang="en-US" altLang="ja-JP" sz="2800" dirty="0"/>
          </a:p>
        </p:txBody>
      </p:sp>
      <p:sp>
        <p:nvSpPr>
          <p:cNvPr id="4" name="正方形/長方形 3"/>
          <p:cNvSpPr/>
          <p:nvPr/>
        </p:nvSpPr>
        <p:spPr>
          <a:xfrm>
            <a:off x="4860032" y="5013176"/>
            <a:ext cx="4052655" cy="1569660"/>
          </a:xfrm>
          <a:prstGeom prst="rect">
            <a:avLst/>
          </a:prstGeom>
        </p:spPr>
        <p:txBody>
          <a:bodyPr wrap="square">
            <a:spAutoFit/>
          </a:bodyPr>
          <a:lstStyle/>
          <a:p>
            <a:endParaRPr lang="zh-CN" altLang="en-US" sz="2400" dirty="0">
              <a:latin typeface="ＭＳ Ｐゴシック" panose="020B0600070205080204" pitchFamily="50" charset="-128"/>
              <a:ea typeface="ＭＳ Ｐゴシック" panose="020B0600070205080204" pitchFamily="50" charset="-128"/>
            </a:endParaRPr>
          </a:p>
          <a:p>
            <a:r>
              <a:rPr lang="zh-CN" altLang="en-US" sz="2400" dirty="0" smtClean="0">
                <a:latin typeface="ＭＳ Ｐゴシック" panose="020B0600070205080204" pitchFamily="50" charset="-128"/>
                <a:ea typeface="ＭＳ Ｐゴシック" panose="020B0600070205080204" pitchFamily="50" charset="-128"/>
              </a:rPr>
              <a:t>武内     清</a:t>
            </a:r>
            <a:r>
              <a:rPr lang="zh-CN" altLang="en-US" sz="2400" dirty="0">
                <a:latin typeface="ＭＳ Ｐゴシック" panose="020B0600070205080204" pitchFamily="50" charset="-128"/>
                <a:ea typeface="ＭＳ Ｐゴシック" panose="020B0600070205080204" pitchFamily="50" charset="-128"/>
              </a:rPr>
              <a:t>（</a:t>
            </a:r>
            <a:r>
              <a:rPr lang="zh-CN" altLang="en-US" sz="2400" dirty="0" smtClean="0">
                <a:latin typeface="ＭＳ Ｐゴシック" panose="020B0600070205080204" pitchFamily="50" charset="-128"/>
                <a:ea typeface="ＭＳ Ｐゴシック" panose="020B0600070205080204" pitchFamily="50" charset="-128"/>
              </a:rPr>
              <a:t>敬愛大学</a:t>
            </a:r>
            <a:r>
              <a:rPr lang="ja-JP" altLang="en-US" sz="2400" dirty="0" smtClean="0">
                <a:latin typeface="ＭＳ Ｐゴシック" panose="020B0600070205080204" pitchFamily="50" charset="-128"/>
                <a:ea typeface="ＭＳ Ｐゴシック" panose="020B0600070205080204" pitchFamily="50" charset="-128"/>
              </a:rPr>
              <a:t>客員</a:t>
            </a:r>
            <a:r>
              <a:rPr lang="zh-CN" altLang="en-US" sz="2400" dirty="0" smtClean="0">
                <a:latin typeface="ＭＳ Ｐゴシック" panose="020B0600070205080204" pitchFamily="50" charset="-128"/>
                <a:ea typeface="ＭＳ Ｐゴシック" panose="020B0600070205080204" pitchFamily="50" charset="-128"/>
              </a:rPr>
              <a:t>）</a:t>
            </a:r>
            <a:endParaRPr lang="zh-CN" altLang="en-US" sz="2400" dirty="0">
              <a:latin typeface="ＭＳ Ｐゴシック" panose="020B0600070205080204" pitchFamily="50" charset="-128"/>
              <a:ea typeface="ＭＳ Ｐゴシック" panose="020B0600070205080204" pitchFamily="50" charset="-128"/>
            </a:endParaRPr>
          </a:p>
          <a:p>
            <a:r>
              <a:rPr lang="zh-CN" altLang="en-US" sz="2400" dirty="0" smtClean="0">
                <a:latin typeface="ＭＳ Ｐゴシック" panose="020B0600070205080204" pitchFamily="50" charset="-128"/>
                <a:ea typeface="ＭＳ Ｐゴシック" panose="020B0600070205080204" pitchFamily="50" charset="-128"/>
              </a:rPr>
              <a:t>浜島  幸司</a:t>
            </a:r>
            <a:r>
              <a:rPr lang="zh-CN" altLang="en-US" sz="2400" dirty="0">
                <a:latin typeface="ＭＳ Ｐゴシック" panose="020B0600070205080204" pitchFamily="50" charset="-128"/>
                <a:ea typeface="ＭＳ Ｐゴシック" panose="020B0600070205080204" pitchFamily="50" charset="-128"/>
              </a:rPr>
              <a:t>（同志社大学）</a:t>
            </a:r>
          </a:p>
          <a:p>
            <a:r>
              <a:rPr lang="zh-CN" altLang="en-US" sz="2400" dirty="0" smtClean="0">
                <a:latin typeface="ＭＳ Ｐゴシック" panose="020B0600070205080204" pitchFamily="50" charset="-128"/>
                <a:ea typeface="ＭＳ Ｐゴシック" panose="020B0600070205080204" pitchFamily="50" charset="-128"/>
              </a:rPr>
              <a:t>黄 </a:t>
            </a:r>
            <a:r>
              <a:rPr lang="ja-JP" altLang="en-US" sz="2400" dirty="0" smtClean="0">
                <a:latin typeface="ＭＳ Ｐゴシック" panose="020B0600070205080204" pitchFamily="50" charset="-128"/>
                <a:ea typeface="ＭＳ Ｐゴシック" panose="020B0600070205080204" pitchFamily="50" charset="-128"/>
              </a:rPr>
              <a:t>　　</a:t>
            </a:r>
            <a:r>
              <a:rPr lang="zh-CN" altLang="en-US" sz="2400" dirty="0" smtClean="0">
                <a:latin typeface="ＭＳ Ｐゴシック" panose="020B0600070205080204" pitchFamily="50" charset="-128"/>
                <a:ea typeface="ＭＳ Ｐゴシック" panose="020B0600070205080204" pitchFamily="50" charset="-128"/>
              </a:rPr>
              <a:t>順姫（筑波大学</a:t>
            </a:r>
            <a:r>
              <a:rPr lang="zh-CN" altLang="en-US" sz="2400" dirty="0">
                <a:latin typeface="ＭＳ Ｐゴシック" panose="020B0600070205080204" pitchFamily="50" charset="-128"/>
                <a:ea typeface="ＭＳ Ｐゴシック" panose="020B0600070205080204" pitchFamily="50" charset="-128"/>
              </a:rPr>
              <a:t>）</a:t>
            </a:r>
          </a:p>
        </p:txBody>
      </p:sp>
      <p:sp>
        <p:nvSpPr>
          <p:cNvPr id="5" name="正方形/長方形 4"/>
          <p:cNvSpPr/>
          <p:nvPr/>
        </p:nvSpPr>
        <p:spPr>
          <a:xfrm>
            <a:off x="5269381" y="26046"/>
            <a:ext cx="3855883" cy="646331"/>
          </a:xfrm>
          <a:prstGeom prst="rect">
            <a:avLst/>
          </a:prstGeom>
        </p:spPr>
        <p:txBody>
          <a:bodyPr wrap="square">
            <a:spAutoFit/>
          </a:bodyPr>
          <a:lstStyle/>
          <a:p>
            <a:pPr algn="just"/>
            <a:r>
              <a:rPr lang="en-US" altLang="ja-JP" dirty="0" smtClean="0"/>
              <a:t>2018</a:t>
            </a:r>
            <a:r>
              <a:rPr lang="ja-JP" altLang="en-US" dirty="0" smtClean="0"/>
              <a:t>年</a:t>
            </a:r>
            <a:r>
              <a:rPr lang="en-US" altLang="ja-JP" dirty="0" smtClean="0"/>
              <a:t>9</a:t>
            </a:r>
            <a:r>
              <a:rPr lang="ja-JP" altLang="en-US" dirty="0" smtClean="0"/>
              <a:t>月</a:t>
            </a:r>
            <a:r>
              <a:rPr lang="en-US" altLang="ja-JP" dirty="0" smtClean="0"/>
              <a:t>3</a:t>
            </a:r>
            <a:r>
              <a:rPr lang="ja-JP" altLang="en-US" dirty="0" smtClean="0"/>
              <a:t>日（月）於：佛教大学</a:t>
            </a:r>
            <a:endParaRPr lang="en-US" altLang="ja-JP" dirty="0" smtClean="0"/>
          </a:p>
          <a:p>
            <a:pPr algn="just"/>
            <a:r>
              <a:rPr lang="en-US" altLang="ja-JP" dirty="0" smtClean="0"/>
              <a:t>Ⅰ-10</a:t>
            </a:r>
            <a:r>
              <a:rPr lang="ja-JP" altLang="en-US" dirty="0" smtClean="0"/>
              <a:t>部会　高校（</a:t>
            </a:r>
            <a:r>
              <a:rPr lang="en-US" altLang="ja-JP" dirty="0" smtClean="0"/>
              <a:t>1</a:t>
            </a:r>
            <a:r>
              <a:rPr lang="ja-JP" altLang="en-US" dirty="0" smtClean="0"/>
              <a:t>）　</a:t>
            </a:r>
            <a:r>
              <a:rPr lang="en-US" altLang="ja-JP" dirty="0" smtClean="0"/>
              <a:t>9:55-10:45</a:t>
            </a:r>
            <a:endParaRPr lang="ja-JP" altLang="en-US" dirty="0"/>
          </a:p>
        </p:txBody>
      </p:sp>
    </p:spTree>
    <p:extLst>
      <p:ext uri="{BB962C8B-B14F-4D97-AF65-F5344CB8AC3E}">
        <p14:creationId xmlns:p14="http://schemas.microsoft.com/office/powerpoint/2010/main" val="1714151322"/>
      </p:ext>
    </p:extLst>
  </p:cSld>
  <p:clrMapOvr>
    <a:masterClrMapping/>
  </p:clrMapOvr>
  <mc:AlternateContent xmlns:mc="http://schemas.openxmlformats.org/markup-compatibility/2006">
    <mc:Choice xmlns:p14="http://schemas.microsoft.com/office/powerpoint/2010/main" Requires="p14">
      <p:transition spd="slow" p14:dur="2000" advTm="9420"/>
    </mc:Choice>
    <mc:Fallback>
      <p:transition spd="slow" advTm="942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10</a:t>
            </a:fld>
            <a:endParaRPr kumimoji="1" lang="ja-JP" altLang="en-US"/>
          </a:p>
        </p:txBody>
      </p:sp>
      <p:pic>
        <p:nvPicPr>
          <p:cNvPr id="3" name="図 2"/>
          <p:cNvPicPr/>
          <p:nvPr/>
        </p:nvPicPr>
        <p:blipFill>
          <a:blip r:embed="rId2">
            <a:extLst>
              <a:ext uri="{28A0092B-C50C-407E-A947-70E740481C1C}">
                <a14:useLocalDpi xmlns:a14="http://schemas.microsoft.com/office/drawing/2010/main" val="0"/>
              </a:ext>
            </a:extLst>
          </a:blip>
          <a:srcRect/>
          <a:stretch>
            <a:fillRect/>
          </a:stretch>
        </p:blipFill>
        <p:spPr bwMode="auto">
          <a:xfrm>
            <a:off x="1403648" y="1411929"/>
            <a:ext cx="7200800" cy="5380707"/>
          </a:xfrm>
          <a:prstGeom prst="rect">
            <a:avLst/>
          </a:prstGeom>
          <a:noFill/>
          <a:ln>
            <a:noFill/>
          </a:ln>
        </p:spPr>
      </p:pic>
      <p:sp>
        <p:nvSpPr>
          <p:cNvPr id="4" name="正方形/長方形 3"/>
          <p:cNvSpPr/>
          <p:nvPr/>
        </p:nvSpPr>
        <p:spPr>
          <a:xfrm>
            <a:off x="1915833" y="849596"/>
            <a:ext cx="5791970" cy="584775"/>
          </a:xfrm>
          <a:prstGeom prst="rect">
            <a:avLst/>
          </a:prstGeom>
        </p:spPr>
        <p:txBody>
          <a:bodyPr wrap="none">
            <a:spAutoFit/>
          </a:bodyPr>
          <a:lstStyle/>
          <a:p>
            <a:r>
              <a:rPr lang="ja-JP" altLang="en-US" sz="3200" dirty="0"/>
              <a:t>教師</a:t>
            </a:r>
            <a:r>
              <a:rPr lang="ja-JP" altLang="en-US" sz="3200" dirty="0" smtClean="0"/>
              <a:t>の属性（経験年数、勤務校）</a:t>
            </a:r>
            <a:endParaRPr lang="ja-JP" altLang="en-US" sz="3200" dirty="0"/>
          </a:p>
        </p:txBody>
      </p:sp>
      <p:sp>
        <p:nvSpPr>
          <p:cNvPr id="6" name="正方形/長方形 5"/>
          <p:cNvSpPr/>
          <p:nvPr/>
        </p:nvSpPr>
        <p:spPr>
          <a:xfrm>
            <a:off x="513199" y="0"/>
            <a:ext cx="5344361" cy="707886"/>
          </a:xfrm>
          <a:prstGeom prst="rect">
            <a:avLst/>
          </a:prstGeom>
        </p:spPr>
        <p:txBody>
          <a:bodyPr wrap="square">
            <a:spAutoFit/>
          </a:bodyPr>
          <a:lstStyle/>
          <a:p>
            <a:r>
              <a:rPr lang="ja-JP" altLang="ja-JP" sz="4000" kern="100" dirty="0">
                <a:solidFill>
                  <a:srgbClr val="000000"/>
                </a:solidFill>
                <a:latin typeface="+mj-ea"/>
                <a:cs typeface="Times New Roman" panose="02020603050405020304" pitchFamily="18" charset="0"/>
              </a:rPr>
              <a:t>３．</a:t>
            </a:r>
            <a:r>
              <a:rPr lang="ja-JP" altLang="ja-JP" sz="4000" kern="100" dirty="0" smtClean="0">
                <a:solidFill>
                  <a:srgbClr val="000000"/>
                </a:solidFill>
                <a:latin typeface="+mj-ea"/>
                <a:cs typeface="Times New Roman" panose="02020603050405020304" pitchFamily="18" charset="0"/>
              </a:rPr>
              <a:t>高校</a:t>
            </a:r>
            <a:r>
              <a:rPr lang="ja-JP" altLang="en-US" sz="4000" kern="100" dirty="0">
                <a:solidFill>
                  <a:srgbClr val="000000"/>
                </a:solidFill>
                <a:latin typeface="+mj-ea"/>
                <a:cs typeface="Times New Roman" panose="02020603050405020304" pitchFamily="18" charset="0"/>
              </a:rPr>
              <a:t>間</a:t>
            </a:r>
            <a:r>
              <a:rPr lang="ja-JP" altLang="ja-JP" sz="4000" kern="100" dirty="0" smtClean="0">
                <a:solidFill>
                  <a:srgbClr val="000000"/>
                </a:solidFill>
                <a:latin typeface="+mj-ea"/>
                <a:cs typeface="Times New Roman" panose="02020603050405020304" pitchFamily="18" charset="0"/>
              </a:rPr>
              <a:t>格差</a:t>
            </a:r>
            <a:r>
              <a:rPr lang="ja-JP" altLang="ja-JP" sz="4000" kern="100" dirty="0">
                <a:solidFill>
                  <a:srgbClr val="000000"/>
                </a:solidFill>
                <a:latin typeface="+mj-ea"/>
                <a:cs typeface="Times New Roman" panose="02020603050405020304" pitchFamily="18" charset="0"/>
              </a:rPr>
              <a:t>と教師</a:t>
            </a:r>
            <a:endParaRPr lang="ja-JP" altLang="en-US" sz="4000" dirty="0"/>
          </a:p>
        </p:txBody>
      </p:sp>
    </p:spTree>
    <p:extLst>
      <p:ext uri="{BB962C8B-B14F-4D97-AF65-F5344CB8AC3E}">
        <p14:creationId xmlns:p14="http://schemas.microsoft.com/office/powerpoint/2010/main" val="1645393902"/>
      </p:ext>
    </p:extLst>
  </p:cSld>
  <p:clrMapOvr>
    <a:masterClrMapping/>
  </p:clrMapOvr>
  <mc:AlternateContent xmlns:mc="http://schemas.openxmlformats.org/markup-compatibility/2006">
    <mc:Choice xmlns:p14="http://schemas.microsoft.com/office/powerpoint/2010/main" Requires="p14">
      <p:transition spd="slow" p14:dur="2000" advTm="5120"/>
    </mc:Choice>
    <mc:Fallback>
      <p:transition spd="slow" advTm="512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11</a:t>
            </a:fld>
            <a:endParaRPr kumimoji="1" lang="ja-JP" altLang="en-US"/>
          </a:p>
        </p:txBody>
      </p:sp>
      <p:pic>
        <p:nvPicPr>
          <p:cNvPr id="4" name="図 3"/>
          <p:cNvPicPr>
            <a:picLocks noChangeAspect="1"/>
          </p:cNvPicPr>
          <p:nvPr/>
        </p:nvPicPr>
        <p:blipFill rotWithShape="1">
          <a:blip r:embed="rId2"/>
          <a:srcRect l="5917"/>
          <a:stretch/>
        </p:blipFill>
        <p:spPr>
          <a:xfrm>
            <a:off x="276998" y="1700808"/>
            <a:ext cx="8864038" cy="4910424"/>
          </a:xfrm>
          <a:prstGeom prst="rect">
            <a:avLst/>
          </a:prstGeom>
        </p:spPr>
      </p:pic>
      <p:sp>
        <p:nvSpPr>
          <p:cNvPr id="5" name="正方形/長方形 4"/>
          <p:cNvSpPr/>
          <p:nvPr/>
        </p:nvSpPr>
        <p:spPr>
          <a:xfrm>
            <a:off x="2267744" y="768187"/>
            <a:ext cx="4896544" cy="769441"/>
          </a:xfrm>
          <a:prstGeom prst="rect">
            <a:avLst/>
          </a:prstGeom>
        </p:spPr>
        <p:txBody>
          <a:bodyPr wrap="square">
            <a:spAutoFit/>
          </a:bodyPr>
          <a:lstStyle/>
          <a:p>
            <a:r>
              <a:rPr lang="ja-JP" altLang="en-US" sz="4400" dirty="0"/>
              <a:t>日頃していること</a:t>
            </a:r>
          </a:p>
        </p:txBody>
      </p:sp>
    </p:spTree>
    <p:extLst>
      <p:ext uri="{BB962C8B-B14F-4D97-AF65-F5344CB8AC3E}">
        <p14:creationId xmlns:p14="http://schemas.microsoft.com/office/powerpoint/2010/main" val="590626641"/>
      </p:ext>
    </p:extLst>
  </p:cSld>
  <p:clrMapOvr>
    <a:masterClrMapping/>
  </p:clrMapOvr>
  <mc:AlternateContent xmlns:mc="http://schemas.openxmlformats.org/markup-compatibility/2006">
    <mc:Choice xmlns:p14="http://schemas.microsoft.com/office/powerpoint/2010/main" Requires="p14">
      <p:transition spd="slow" p14:dur="2000" advTm="20581"/>
    </mc:Choice>
    <mc:Fallback>
      <p:transition spd="slow" advTm="20581"/>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12</a:t>
            </a:fld>
            <a:endParaRPr kumimoji="1" lang="ja-JP" altLang="en-US"/>
          </a:p>
        </p:txBody>
      </p:sp>
      <p:pic>
        <p:nvPicPr>
          <p:cNvPr id="4" name="図 3"/>
          <p:cNvPicPr>
            <a:picLocks noChangeAspect="1"/>
          </p:cNvPicPr>
          <p:nvPr/>
        </p:nvPicPr>
        <p:blipFill rotWithShape="1">
          <a:blip r:embed="rId2"/>
          <a:srcRect l="4385"/>
          <a:stretch/>
        </p:blipFill>
        <p:spPr>
          <a:xfrm>
            <a:off x="179512" y="2564904"/>
            <a:ext cx="8898650" cy="3384376"/>
          </a:xfrm>
          <a:prstGeom prst="rect">
            <a:avLst/>
          </a:prstGeom>
        </p:spPr>
      </p:pic>
      <p:sp>
        <p:nvSpPr>
          <p:cNvPr id="5" name="正方形/長方形 4"/>
          <p:cNvSpPr/>
          <p:nvPr/>
        </p:nvSpPr>
        <p:spPr>
          <a:xfrm>
            <a:off x="2007766" y="1489419"/>
            <a:ext cx="5242141" cy="707886"/>
          </a:xfrm>
          <a:prstGeom prst="rect">
            <a:avLst/>
          </a:prstGeom>
        </p:spPr>
        <p:txBody>
          <a:bodyPr wrap="none">
            <a:spAutoFit/>
          </a:bodyPr>
          <a:lstStyle/>
          <a:p>
            <a:r>
              <a:rPr lang="ja-JP" altLang="en-US" sz="4000" dirty="0"/>
              <a:t>授業で大事だと思うこと</a:t>
            </a:r>
          </a:p>
        </p:txBody>
      </p:sp>
    </p:spTree>
    <p:extLst>
      <p:ext uri="{BB962C8B-B14F-4D97-AF65-F5344CB8AC3E}">
        <p14:creationId xmlns:p14="http://schemas.microsoft.com/office/powerpoint/2010/main" val="3912281528"/>
      </p:ext>
    </p:extLst>
  </p:cSld>
  <p:clrMapOvr>
    <a:masterClrMapping/>
  </p:clrMapOvr>
  <mc:AlternateContent xmlns:mc="http://schemas.openxmlformats.org/markup-compatibility/2006">
    <mc:Choice xmlns:p14="http://schemas.microsoft.com/office/powerpoint/2010/main" Requires="p14">
      <p:transition spd="slow" p14:dur="2000" advTm="15985"/>
    </mc:Choice>
    <mc:Fallback>
      <p:transition spd="slow" advTm="15985"/>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66800" y="774825"/>
            <a:ext cx="2133600" cy="365125"/>
          </a:xfrm>
        </p:spPr>
        <p:txBody>
          <a:bodyPr/>
          <a:lstStyle/>
          <a:p>
            <a:fld id="{2F1BE189-D45E-4A9C-BC6A-593271925892}" type="slidenum">
              <a:rPr kumimoji="1" lang="ja-JP" altLang="en-US" smtClean="0"/>
              <a:pPr/>
              <a:t>13</a:t>
            </a:fld>
            <a:endParaRPr kumimoji="1" lang="ja-JP" altLang="en-US" dirty="0"/>
          </a:p>
        </p:txBody>
      </p:sp>
      <p:pic>
        <p:nvPicPr>
          <p:cNvPr id="4" name="図 3"/>
          <p:cNvPicPr>
            <a:picLocks noChangeAspect="1"/>
          </p:cNvPicPr>
          <p:nvPr/>
        </p:nvPicPr>
        <p:blipFill rotWithShape="1">
          <a:blip r:embed="rId2"/>
          <a:srcRect l="5687" t="-451" b="2"/>
          <a:stretch/>
        </p:blipFill>
        <p:spPr>
          <a:xfrm>
            <a:off x="1011081" y="1052736"/>
            <a:ext cx="8132919" cy="2312315"/>
          </a:xfrm>
          <a:prstGeom prst="rect">
            <a:avLst/>
          </a:prstGeom>
        </p:spPr>
      </p:pic>
      <p:sp>
        <p:nvSpPr>
          <p:cNvPr id="5" name="正方形/長方形 4"/>
          <p:cNvSpPr/>
          <p:nvPr/>
        </p:nvSpPr>
        <p:spPr>
          <a:xfrm>
            <a:off x="2555776" y="372612"/>
            <a:ext cx="5519460" cy="584775"/>
          </a:xfrm>
          <a:prstGeom prst="rect">
            <a:avLst/>
          </a:prstGeom>
        </p:spPr>
        <p:txBody>
          <a:bodyPr wrap="none">
            <a:spAutoFit/>
          </a:bodyPr>
          <a:lstStyle/>
          <a:p>
            <a:r>
              <a:rPr lang="ja-JP" altLang="en-US" sz="3200" dirty="0"/>
              <a:t>学習指導要領の改訂への関心</a:t>
            </a:r>
          </a:p>
        </p:txBody>
      </p:sp>
      <p:sp>
        <p:nvSpPr>
          <p:cNvPr id="6" name="正方形/長方形 5"/>
          <p:cNvSpPr/>
          <p:nvPr/>
        </p:nvSpPr>
        <p:spPr>
          <a:xfrm>
            <a:off x="1979712" y="3429000"/>
            <a:ext cx="5718232" cy="646331"/>
          </a:xfrm>
          <a:prstGeom prst="rect">
            <a:avLst/>
          </a:prstGeom>
        </p:spPr>
        <p:txBody>
          <a:bodyPr wrap="none">
            <a:spAutoFit/>
          </a:bodyPr>
          <a:lstStyle/>
          <a:p>
            <a:r>
              <a:rPr lang="ja-JP" altLang="en-US" sz="3600" dirty="0"/>
              <a:t>日頃の教育で行っていること</a:t>
            </a:r>
          </a:p>
        </p:txBody>
      </p:sp>
      <p:pic>
        <p:nvPicPr>
          <p:cNvPr id="7" name="図 6"/>
          <p:cNvPicPr>
            <a:picLocks noChangeAspect="1"/>
          </p:cNvPicPr>
          <p:nvPr/>
        </p:nvPicPr>
        <p:blipFill rotWithShape="1">
          <a:blip r:embed="rId3"/>
          <a:srcRect l="4511" t="-1757" b="-1"/>
          <a:stretch/>
        </p:blipFill>
        <p:spPr>
          <a:xfrm>
            <a:off x="719064" y="3970893"/>
            <a:ext cx="8424936" cy="3004205"/>
          </a:xfrm>
          <a:prstGeom prst="rect">
            <a:avLst/>
          </a:prstGeom>
        </p:spPr>
      </p:pic>
    </p:spTree>
    <p:extLst>
      <p:ext uri="{BB962C8B-B14F-4D97-AF65-F5344CB8AC3E}">
        <p14:creationId xmlns:p14="http://schemas.microsoft.com/office/powerpoint/2010/main" val="1757859055"/>
      </p:ext>
    </p:extLst>
  </p:cSld>
  <p:clrMapOvr>
    <a:masterClrMapping/>
  </p:clrMapOvr>
  <mc:AlternateContent xmlns:mc="http://schemas.openxmlformats.org/markup-compatibility/2006">
    <mc:Choice xmlns:p14="http://schemas.microsoft.com/office/powerpoint/2010/main" Requires="p14">
      <p:transition spd="slow" p14:dur="2000" advTm="31374"/>
    </mc:Choice>
    <mc:Fallback>
      <p:transition spd="slow" advTm="31374"/>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66800" y="750406"/>
            <a:ext cx="2133600" cy="365125"/>
          </a:xfrm>
        </p:spPr>
        <p:txBody>
          <a:bodyPr/>
          <a:lstStyle/>
          <a:p>
            <a:fld id="{2F1BE189-D45E-4A9C-BC6A-593271925892}" type="slidenum">
              <a:rPr kumimoji="1" lang="ja-JP" altLang="en-US" smtClean="0"/>
              <a:pPr/>
              <a:t>14</a:t>
            </a:fld>
            <a:endParaRPr kumimoji="1" lang="ja-JP" altLang="en-US" dirty="0"/>
          </a:p>
        </p:txBody>
      </p:sp>
      <p:pic>
        <p:nvPicPr>
          <p:cNvPr id="4" name="図 3"/>
          <p:cNvPicPr>
            <a:picLocks noChangeAspect="1"/>
          </p:cNvPicPr>
          <p:nvPr/>
        </p:nvPicPr>
        <p:blipFill rotWithShape="1">
          <a:blip r:embed="rId2"/>
          <a:srcRect l="5238" t="-1655"/>
          <a:stretch/>
        </p:blipFill>
        <p:spPr>
          <a:xfrm>
            <a:off x="194545" y="1194578"/>
            <a:ext cx="8874607" cy="2653370"/>
          </a:xfrm>
          <a:prstGeom prst="rect">
            <a:avLst/>
          </a:prstGeom>
        </p:spPr>
      </p:pic>
      <p:sp>
        <p:nvSpPr>
          <p:cNvPr id="5" name="正方形/長方形 4"/>
          <p:cNvSpPr/>
          <p:nvPr/>
        </p:nvSpPr>
        <p:spPr>
          <a:xfrm>
            <a:off x="1898599" y="732913"/>
            <a:ext cx="6955750" cy="461665"/>
          </a:xfrm>
          <a:prstGeom prst="rect">
            <a:avLst/>
          </a:prstGeom>
        </p:spPr>
        <p:txBody>
          <a:bodyPr wrap="none">
            <a:spAutoFit/>
          </a:bodyPr>
          <a:lstStyle/>
          <a:p>
            <a:r>
              <a:rPr lang="ja-JP" altLang="en-US" sz="2400" dirty="0"/>
              <a:t>新学習指導要領の答申について重要だと思うこと</a:t>
            </a:r>
          </a:p>
        </p:txBody>
      </p:sp>
      <p:pic>
        <p:nvPicPr>
          <p:cNvPr id="6" name="図 5"/>
          <p:cNvPicPr>
            <a:picLocks noChangeAspect="1"/>
          </p:cNvPicPr>
          <p:nvPr/>
        </p:nvPicPr>
        <p:blipFill rotWithShape="1">
          <a:blip r:embed="rId3"/>
          <a:srcRect l="5735" t="-2205" b="1"/>
          <a:stretch/>
        </p:blipFill>
        <p:spPr>
          <a:xfrm>
            <a:off x="169782" y="4602939"/>
            <a:ext cx="8924135" cy="2232248"/>
          </a:xfrm>
          <a:prstGeom prst="rect">
            <a:avLst/>
          </a:prstGeom>
        </p:spPr>
      </p:pic>
      <p:sp>
        <p:nvSpPr>
          <p:cNvPr id="7" name="正方形/長方形 6"/>
          <p:cNvSpPr/>
          <p:nvPr/>
        </p:nvSpPr>
        <p:spPr>
          <a:xfrm>
            <a:off x="751959" y="4018164"/>
            <a:ext cx="8392041" cy="584775"/>
          </a:xfrm>
          <a:prstGeom prst="rect">
            <a:avLst/>
          </a:prstGeom>
        </p:spPr>
        <p:txBody>
          <a:bodyPr wrap="none">
            <a:spAutoFit/>
          </a:bodyPr>
          <a:lstStyle/>
          <a:p>
            <a:r>
              <a:rPr lang="ja-JP" altLang="en-US" sz="3200" dirty="0"/>
              <a:t>大学入試の仕組みについて重要だと思うこと</a:t>
            </a:r>
          </a:p>
        </p:txBody>
      </p:sp>
    </p:spTree>
    <p:extLst>
      <p:ext uri="{BB962C8B-B14F-4D97-AF65-F5344CB8AC3E}">
        <p14:creationId xmlns:p14="http://schemas.microsoft.com/office/powerpoint/2010/main" val="3444589784"/>
      </p:ext>
    </p:extLst>
  </p:cSld>
  <p:clrMapOvr>
    <a:masterClrMapping/>
  </p:clrMapOvr>
  <mc:AlternateContent xmlns:mc="http://schemas.openxmlformats.org/markup-compatibility/2006">
    <mc:Choice xmlns:p14="http://schemas.microsoft.com/office/powerpoint/2010/main" Requires="p14">
      <p:transition spd="slow" p14:dur="2000" advTm="38497"/>
    </mc:Choice>
    <mc:Fallback>
      <p:transition spd="slow" advTm="38497"/>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87624" y="988802"/>
            <a:ext cx="8229600" cy="1143000"/>
          </a:xfrm>
        </p:spPr>
        <p:txBody>
          <a:bodyPr>
            <a:normAutofit/>
          </a:bodyPr>
          <a:lstStyle/>
          <a:p>
            <a:pPr algn="ctr"/>
            <a:r>
              <a:rPr lang="ja-JP" altLang="ja-JP" sz="2000" dirty="0" smtClean="0">
                <a:latin typeface="+mj-ea"/>
              </a:rPr>
              <a:t>高校教員の同窓会・卒業生（ＯＢ・ＯＧ）についての意識・行動</a:t>
            </a:r>
            <a:r>
              <a:rPr lang="en-US" altLang="ja-JP" sz="2000" dirty="0" smtClean="0">
                <a:latin typeface="+mj-ea"/>
              </a:rPr>
              <a:t/>
            </a:r>
            <a:br>
              <a:rPr lang="en-US" altLang="ja-JP" sz="2000" dirty="0" smtClean="0">
                <a:latin typeface="+mj-ea"/>
              </a:rPr>
            </a:br>
            <a:r>
              <a:rPr lang="ja-JP" altLang="en-US" sz="2000" dirty="0" smtClean="0">
                <a:latin typeface="+mj-ea"/>
              </a:rPr>
              <a:t>（全体の傾向）</a:t>
            </a:r>
            <a:r>
              <a:rPr lang="ja-JP" altLang="ja-JP" sz="2000" dirty="0" smtClean="0">
                <a:latin typeface="+mj-ea"/>
              </a:rPr>
              <a:t/>
            </a:r>
            <a:br>
              <a:rPr lang="ja-JP" altLang="ja-JP" sz="2000" dirty="0" smtClean="0">
                <a:latin typeface="+mj-ea"/>
              </a:rPr>
            </a:br>
            <a:endParaRPr kumimoji="1" lang="ja-JP" altLang="en-US" sz="2000" dirty="0">
              <a:latin typeface="+mj-ea"/>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45533080"/>
              </p:ext>
            </p:extLst>
          </p:nvPr>
        </p:nvGraphicFramePr>
        <p:xfrm>
          <a:off x="1087330" y="1772816"/>
          <a:ext cx="7992888" cy="5024046"/>
        </p:xfrm>
        <a:graphic>
          <a:graphicData uri="http://schemas.openxmlformats.org/drawingml/2006/table">
            <a:tbl>
              <a:tblPr firstRow="1" firstCol="1" bandRow="1"/>
              <a:tblGrid>
                <a:gridCol w="3433221">
                  <a:extLst>
                    <a:ext uri="{9D8B030D-6E8A-4147-A177-3AD203B41FA5}">
                      <a16:colId xmlns:a16="http://schemas.microsoft.com/office/drawing/2014/main" xmlns="" val="20000"/>
                    </a:ext>
                  </a:extLst>
                </a:gridCol>
                <a:gridCol w="1426870">
                  <a:extLst>
                    <a:ext uri="{9D8B030D-6E8A-4147-A177-3AD203B41FA5}">
                      <a16:colId xmlns:a16="http://schemas.microsoft.com/office/drawing/2014/main" xmlns="" val="20001"/>
                    </a:ext>
                  </a:extLst>
                </a:gridCol>
                <a:gridCol w="1426870">
                  <a:extLst>
                    <a:ext uri="{9D8B030D-6E8A-4147-A177-3AD203B41FA5}">
                      <a16:colId xmlns:a16="http://schemas.microsoft.com/office/drawing/2014/main" xmlns="" val="20002"/>
                    </a:ext>
                  </a:extLst>
                </a:gridCol>
                <a:gridCol w="728598">
                  <a:extLst>
                    <a:ext uri="{9D8B030D-6E8A-4147-A177-3AD203B41FA5}">
                      <a16:colId xmlns:a16="http://schemas.microsoft.com/office/drawing/2014/main" xmlns="" val="20003"/>
                    </a:ext>
                  </a:extLst>
                </a:gridCol>
                <a:gridCol w="977329">
                  <a:extLst>
                    <a:ext uri="{9D8B030D-6E8A-4147-A177-3AD203B41FA5}">
                      <a16:colId xmlns:a16="http://schemas.microsoft.com/office/drawing/2014/main" xmlns="" val="20004"/>
                    </a:ext>
                  </a:extLst>
                </a:gridCol>
              </a:tblGrid>
              <a:tr h="1601843">
                <a:tc>
                  <a:txBody>
                    <a:bodyPr/>
                    <a:lstStyle/>
                    <a:p>
                      <a:pPr algn="just">
                        <a:spcAft>
                          <a:spcPts val="0"/>
                        </a:spcAft>
                      </a:pPr>
                      <a:r>
                        <a:rPr lang="ja-JP" sz="1200" b="0" kern="100" dirty="0">
                          <a:effectLst/>
                          <a:latin typeface="+mj-ea"/>
                          <a:ea typeface="+mj-ea"/>
                          <a:cs typeface="Times New Roman"/>
                        </a:rPr>
                        <a:t>　</a:t>
                      </a:r>
                      <a:endParaRPr lang="en-US" altLang="ja-JP" sz="1200" b="0" kern="100" dirty="0" smtClean="0">
                        <a:effectLst/>
                        <a:latin typeface="+mj-ea"/>
                        <a:ea typeface="+mj-ea"/>
                        <a:cs typeface="Times New Roman"/>
                      </a:endParaRPr>
                    </a:p>
                    <a:p>
                      <a:pPr algn="just">
                        <a:spcAft>
                          <a:spcPts val="0"/>
                        </a:spcAft>
                      </a:pPr>
                      <a:endParaRPr lang="en-US" altLang="ja-JP" sz="1200" b="0" kern="100" dirty="0" smtClean="0">
                        <a:effectLst/>
                        <a:latin typeface="+mj-ea"/>
                        <a:ea typeface="+mj-ea"/>
                        <a:cs typeface="Times New Roman"/>
                      </a:endParaRPr>
                    </a:p>
                    <a:p>
                      <a:pPr algn="just">
                        <a:spcAft>
                          <a:spcPts val="0"/>
                        </a:spcAft>
                      </a:pPr>
                      <a:endParaRPr lang="en-US" altLang="ja-JP" sz="1200" b="0" kern="100" dirty="0" smtClean="0">
                        <a:effectLst/>
                        <a:latin typeface="+mj-ea"/>
                        <a:ea typeface="+mj-ea"/>
                        <a:cs typeface="Times New Roman"/>
                      </a:endParaRPr>
                    </a:p>
                    <a:p>
                      <a:pPr algn="just">
                        <a:spcAft>
                          <a:spcPts val="0"/>
                        </a:spcAft>
                      </a:pPr>
                      <a:endParaRPr lang="en-US" altLang="ja-JP" sz="1200" b="0" kern="100" dirty="0" smtClean="0">
                        <a:effectLst/>
                        <a:latin typeface="+mj-ea"/>
                        <a:ea typeface="+mj-ea"/>
                        <a:cs typeface="Times New Roman"/>
                      </a:endParaRPr>
                    </a:p>
                    <a:p>
                      <a:pPr algn="just">
                        <a:spcAft>
                          <a:spcPts val="0"/>
                        </a:spcAft>
                      </a:pPr>
                      <a:endParaRPr lang="en-US" altLang="ja-JP" sz="1200" b="0" kern="100" dirty="0" smtClean="0">
                        <a:effectLst/>
                        <a:latin typeface="+mj-ea"/>
                        <a:ea typeface="+mj-ea"/>
                        <a:cs typeface="Times New Roman"/>
                      </a:endParaRPr>
                    </a:p>
                    <a:p>
                      <a:pPr algn="just">
                        <a:spcAft>
                          <a:spcPts val="0"/>
                        </a:spcAft>
                      </a:pPr>
                      <a:endParaRPr lang="en-US" altLang="ja-JP" sz="1200" b="0" kern="100" dirty="0" smtClean="0">
                        <a:effectLst/>
                        <a:latin typeface="+mj-ea"/>
                        <a:ea typeface="+mj-ea"/>
                        <a:cs typeface="Times New Roman"/>
                      </a:endParaRPr>
                    </a:p>
                    <a:p>
                      <a:pPr algn="just">
                        <a:spcAft>
                          <a:spcPts val="0"/>
                        </a:spcAft>
                      </a:pPr>
                      <a:r>
                        <a:rPr lang="ja-JP" altLang="en-US" sz="1200" b="0" kern="100" dirty="0" smtClean="0">
                          <a:effectLst/>
                          <a:latin typeface="+mj-ea"/>
                          <a:ea typeface="+mj-ea"/>
                          <a:cs typeface="Times New Roman"/>
                        </a:rPr>
                        <a:t>　　</a:t>
                      </a:r>
                      <a:r>
                        <a:rPr lang="ja-JP" altLang="en-US" sz="2000" b="0" kern="100" dirty="0" smtClean="0">
                          <a:effectLst/>
                          <a:latin typeface="+mj-ea"/>
                          <a:ea typeface="+mj-ea"/>
                          <a:cs typeface="Times New Roman"/>
                        </a:rPr>
                        <a:t>同窓会・卒業生の意識・行動</a:t>
                      </a:r>
                      <a:endParaRPr lang="ja-JP" sz="20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800" b="0" kern="100" dirty="0">
                          <a:effectLst/>
                          <a:latin typeface="+mj-ea"/>
                          <a:ea typeface="+mj-ea"/>
                          <a:cs typeface="Times New Roman"/>
                        </a:rPr>
                        <a:t>とても</a:t>
                      </a:r>
                      <a:r>
                        <a:rPr lang="ja-JP" sz="1800" b="0" kern="100" dirty="0" smtClean="0">
                          <a:effectLst/>
                          <a:latin typeface="+mj-ea"/>
                          <a:ea typeface="+mj-ea"/>
                          <a:cs typeface="Times New Roman"/>
                        </a:rPr>
                        <a:t>・</a:t>
                      </a:r>
                      <a:endParaRPr lang="en-US" altLang="ja-JP" sz="1800" b="0" kern="100" dirty="0" smtClean="0">
                        <a:effectLst/>
                        <a:latin typeface="+mj-ea"/>
                        <a:ea typeface="+mj-ea"/>
                        <a:cs typeface="Times New Roman"/>
                      </a:endParaRPr>
                    </a:p>
                    <a:p>
                      <a:pPr algn="just">
                        <a:spcAft>
                          <a:spcPts val="0"/>
                        </a:spcAft>
                      </a:pPr>
                      <a:r>
                        <a:rPr lang="ja-JP" sz="1800" b="0" kern="100" dirty="0" smtClean="0">
                          <a:effectLst/>
                          <a:latin typeface="+mj-ea"/>
                          <a:ea typeface="+mj-ea"/>
                          <a:cs typeface="Times New Roman"/>
                        </a:rPr>
                        <a:t>まあ</a:t>
                      </a:r>
                      <a:endParaRPr lang="en-US" altLang="ja-JP" sz="1800" b="0" kern="100" dirty="0" smtClean="0">
                        <a:effectLst/>
                        <a:latin typeface="+mj-ea"/>
                        <a:ea typeface="+mj-ea"/>
                        <a:cs typeface="Times New Roman"/>
                      </a:endParaRPr>
                    </a:p>
                    <a:p>
                      <a:pPr algn="just">
                        <a:spcAft>
                          <a:spcPts val="0"/>
                        </a:spcAft>
                      </a:pPr>
                      <a:r>
                        <a:rPr lang="ja-JP" sz="1800" b="0" kern="100" dirty="0" smtClean="0">
                          <a:effectLst/>
                          <a:latin typeface="+mj-ea"/>
                          <a:ea typeface="+mj-ea"/>
                          <a:cs typeface="Times New Roman"/>
                        </a:rPr>
                        <a:t>そう</a:t>
                      </a:r>
                      <a:r>
                        <a:rPr lang="ja-JP" altLang="en-US" sz="1800" b="0" kern="100" dirty="0" smtClean="0">
                          <a:effectLst/>
                          <a:latin typeface="+mj-ea"/>
                          <a:ea typeface="+mj-ea"/>
                          <a:cs typeface="Times New Roman"/>
                        </a:rPr>
                        <a:t>思う</a:t>
                      </a:r>
                      <a:endParaRPr lang="ja-JP" sz="1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800" b="0" kern="100" dirty="0">
                          <a:effectLst/>
                          <a:latin typeface="+mj-ea"/>
                          <a:ea typeface="+mj-ea"/>
                          <a:cs typeface="Times New Roman"/>
                        </a:rPr>
                        <a:t>あまり</a:t>
                      </a:r>
                      <a:r>
                        <a:rPr lang="ja-JP" sz="1800" b="0" kern="100" dirty="0" smtClean="0">
                          <a:effectLst/>
                          <a:latin typeface="+mj-ea"/>
                          <a:ea typeface="+mj-ea"/>
                          <a:cs typeface="Times New Roman"/>
                        </a:rPr>
                        <a:t>・</a:t>
                      </a:r>
                      <a:endParaRPr lang="en-US" altLang="ja-JP" sz="1800" b="0" kern="100" dirty="0" smtClean="0">
                        <a:effectLst/>
                        <a:latin typeface="+mj-ea"/>
                        <a:ea typeface="+mj-ea"/>
                        <a:cs typeface="Times New Roman"/>
                      </a:endParaRPr>
                    </a:p>
                    <a:p>
                      <a:pPr algn="just">
                        <a:spcAft>
                          <a:spcPts val="0"/>
                        </a:spcAft>
                      </a:pPr>
                      <a:r>
                        <a:rPr lang="ja-JP" sz="1800" b="0" kern="100" dirty="0" smtClean="0">
                          <a:effectLst/>
                          <a:latin typeface="+mj-ea"/>
                          <a:ea typeface="+mj-ea"/>
                          <a:cs typeface="Times New Roman"/>
                        </a:rPr>
                        <a:t>ぜんぜん</a:t>
                      </a:r>
                      <a:endParaRPr lang="en-US" altLang="ja-JP" sz="1800" b="0" kern="100" dirty="0" smtClean="0">
                        <a:effectLst/>
                        <a:latin typeface="+mj-ea"/>
                        <a:ea typeface="+mj-ea"/>
                        <a:cs typeface="Times New Roman"/>
                      </a:endParaRPr>
                    </a:p>
                    <a:p>
                      <a:pPr algn="just">
                        <a:spcAft>
                          <a:spcPts val="0"/>
                        </a:spcAft>
                      </a:pPr>
                      <a:r>
                        <a:rPr lang="ja-JP" sz="1800" b="0" kern="100" dirty="0" smtClean="0">
                          <a:effectLst/>
                          <a:latin typeface="+mj-ea"/>
                          <a:ea typeface="+mj-ea"/>
                          <a:cs typeface="Times New Roman"/>
                        </a:rPr>
                        <a:t>そう思わない</a:t>
                      </a:r>
                      <a:endParaRPr lang="ja-JP" sz="1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800" b="0" kern="100" dirty="0">
                          <a:effectLst/>
                          <a:latin typeface="+mj-ea"/>
                          <a:ea typeface="+mj-ea"/>
                          <a:cs typeface="Times New Roman"/>
                        </a:rPr>
                        <a:t>無答</a:t>
                      </a:r>
                      <a:r>
                        <a:rPr lang="ja-JP" sz="1800" b="0" kern="100" dirty="0" smtClean="0">
                          <a:effectLst/>
                          <a:latin typeface="+mj-ea"/>
                          <a:ea typeface="+mj-ea"/>
                          <a:cs typeface="Times New Roman"/>
                        </a:rPr>
                        <a:t>・</a:t>
                      </a:r>
                      <a:endParaRPr lang="en-US" altLang="ja-JP" sz="1800" b="0" kern="100" dirty="0" smtClean="0">
                        <a:effectLst/>
                        <a:latin typeface="+mj-ea"/>
                        <a:ea typeface="+mj-ea"/>
                        <a:cs typeface="Times New Roman"/>
                      </a:endParaRPr>
                    </a:p>
                    <a:p>
                      <a:pPr algn="just">
                        <a:spcAft>
                          <a:spcPts val="0"/>
                        </a:spcAft>
                      </a:pPr>
                      <a:r>
                        <a:rPr lang="ja-JP" sz="1800" b="0" kern="100" dirty="0" smtClean="0">
                          <a:effectLst/>
                          <a:latin typeface="+mj-ea"/>
                          <a:ea typeface="+mj-ea"/>
                          <a:cs typeface="Times New Roman"/>
                        </a:rPr>
                        <a:t>不明</a:t>
                      </a:r>
                      <a:endParaRPr lang="ja-JP" sz="1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800" b="0" kern="100" dirty="0">
                          <a:effectLst/>
                          <a:latin typeface="+mj-ea"/>
                          <a:ea typeface="+mj-ea"/>
                          <a:cs typeface="Times New Roman"/>
                        </a:rPr>
                        <a:t>合計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800922">
                <a:tc>
                  <a:txBody>
                    <a:bodyPr/>
                    <a:lstStyle/>
                    <a:p>
                      <a:pPr algn="just">
                        <a:spcAft>
                          <a:spcPts val="0"/>
                        </a:spcAft>
                      </a:pPr>
                      <a:r>
                        <a:rPr lang="ja-JP" sz="1600" b="0" kern="100" dirty="0">
                          <a:effectLst/>
                          <a:latin typeface="+mj-ea"/>
                          <a:ea typeface="+mj-ea"/>
                          <a:cs typeface="Times New Roman"/>
                        </a:rPr>
                        <a:t>学校全体に援助や支援してくれている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highlight>
                            <a:srgbClr val="FFFF00"/>
                          </a:highlight>
                          <a:latin typeface="+mj-ea"/>
                          <a:ea typeface="+mj-ea"/>
                          <a:cs typeface="Times New Roman"/>
                        </a:rPr>
                        <a:t>63.5</a:t>
                      </a:r>
                      <a:r>
                        <a:rPr lang="en-US" sz="2000" b="0" kern="100" dirty="0">
                          <a:effectLst/>
                          <a:latin typeface="+mj-ea"/>
                          <a:ea typeface="+mj-ea"/>
                          <a:cs typeface="Times New Roman"/>
                        </a:rPr>
                        <a:t>%</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36.2%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0.3%</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100.0% (764)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800922">
                <a:tc>
                  <a:txBody>
                    <a:bodyPr/>
                    <a:lstStyle/>
                    <a:p>
                      <a:pPr algn="just">
                        <a:spcAft>
                          <a:spcPts val="0"/>
                        </a:spcAft>
                      </a:pPr>
                      <a:r>
                        <a:rPr lang="ja-JP" sz="1600" b="0" kern="100" dirty="0">
                          <a:effectLst/>
                          <a:latin typeface="+mj-ea"/>
                          <a:ea typeface="+mj-ea"/>
                          <a:cs typeface="Times New Roman"/>
                        </a:rPr>
                        <a:t>学校に援助や支援をしてほしい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highlight>
                            <a:srgbClr val="FFFF00"/>
                          </a:highlight>
                          <a:latin typeface="+mj-ea"/>
                          <a:ea typeface="+mj-ea"/>
                          <a:cs typeface="Times New Roman"/>
                        </a:rPr>
                        <a:t>62.8</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36.2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1.0</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100.0 (764)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800922">
                <a:tc>
                  <a:txBody>
                    <a:bodyPr/>
                    <a:lstStyle/>
                    <a:p>
                      <a:pPr algn="just">
                        <a:spcAft>
                          <a:spcPts val="0"/>
                        </a:spcAft>
                      </a:pPr>
                      <a:r>
                        <a:rPr lang="ja-JP" sz="1600" b="0" kern="100" dirty="0">
                          <a:effectLst/>
                          <a:latin typeface="+mj-ea"/>
                          <a:ea typeface="+mj-ea"/>
                          <a:cs typeface="Times New Roman"/>
                        </a:rPr>
                        <a:t>学校側の立場では圧力と感じることがある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highlight>
                            <a:srgbClr val="FFFF00"/>
                          </a:highlight>
                          <a:latin typeface="+mj-ea"/>
                          <a:ea typeface="+mj-ea"/>
                          <a:cs typeface="Times New Roman"/>
                        </a:rPr>
                        <a:t>17.5</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81.8</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latin typeface="+mj-ea"/>
                          <a:ea typeface="+mj-ea"/>
                          <a:cs typeface="Times New Roman"/>
                        </a:rPr>
                        <a:t>0.7</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100.0  (764)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800922">
                <a:tc>
                  <a:txBody>
                    <a:bodyPr/>
                    <a:lstStyle/>
                    <a:p>
                      <a:pPr algn="just">
                        <a:spcAft>
                          <a:spcPts val="0"/>
                        </a:spcAft>
                      </a:pPr>
                      <a:r>
                        <a:rPr lang="ja-JP" sz="1600" b="0" kern="100" dirty="0">
                          <a:effectLst/>
                          <a:latin typeface="+mj-ea"/>
                          <a:ea typeface="+mj-ea"/>
                          <a:cs typeface="Times New Roman"/>
                        </a:rPr>
                        <a:t>少子化社会で学校のサポート組織になれる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highlight>
                            <a:srgbClr val="FFFF00"/>
                          </a:highlight>
                          <a:latin typeface="+mj-ea"/>
                          <a:ea typeface="+mj-ea"/>
                          <a:cs typeface="Times New Roman"/>
                        </a:rPr>
                        <a:t>64.3</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35.3</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latin typeface="+mj-ea"/>
                          <a:ea typeface="+mj-ea"/>
                          <a:cs typeface="Times New Roman"/>
                        </a:rPr>
                        <a:t>0.4</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100.0  (764)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15</a:t>
            </a:fld>
            <a:endParaRPr kumimoji="1" lang="ja-JP" altLang="en-US"/>
          </a:p>
        </p:txBody>
      </p:sp>
      <p:sp>
        <p:nvSpPr>
          <p:cNvPr id="5" name="Rectangle 1"/>
          <p:cNvSpPr>
            <a:spLocks noChangeArrowheads="1"/>
          </p:cNvSpPr>
          <p:nvPr/>
        </p:nvSpPr>
        <p:spPr bwMode="auto">
          <a:xfrm>
            <a:off x="1892300" y="24907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 name="正方形/長方形 5"/>
          <p:cNvSpPr/>
          <p:nvPr/>
        </p:nvSpPr>
        <p:spPr>
          <a:xfrm>
            <a:off x="323528" y="23285"/>
            <a:ext cx="5976664" cy="707886"/>
          </a:xfrm>
          <a:prstGeom prst="rect">
            <a:avLst/>
          </a:prstGeom>
        </p:spPr>
        <p:txBody>
          <a:bodyPr wrap="square">
            <a:spAutoFit/>
          </a:bodyPr>
          <a:lstStyle/>
          <a:p>
            <a:r>
              <a:rPr lang="ja-JP" altLang="ja-JP" sz="4000" kern="100" dirty="0" smtClean="0">
                <a:solidFill>
                  <a:srgbClr val="000000"/>
                </a:solidFill>
                <a:latin typeface="+mj-ea"/>
                <a:cs typeface="Times New Roman" panose="02020603050405020304" pitchFamily="18" charset="0"/>
              </a:rPr>
              <a:t>４</a:t>
            </a:r>
            <a:r>
              <a:rPr lang="ja-JP" altLang="ja-JP" sz="4000" kern="100" dirty="0">
                <a:solidFill>
                  <a:srgbClr val="000000"/>
                </a:solidFill>
                <a:latin typeface="+mj-ea"/>
                <a:cs typeface="Times New Roman" panose="02020603050405020304" pitchFamily="18" charset="0"/>
              </a:rPr>
              <a:t>．</a:t>
            </a:r>
            <a:r>
              <a:rPr lang="ja-JP" altLang="ja-JP" sz="4000" kern="100" dirty="0" smtClean="0">
                <a:solidFill>
                  <a:srgbClr val="000000"/>
                </a:solidFill>
                <a:latin typeface="+mj-ea"/>
                <a:cs typeface="Times New Roman" panose="02020603050405020304" pitchFamily="18" charset="0"/>
              </a:rPr>
              <a:t>高校</a:t>
            </a:r>
            <a:r>
              <a:rPr lang="ja-JP" altLang="en-US" sz="4000" kern="100" dirty="0" smtClean="0">
                <a:solidFill>
                  <a:srgbClr val="000000"/>
                </a:solidFill>
                <a:latin typeface="+mj-ea"/>
                <a:cs typeface="Times New Roman" panose="02020603050405020304" pitchFamily="18" charset="0"/>
              </a:rPr>
              <a:t>間</a:t>
            </a:r>
            <a:r>
              <a:rPr lang="ja-JP" altLang="ja-JP" sz="4000" kern="100" dirty="0" smtClean="0">
                <a:solidFill>
                  <a:srgbClr val="000000"/>
                </a:solidFill>
                <a:latin typeface="+mj-ea"/>
                <a:cs typeface="Times New Roman" panose="02020603050405020304" pitchFamily="18" charset="0"/>
              </a:rPr>
              <a:t>格差</a:t>
            </a:r>
            <a:r>
              <a:rPr lang="ja-JP" altLang="ja-JP" sz="4000" kern="100" dirty="0">
                <a:solidFill>
                  <a:srgbClr val="000000"/>
                </a:solidFill>
                <a:latin typeface="+mj-ea"/>
                <a:cs typeface="Times New Roman" panose="02020603050405020304" pitchFamily="18" charset="0"/>
              </a:rPr>
              <a:t>と同窓会</a:t>
            </a:r>
            <a:endParaRPr lang="ja-JP" altLang="en-US" sz="4000" dirty="0"/>
          </a:p>
        </p:txBody>
      </p:sp>
    </p:spTree>
    <p:extLst>
      <p:ext uri="{BB962C8B-B14F-4D97-AF65-F5344CB8AC3E}">
        <p14:creationId xmlns:p14="http://schemas.microsoft.com/office/powerpoint/2010/main" val="2838361642"/>
      </p:ext>
    </p:extLst>
  </p:cSld>
  <p:clrMapOvr>
    <a:masterClrMapping/>
  </p:clrMapOvr>
  <mc:AlternateContent xmlns:mc="http://schemas.openxmlformats.org/markup-compatibility/2006">
    <mc:Choice xmlns:p14="http://schemas.microsoft.com/office/powerpoint/2010/main" Requires="p14">
      <p:transition spd="slow" p14:dur="2000" advTm="3587"/>
    </mc:Choice>
    <mc:Fallback>
      <p:transition spd="slow" advTm="3587"/>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375766"/>
            <a:ext cx="8229600" cy="1143000"/>
          </a:xfrm>
        </p:spPr>
        <p:txBody>
          <a:bodyPr>
            <a:normAutofit/>
          </a:bodyPr>
          <a:lstStyle/>
          <a:p>
            <a:pPr algn="ctr"/>
            <a:r>
              <a:rPr lang="ja-JP" altLang="en-US" sz="2800" dirty="0" smtClean="0">
                <a:solidFill>
                  <a:prstClr val="black"/>
                </a:solidFill>
                <a:latin typeface="+mj-ea"/>
              </a:rPr>
              <a:t>高校の学校間</a:t>
            </a:r>
            <a:r>
              <a:rPr lang="ja-JP" altLang="en-US" sz="2800" dirty="0">
                <a:solidFill>
                  <a:prstClr val="black"/>
                </a:solidFill>
                <a:latin typeface="+mj-ea"/>
              </a:rPr>
              <a:t>格差</a:t>
            </a:r>
            <a:r>
              <a:rPr lang="ja-JP" altLang="ja-JP" sz="2800" dirty="0" smtClean="0">
                <a:solidFill>
                  <a:prstClr val="black"/>
                </a:solidFill>
                <a:latin typeface="+mj-ea"/>
              </a:rPr>
              <a:t>別</a:t>
            </a:r>
            <a:r>
              <a:rPr lang="en-US" altLang="ja-JP" sz="2800" dirty="0" smtClean="0">
                <a:solidFill>
                  <a:prstClr val="black"/>
                </a:solidFill>
                <a:latin typeface="+mj-ea"/>
              </a:rPr>
              <a:t/>
            </a:r>
            <a:br>
              <a:rPr lang="en-US" altLang="ja-JP" sz="2800" dirty="0" smtClean="0">
                <a:solidFill>
                  <a:prstClr val="black"/>
                </a:solidFill>
                <a:latin typeface="+mj-ea"/>
              </a:rPr>
            </a:br>
            <a:r>
              <a:rPr lang="ja-JP" altLang="ja-JP" sz="2800" dirty="0" smtClean="0">
                <a:solidFill>
                  <a:prstClr val="black"/>
                </a:solidFill>
                <a:latin typeface="+mj-ea"/>
              </a:rPr>
              <a:t>同窓会</a:t>
            </a:r>
            <a:r>
              <a:rPr lang="ja-JP" altLang="ja-JP" sz="2800" dirty="0">
                <a:solidFill>
                  <a:prstClr val="black"/>
                </a:solidFill>
                <a:latin typeface="+mj-ea"/>
              </a:rPr>
              <a:t>・卒業生</a:t>
            </a:r>
            <a:r>
              <a:rPr lang="ja-JP" altLang="en-US" sz="2800" dirty="0">
                <a:solidFill>
                  <a:prstClr val="black"/>
                </a:solidFill>
                <a:latin typeface="+mj-ea"/>
              </a:rPr>
              <a:t>の</a:t>
            </a:r>
            <a:r>
              <a:rPr lang="ja-JP" altLang="ja-JP" sz="2800" dirty="0" smtClean="0">
                <a:solidFill>
                  <a:prstClr val="black"/>
                </a:solidFill>
                <a:latin typeface="+mj-ea"/>
              </a:rPr>
              <a:t>支援</a:t>
            </a:r>
            <a:r>
              <a:rPr lang="ja-JP" altLang="en-US" sz="2800" dirty="0" smtClean="0">
                <a:solidFill>
                  <a:prstClr val="black"/>
                </a:solidFill>
                <a:latin typeface="+mj-ea"/>
              </a:rPr>
              <a:t>・</a:t>
            </a:r>
            <a:r>
              <a:rPr lang="ja-JP" altLang="en-US" sz="2800" dirty="0">
                <a:solidFill>
                  <a:prstClr val="black"/>
                </a:solidFill>
                <a:latin typeface="+mj-ea"/>
              </a:rPr>
              <a:t>支援</a:t>
            </a:r>
            <a:r>
              <a:rPr lang="ja-JP" altLang="ja-JP" sz="2800" dirty="0">
                <a:solidFill>
                  <a:prstClr val="black"/>
                </a:solidFill>
                <a:latin typeface="+mj-ea"/>
              </a:rPr>
              <a:t>の差異</a:t>
            </a:r>
            <a:endParaRPr kumimoji="1" lang="ja-JP" altLang="en-US" sz="2800" dirty="0">
              <a:latin typeface="+mj-ea"/>
            </a:endParaRPr>
          </a:p>
        </p:txBody>
      </p:sp>
      <p:sp>
        <p:nvSpPr>
          <p:cNvPr id="3" name="スライド番号プレースホルダー 2"/>
          <p:cNvSpPr>
            <a:spLocks noGrp="1"/>
          </p:cNvSpPr>
          <p:nvPr>
            <p:ph type="sldNum" sz="quarter" idx="12"/>
          </p:nvPr>
        </p:nvSpPr>
        <p:spPr>
          <a:xfrm>
            <a:off x="-1066800" y="764704"/>
            <a:ext cx="2133600" cy="365125"/>
          </a:xfrm>
        </p:spPr>
        <p:txBody>
          <a:bodyPr/>
          <a:lstStyle/>
          <a:p>
            <a:fld id="{41A73251-DD59-4F52-B274-33883AF36A66}" type="slidenum">
              <a:rPr kumimoji="1" lang="ja-JP" altLang="en-US" smtClean="0"/>
              <a:t>16</a:t>
            </a:fld>
            <a:endParaRPr kumimoji="1" lang="ja-JP" altLang="en-US" dirty="0"/>
          </a:p>
        </p:txBody>
      </p:sp>
      <p:sp>
        <p:nvSpPr>
          <p:cNvPr id="5" name="Rectangle 1"/>
          <p:cNvSpPr>
            <a:spLocks noChangeArrowheads="1"/>
          </p:cNvSpPr>
          <p:nvPr/>
        </p:nvSpPr>
        <p:spPr bwMode="auto">
          <a:xfrm>
            <a:off x="2127250" y="27765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pic>
        <p:nvPicPr>
          <p:cNvPr id="6" name="図 5"/>
          <p:cNvPicPr>
            <a:picLocks noChangeAspect="1"/>
          </p:cNvPicPr>
          <p:nvPr/>
        </p:nvPicPr>
        <p:blipFill>
          <a:blip r:embed="rId2"/>
          <a:stretch>
            <a:fillRect/>
          </a:stretch>
        </p:blipFill>
        <p:spPr>
          <a:xfrm>
            <a:off x="467544" y="1385392"/>
            <a:ext cx="8567349" cy="5472608"/>
          </a:xfrm>
          <a:prstGeom prst="rect">
            <a:avLst/>
          </a:prstGeom>
        </p:spPr>
      </p:pic>
    </p:spTree>
    <p:extLst>
      <p:ext uri="{BB962C8B-B14F-4D97-AF65-F5344CB8AC3E}">
        <p14:creationId xmlns:p14="http://schemas.microsoft.com/office/powerpoint/2010/main" val="1374373316"/>
      </p:ext>
    </p:extLst>
  </p:cSld>
  <p:clrMapOvr>
    <a:masterClrMapping/>
  </p:clrMapOvr>
  <mc:AlternateContent xmlns:mc="http://schemas.openxmlformats.org/markup-compatibility/2006">
    <mc:Choice xmlns:p14="http://schemas.microsoft.com/office/powerpoint/2010/main" Requires="p14">
      <p:transition spd="slow" p14:dur="2000" advTm="2780"/>
    </mc:Choice>
    <mc:Fallback>
      <p:transition spd="slow" advTm="278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255462"/>
            <a:ext cx="9144000" cy="864096"/>
          </a:xfrm>
        </p:spPr>
        <p:txBody>
          <a:bodyPr>
            <a:noAutofit/>
          </a:bodyPr>
          <a:lstStyle/>
          <a:p>
            <a:pPr algn="ctr"/>
            <a:r>
              <a:rPr lang="ja-JP" altLang="ja-JP" sz="2400" dirty="0">
                <a:latin typeface="+mj-ea"/>
              </a:rPr>
              <a:t>仕事（授業、生徒・進路指導）で同窓会・卒業生の活用程度</a:t>
            </a:r>
            <a:r>
              <a:rPr lang="ja-JP" altLang="ja-JP" sz="2400" dirty="0" smtClean="0">
                <a:latin typeface="+mj-ea"/>
              </a:rPr>
              <a:t>別</a:t>
            </a:r>
            <a:r>
              <a:rPr lang="en-US" altLang="ja-JP" sz="2400" dirty="0" smtClean="0">
                <a:latin typeface="+mj-ea"/>
              </a:rPr>
              <a:t/>
            </a:r>
            <a:br>
              <a:rPr lang="en-US" altLang="ja-JP" sz="2400" dirty="0" smtClean="0">
                <a:latin typeface="+mj-ea"/>
              </a:rPr>
            </a:br>
            <a:r>
              <a:rPr lang="ja-JP" altLang="ja-JP" sz="2400" dirty="0" smtClean="0">
                <a:latin typeface="+mj-ea"/>
              </a:rPr>
              <a:t>同窓会</a:t>
            </a:r>
            <a:r>
              <a:rPr lang="ja-JP" altLang="ja-JP" sz="2400" dirty="0">
                <a:latin typeface="+mj-ea"/>
              </a:rPr>
              <a:t>支援の差異</a:t>
            </a:r>
            <a:endParaRPr kumimoji="1" lang="ja-JP" altLang="en-US" sz="2400" dirty="0">
              <a:latin typeface="+mj-ea"/>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207058340"/>
              </p:ext>
            </p:extLst>
          </p:nvPr>
        </p:nvGraphicFramePr>
        <p:xfrm>
          <a:off x="503041" y="2276872"/>
          <a:ext cx="8640959" cy="4469255"/>
        </p:xfrm>
        <a:graphic>
          <a:graphicData uri="http://schemas.openxmlformats.org/drawingml/2006/table">
            <a:tbl>
              <a:tblPr firstRow="1" firstCol="1" bandRow="1"/>
              <a:tblGrid>
                <a:gridCol w="2416162">
                  <a:extLst>
                    <a:ext uri="{9D8B030D-6E8A-4147-A177-3AD203B41FA5}">
                      <a16:colId xmlns:a16="http://schemas.microsoft.com/office/drawing/2014/main" xmlns="" val="20000"/>
                    </a:ext>
                  </a:extLst>
                </a:gridCol>
                <a:gridCol w="1264282">
                  <a:extLst>
                    <a:ext uri="{9D8B030D-6E8A-4147-A177-3AD203B41FA5}">
                      <a16:colId xmlns:a16="http://schemas.microsoft.com/office/drawing/2014/main" xmlns="" val="20001"/>
                    </a:ext>
                  </a:extLst>
                </a:gridCol>
                <a:gridCol w="1263352">
                  <a:extLst>
                    <a:ext uri="{9D8B030D-6E8A-4147-A177-3AD203B41FA5}">
                      <a16:colId xmlns:a16="http://schemas.microsoft.com/office/drawing/2014/main" xmlns="" val="20002"/>
                    </a:ext>
                  </a:extLst>
                </a:gridCol>
                <a:gridCol w="1263352">
                  <a:extLst>
                    <a:ext uri="{9D8B030D-6E8A-4147-A177-3AD203B41FA5}">
                      <a16:colId xmlns:a16="http://schemas.microsoft.com/office/drawing/2014/main" xmlns="" val="20003"/>
                    </a:ext>
                  </a:extLst>
                </a:gridCol>
                <a:gridCol w="1263352">
                  <a:extLst>
                    <a:ext uri="{9D8B030D-6E8A-4147-A177-3AD203B41FA5}">
                      <a16:colId xmlns:a16="http://schemas.microsoft.com/office/drawing/2014/main" xmlns="" val="20004"/>
                    </a:ext>
                  </a:extLst>
                </a:gridCol>
                <a:gridCol w="1170459">
                  <a:extLst>
                    <a:ext uri="{9D8B030D-6E8A-4147-A177-3AD203B41FA5}">
                      <a16:colId xmlns:a16="http://schemas.microsoft.com/office/drawing/2014/main" xmlns="" val="20005"/>
                    </a:ext>
                  </a:extLst>
                </a:gridCol>
              </a:tblGrid>
              <a:tr h="2018247">
                <a:tc>
                  <a:txBody>
                    <a:bodyPr/>
                    <a:lstStyle/>
                    <a:p>
                      <a:pPr algn="ctr">
                        <a:spcAft>
                          <a:spcPts val="0"/>
                        </a:spcAft>
                      </a:pPr>
                      <a:r>
                        <a:rPr lang="ja-JP" sz="1200" b="0" kern="0" dirty="0">
                          <a:solidFill>
                            <a:srgbClr val="000000"/>
                          </a:solidFill>
                          <a:effectLst/>
                          <a:latin typeface="+mj-ea"/>
                          <a:ea typeface="+mj-ea"/>
                          <a:cs typeface="ＭＳ Ｐゴシック"/>
                        </a:rPr>
                        <a:t>同窓会・卒業生の活用</a:t>
                      </a:r>
                      <a:endParaRPr lang="ja-JP" sz="1200" b="0" kern="100" dirty="0">
                        <a:effectLst/>
                        <a:latin typeface="+mj-ea"/>
                        <a:ea typeface="+mj-ea"/>
                        <a:cs typeface="Times New Roman"/>
                      </a:endParaRPr>
                    </a:p>
                  </a:txBody>
                  <a:tcPr marL="62865" marR="62865" marT="0"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400" b="1" kern="0" dirty="0">
                          <a:solidFill>
                            <a:srgbClr val="000000"/>
                          </a:solidFill>
                          <a:effectLst/>
                          <a:latin typeface="+mj-ea"/>
                          <a:ea typeface="+mj-ea"/>
                          <a:cs typeface="ＭＳ Ｐゴシック"/>
                        </a:rPr>
                        <a:t>援助や支援をしてくれる</a:t>
                      </a:r>
                      <a:r>
                        <a:rPr lang="en-US" sz="1400" b="1" kern="0" dirty="0">
                          <a:solidFill>
                            <a:srgbClr val="000000"/>
                          </a:solidFill>
                          <a:effectLst/>
                          <a:latin typeface="+mj-ea"/>
                          <a:ea typeface="+mj-ea"/>
                          <a:cs typeface="ＭＳ Ｐゴシック"/>
                        </a:rPr>
                        <a:t/>
                      </a:r>
                      <a:br>
                        <a:rPr lang="en-US" sz="1400" b="1" kern="0" dirty="0">
                          <a:solidFill>
                            <a:srgbClr val="000000"/>
                          </a:solidFill>
                          <a:effectLst/>
                          <a:latin typeface="+mj-ea"/>
                          <a:ea typeface="+mj-ea"/>
                          <a:cs typeface="ＭＳ Ｐゴシック"/>
                        </a:rPr>
                      </a:b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とても＋まあそう思う</a:t>
                      </a:r>
                      <a:r>
                        <a:rPr lang="en-US" sz="1400" b="1" kern="0" dirty="0">
                          <a:solidFill>
                            <a:srgbClr val="000000"/>
                          </a:solidFill>
                          <a:effectLst/>
                          <a:latin typeface="+mj-ea"/>
                          <a:ea typeface="+mj-ea"/>
                          <a:cs typeface="ＭＳ Ｐゴシック"/>
                        </a:rPr>
                        <a:t>)%</a:t>
                      </a:r>
                      <a:endParaRPr lang="ja-JP" sz="1400" b="1"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400" b="1" kern="0" dirty="0">
                          <a:solidFill>
                            <a:srgbClr val="000000"/>
                          </a:solidFill>
                          <a:effectLst/>
                          <a:latin typeface="+mj-ea"/>
                          <a:ea typeface="+mj-ea"/>
                          <a:cs typeface="ＭＳ Ｐゴシック"/>
                        </a:rPr>
                        <a:t>援助や支援をしてほしい</a:t>
                      </a:r>
                      <a:r>
                        <a:rPr lang="en-US" sz="1400" b="1" kern="0" dirty="0">
                          <a:solidFill>
                            <a:srgbClr val="000000"/>
                          </a:solidFill>
                          <a:effectLst/>
                          <a:latin typeface="+mj-ea"/>
                          <a:ea typeface="+mj-ea"/>
                          <a:cs typeface="ＭＳ Ｐゴシック"/>
                        </a:rPr>
                        <a:t/>
                      </a:r>
                      <a:br>
                        <a:rPr lang="en-US" sz="1400" b="1" kern="0" dirty="0">
                          <a:solidFill>
                            <a:srgbClr val="000000"/>
                          </a:solidFill>
                          <a:effectLst/>
                          <a:latin typeface="+mj-ea"/>
                          <a:ea typeface="+mj-ea"/>
                          <a:cs typeface="ＭＳ Ｐゴシック"/>
                        </a:rPr>
                      </a:b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とても</a:t>
                      </a: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まあそう思う</a:t>
                      </a:r>
                      <a:r>
                        <a:rPr lang="en-US" sz="1400" b="1" kern="0" dirty="0">
                          <a:solidFill>
                            <a:srgbClr val="000000"/>
                          </a:solidFill>
                          <a:effectLst/>
                          <a:latin typeface="+mj-ea"/>
                          <a:ea typeface="+mj-ea"/>
                          <a:cs typeface="ＭＳ Ｐゴシック"/>
                        </a:rPr>
                        <a:t>)%</a:t>
                      </a:r>
                      <a:endParaRPr lang="ja-JP" sz="1400" b="1"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400" b="1" kern="0" dirty="0">
                          <a:solidFill>
                            <a:srgbClr val="000000"/>
                          </a:solidFill>
                          <a:effectLst/>
                          <a:latin typeface="+mj-ea"/>
                          <a:ea typeface="+mj-ea"/>
                          <a:cs typeface="ＭＳ Ｐゴシック"/>
                        </a:rPr>
                        <a:t>圧力を感じることがある</a:t>
                      </a:r>
                      <a:r>
                        <a:rPr lang="en-US" sz="1400" b="1" kern="0" dirty="0">
                          <a:solidFill>
                            <a:srgbClr val="000000"/>
                          </a:solidFill>
                          <a:effectLst/>
                          <a:latin typeface="+mj-ea"/>
                          <a:ea typeface="+mj-ea"/>
                          <a:cs typeface="ＭＳ Ｐゴシック"/>
                        </a:rPr>
                        <a:t/>
                      </a:r>
                      <a:br>
                        <a:rPr lang="en-US" sz="1400" b="1" kern="0" dirty="0">
                          <a:solidFill>
                            <a:srgbClr val="000000"/>
                          </a:solidFill>
                          <a:effectLst/>
                          <a:latin typeface="+mj-ea"/>
                          <a:ea typeface="+mj-ea"/>
                          <a:cs typeface="ＭＳ Ｐゴシック"/>
                        </a:rPr>
                      </a:b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とても</a:t>
                      </a: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まあそう思う</a:t>
                      </a:r>
                      <a:r>
                        <a:rPr lang="en-US" sz="1400" b="1" kern="0" dirty="0">
                          <a:solidFill>
                            <a:srgbClr val="000000"/>
                          </a:solidFill>
                          <a:effectLst/>
                          <a:latin typeface="+mj-ea"/>
                          <a:ea typeface="+mj-ea"/>
                          <a:cs typeface="ＭＳ Ｐゴシック"/>
                        </a:rPr>
                        <a:t>)%</a:t>
                      </a:r>
                      <a:endParaRPr lang="ja-JP" sz="1400" b="1"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200" b="1" kern="0" dirty="0">
                          <a:solidFill>
                            <a:srgbClr val="000000"/>
                          </a:solidFill>
                          <a:effectLst/>
                          <a:latin typeface="+mj-ea"/>
                          <a:ea typeface="+mj-ea"/>
                          <a:cs typeface="ＭＳ Ｐゴシック"/>
                        </a:rPr>
                        <a:t>学校のサポート組織になれるか</a:t>
                      </a:r>
                      <a:r>
                        <a:rPr lang="en-US" sz="1200" b="1" kern="0" dirty="0">
                          <a:solidFill>
                            <a:srgbClr val="000000"/>
                          </a:solidFill>
                          <a:effectLst/>
                          <a:latin typeface="+mj-ea"/>
                          <a:ea typeface="+mj-ea"/>
                          <a:cs typeface="ＭＳ Ｐゴシック"/>
                        </a:rPr>
                        <a:t/>
                      </a:r>
                      <a:br>
                        <a:rPr lang="en-US" sz="1200" b="1" kern="0" dirty="0">
                          <a:solidFill>
                            <a:srgbClr val="000000"/>
                          </a:solidFill>
                          <a:effectLst/>
                          <a:latin typeface="+mj-ea"/>
                          <a:ea typeface="+mj-ea"/>
                          <a:cs typeface="ＭＳ Ｐゴシック"/>
                        </a:rPr>
                      </a:b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とても</a:t>
                      </a: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ややなれる</a:t>
                      </a:r>
                      <a:r>
                        <a:rPr lang="en-US" sz="1400" b="1" kern="0" dirty="0">
                          <a:solidFill>
                            <a:srgbClr val="000000"/>
                          </a:solidFill>
                          <a:effectLst/>
                          <a:latin typeface="+mj-ea"/>
                          <a:ea typeface="+mj-ea"/>
                          <a:cs typeface="ＭＳ Ｐゴシック"/>
                        </a:rPr>
                        <a:t>)%</a:t>
                      </a:r>
                      <a:endParaRPr lang="ja-JP" sz="1400" b="1"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spcAft>
                          <a:spcPts val="0"/>
                        </a:spcAft>
                      </a:pPr>
                      <a:r>
                        <a:rPr lang="ja-JP" sz="1400" b="1" kern="0" dirty="0">
                          <a:solidFill>
                            <a:srgbClr val="000000"/>
                          </a:solidFill>
                          <a:effectLst/>
                          <a:latin typeface="+mj-ea"/>
                          <a:ea typeface="+mj-ea"/>
                          <a:cs typeface="ＭＳ Ｐゴシック"/>
                        </a:rPr>
                        <a:t>合計</a:t>
                      </a:r>
                      <a:r>
                        <a:rPr lang="en-US" sz="1400" b="1" kern="0" dirty="0">
                          <a:solidFill>
                            <a:srgbClr val="000000"/>
                          </a:solidFill>
                          <a:effectLst/>
                          <a:latin typeface="+mj-ea"/>
                          <a:ea typeface="+mj-ea"/>
                          <a:cs typeface="ＭＳ Ｐゴシック"/>
                        </a:rPr>
                        <a:t>(</a:t>
                      </a:r>
                      <a:r>
                        <a:rPr lang="ja-JP" sz="1400" b="1" kern="0" dirty="0">
                          <a:solidFill>
                            <a:srgbClr val="000000"/>
                          </a:solidFill>
                          <a:effectLst/>
                          <a:latin typeface="+mj-ea"/>
                          <a:ea typeface="+mj-ea"/>
                          <a:cs typeface="ＭＳ Ｐゴシック"/>
                        </a:rPr>
                        <a:t>実数</a:t>
                      </a:r>
                      <a:r>
                        <a:rPr lang="en-US" sz="1400" b="1" kern="0" dirty="0">
                          <a:solidFill>
                            <a:srgbClr val="000000"/>
                          </a:solidFill>
                          <a:effectLst/>
                          <a:latin typeface="+mj-ea"/>
                          <a:ea typeface="+mj-ea"/>
                          <a:cs typeface="ＭＳ Ｐゴシック"/>
                        </a:rPr>
                        <a:t>)</a:t>
                      </a:r>
                      <a:endParaRPr lang="ja-JP" sz="1400" b="1"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612752">
                <a:tc>
                  <a:txBody>
                    <a:bodyPr/>
                    <a:lstStyle/>
                    <a:p>
                      <a:pPr algn="l">
                        <a:spcAft>
                          <a:spcPts val="0"/>
                        </a:spcAft>
                      </a:pPr>
                      <a:r>
                        <a:rPr lang="ja-JP" sz="1600" b="0" kern="0" dirty="0">
                          <a:solidFill>
                            <a:srgbClr val="000000"/>
                          </a:solidFill>
                          <a:effectLst/>
                          <a:latin typeface="+mj-ea"/>
                          <a:ea typeface="+mj-ea"/>
                          <a:cs typeface="ＭＳ Ｐゴシック"/>
                        </a:rPr>
                        <a:t>とても役に立つ</a:t>
                      </a:r>
                      <a:endParaRPr lang="ja-JP" sz="16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highlight>
                            <a:srgbClr val="FFFF00"/>
                          </a:highlight>
                          <a:latin typeface="+mj-ea"/>
                          <a:ea typeface="+mj-ea"/>
                          <a:cs typeface="ＭＳ Ｐゴシック"/>
                        </a:rPr>
                        <a:t>78.5</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70.8</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a:solidFill>
                            <a:srgbClr val="000000"/>
                          </a:solidFill>
                          <a:effectLst/>
                          <a:latin typeface="+mj-ea"/>
                          <a:ea typeface="+mj-ea"/>
                          <a:cs typeface="ＭＳ Ｐゴシック"/>
                        </a:rPr>
                        <a:t>12.3</a:t>
                      </a:r>
                      <a:endParaRPr lang="ja-JP" sz="2400" b="0" kern="10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a:solidFill>
                            <a:srgbClr val="000000"/>
                          </a:solidFill>
                          <a:effectLst/>
                          <a:highlight>
                            <a:srgbClr val="FFFF00"/>
                          </a:highlight>
                          <a:latin typeface="+mj-ea"/>
                          <a:ea typeface="+mj-ea"/>
                          <a:cs typeface="ＭＳ Ｐゴシック"/>
                        </a:rPr>
                        <a:t>83.1</a:t>
                      </a:r>
                      <a:endParaRPr lang="ja-JP" sz="2400" b="0" kern="10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65</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612752">
                <a:tc>
                  <a:txBody>
                    <a:bodyPr/>
                    <a:lstStyle/>
                    <a:p>
                      <a:pPr algn="l">
                        <a:spcAft>
                          <a:spcPts val="0"/>
                        </a:spcAft>
                      </a:pPr>
                      <a:r>
                        <a:rPr lang="ja-JP" sz="1600" b="0" kern="0" dirty="0">
                          <a:solidFill>
                            <a:srgbClr val="000000"/>
                          </a:solidFill>
                          <a:effectLst/>
                          <a:latin typeface="+mj-ea"/>
                          <a:ea typeface="+mj-ea"/>
                          <a:cs typeface="ＭＳ Ｐゴシック"/>
                        </a:rPr>
                        <a:t>ある程度役に立つ</a:t>
                      </a:r>
                      <a:endParaRPr lang="ja-JP" sz="16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76.1</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effectLst/>
                          <a:highlight>
                            <a:srgbClr val="FFFF00"/>
                          </a:highlight>
                          <a:latin typeface="+mj-ea"/>
                          <a:ea typeface="+mj-ea"/>
                          <a:cs typeface="ＭＳ Ｐゴシック"/>
                        </a:rPr>
                        <a:t>72.5</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17.3</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74.9</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335</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612752">
                <a:tc>
                  <a:txBody>
                    <a:bodyPr/>
                    <a:lstStyle/>
                    <a:p>
                      <a:pPr algn="l">
                        <a:spcAft>
                          <a:spcPts val="0"/>
                        </a:spcAft>
                      </a:pPr>
                      <a:r>
                        <a:rPr lang="ja-JP" sz="1600" b="0" kern="0" dirty="0">
                          <a:solidFill>
                            <a:srgbClr val="000000"/>
                          </a:solidFill>
                          <a:effectLst/>
                          <a:latin typeface="+mj-ea"/>
                          <a:ea typeface="+mj-ea"/>
                          <a:cs typeface="ＭＳ Ｐゴシック"/>
                        </a:rPr>
                        <a:t>あまり役に立たない</a:t>
                      </a:r>
                      <a:endParaRPr lang="ja-JP" sz="16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53.9</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54.8</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16.3</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smtClean="0">
                          <a:solidFill>
                            <a:srgbClr val="000000"/>
                          </a:solidFill>
                          <a:effectLst/>
                          <a:latin typeface="+mj-ea"/>
                          <a:ea typeface="+mj-ea"/>
                          <a:cs typeface="ＭＳ Ｐゴシック"/>
                        </a:rPr>
                        <a:t>  57.0</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263</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612752">
                <a:tc>
                  <a:txBody>
                    <a:bodyPr/>
                    <a:lstStyle/>
                    <a:p>
                      <a:pPr algn="l">
                        <a:spcAft>
                          <a:spcPts val="0"/>
                        </a:spcAft>
                      </a:pPr>
                      <a:r>
                        <a:rPr lang="ja-JP" sz="1600" b="0" kern="0" dirty="0">
                          <a:solidFill>
                            <a:srgbClr val="000000"/>
                          </a:solidFill>
                          <a:effectLst/>
                          <a:latin typeface="+mj-ea"/>
                          <a:ea typeface="+mj-ea"/>
                          <a:cs typeface="ＭＳ Ｐゴシック"/>
                        </a:rPr>
                        <a:t>ほとんど役に立たない</a:t>
                      </a:r>
                      <a:endParaRPr lang="ja-JP" sz="16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a:solidFill>
                            <a:srgbClr val="000000"/>
                          </a:solidFill>
                          <a:effectLst/>
                          <a:latin typeface="+mj-ea"/>
                          <a:ea typeface="+mj-ea"/>
                          <a:cs typeface="ＭＳ Ｐゴシック"/>
                        </a:rPr>
                        <a:t>35.3</a:t>
                      </a:r>
                      <a:endParaRPr lang="ja-JP" sz="2400" b="0" kern="10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a:solidFill>
                            <a:srgbClr val="000000"/>
                          </a:solidFill>
                          <a:effectLst/>
                          <a:latin typeface="+mj-ea"/>
                          <a:ea typeface="+mj-ea"/>
                          <a:cs typeface="ＭＳ Ｐゴシック"/>
                        </a:rPr>
                        <a:t>45.5</a:t>
                      </a:r>
                      <a:endParaRPr lang="ja-JP" sz="2400" b="0" kern="10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highlight>
                            <a:srgbClr val="FFFF00"/>
                          </a:highlight>
                          <a:latin typeface="+mj-ea"/>
                          <a:ea typeface="+mj-ea"/>
                          <a:cs typeface="ＭＳ Ｐゴシック"/>
                        </a:rPr>
                        <a:t>24.3</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34.3</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0" dirty="0">
                          <a:solidFill>
                            <a:srgbClr val="000000"/>
                          </a:solidFill>
                          <a:effectLst/>
                          <a:latin typeface="+mj-ea"/>
                          <a:ea typeface="+mj-ea"/>
                          <a:cs typeface="ＭＳ Ｐゴシック"/>
                        </a:rPr>
                        <a:t>99</a:t>
                      </a:r>
                      <a:endParaRPr lang="ja-JP" sz="2400" b="0" kern="100" dirty="0">
                        <a:effectLst/>
                        <a:latin typeface="+mj-ea"/>
                        <a:ea typeface="+mj-ea"/>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17</a:t>
            </a:fld>
            <a:endParaRPr kumimoji="1" lang="ja-JP" altLang="en-US"/>
          </a:p>
        </p:txBody>
      </p:sp>
    </p:spTree>
    <p:extLst>
      <p:ext uri="{BB962C8B-B14F-4D97-AF65-F5344CB8AC3E}">
        <p14:creationId xmlns:p14="http://schemas.microsoft.com/office/powerpoint/2010/main" val="757367209"/>
      </p:ext>
    </p:extLst>
  </p:cSld>
  <p:clrMapOvr>
    <a:masterClrMapping/>
  </p:clrMapOvr>
  <mc:AlternateContent xmlns:mc="http://schemas.openxmlformats.org/markup-compatibility/2006">
    <mc:Choice xmlns:p14="http://schemas.microsoft.com/office/powerpoint/2010/main" Requires="p14">
      <p:transition spd="slow" p14:dur="2000" advTm="1838"/>
    </mc:Choice>
    <mc:Fallback>
      <p:transition spd="slow" advTm="1838"/>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697468467"/>
              </p:ext>
            </p:extLst>
          </p:nvPr>
        </p:nvGraphicFramePr>
        <p:xfrm>
          <a:off x="209107" y="1844824"/>
          <a:ext cx="8845142" cy="4897732"/>
        </p:xfrm>
        <a:graphic>
          <a:graphicData uri="http://schemas.openxmlformats.org/drawingml/2006/table">
            <a:tbl>
              <a:tblPr firstRow="1" firstCol="1" bandRow="1"/>
              <a:tblGrid>
                <a:gridCol w="2362538">
                  <a:extLst>
                    <a:ext uri="{9D8B030D-6E8A-4147-A177-3AD203B41FA5}">
                      <a16:colId xmlns:a16="http://schemas.microsoft.com/office/drawing/2014/main" xmlns="" val="20000"/>
                    </a:ext>
                  </a:extLst>
                </a:gridCol>
                <a:gridCol w="1423930">
                  <a:extLst>
                    <a:ext uri="{9D8B030D-6E8A-4147-A177-3AD203B41FA5}">
                      <a16:colId xmlns:a16="http://schemas.microsoft.com/office/drawing/2014/main" xmlns="" val="20001"/>
                    </a:ext>
                  </a:extLst>
                </a:gridCol>
                <a:gridCol w="1423930">
                  <a:extLst>
                    <a:ext uri="{9D8B030D-6E8A-4147-A177-3AD203B41FA5}">
                      <a16:colId xmlns:a16="http://schemas.microsoft.com/office/drawing/2014/main" xmlns="" val="20002"/>
                    </a:ext>
                  </a:extLst>
                </a:gridCol>
                <a:gridCol w="1423930">
                  <a:extLst>
                    <a:ext uri="{9D8B030D-6E8A-4147-A177-3AD203B41FA5}">
                      <a16:colId xmlns:a16="http://schemas.microsoft.com/office/drawing/2014/main" xmlns="" val="20003"/>
                    </a:ext>
                  </a:extLst>
                </a:gridCol>
                <a:gridCol w="1423930">
                  <a:extLst>
                    <a:ext uri="{9D8B030D-6E8A-4147-A177-3AD203B41FA5}">
                      <a16:colId xmlns:a16="http://schemas.microsoft.com/office/drawing/2014/main" xmlns="" val="20004"/>
                    </a:ext>
                  </a:extLst>
                </a:gridCol>
                <a:gridCol w="786884">
                  <a:extLst>
                    <a:ext uri="{9D8B030D-6E8A-4147-A177-3AD203B41FA5}">
                      <a16:colId xmlns:a16="http://schemas.microsoft.com/office/drawing/2014/main" xmlns="" val="20005"/>
                    </a:ext>
                  </a:extLst>
                </a:gridCol>
              </a:tblGrid>
              <a:tr h="1639484">
                <a:tc>
                  <a:txBody>
                    <a:bodyPr/>
                    <a:lstStyle/>
                    <a:p>
                      <a:pPr algn="just">
                        <a:spcAft>
                          <a:spcPts val="0"/>
                        </a:spcAft>
                      </a:pPr>
                      <a:endParaRPr lang="en-US" altLang="ja-JP" sz="1100" b="0" kern="100" dirty="0" smtClean="0">
                        <a:effectLst/>
                        <a:latin typeface="+mj-ea"/>
                        <a:ea typeface="+mj-ea"/>
                        <a:cs typeface="Times New Roman"/>
                      </a:endParaRPr>
                    </a:p>
                    <a:p>
                      <a:pPr algn="just">
                        <a:spcAft>
                          <a:spcPts val="0"/>
                        </a:spcAft>
                      </a:pPr>
                      <a:endParaRPr lang="en-US" altLang="ja-JP" sz="1100" b="0" kern="100" dirty="0" smtClean="0">
                        <a:effectLst/>
                        <a:latin typeface="+mj-ea"/>
                        <a:ea typeface="+mj-ea"/>
                        <a:cs typeface="Times New Roman"/>
                      </a:endParaRPr>
                    </a:p>
                    <a:p>
                      <a:pPr algn="just">
                        <a:spcAft>
                          <a:spcPts val="0"/>
                        </a:spcAft>
                      </a:pPr>
                      <a:endParaRPr lang="en-US" altLang="ja-JP" sz="1100" b="0" kern="100" dirty="0" smtClean="0">
                        <a:effectLst/>
                        <a:latin typeface="+mj-ea"/>
                        <a:ea typeface="+mj-ea"/>
                        <a:cs typeface="Times New Roman"/>
                      </a:endParaRPr>
                    </a:p>
                    <a:p>
                      <a:pPr algn="just">
                        <a:spcAft>
                          <a:spcPts val="0"/>
                        </a:spcAft>
                      </a:pPr>
                      <a:endParaRPr lang="en-US" altLang="ja-JP" sz="1100" b="0" kern="100" dirty="0" smtClean="0">
                        <a:effectLst/>
                        <a:latin typeface="+mj-ea"/>
                        <a:ea typeface="+mj-ea"/>
                        <a:cs typeface="Times New Roman"/>
                      </a:endParaRPr>
                    </a:p>
                    <a:p>
                      <a:pPr algn="just">
                        <a:spcAft>
                          <a:spcPts val="0"/>
                        </a:spcAft>
                      </a:pPr>
                      <a:endParaRPr lang="en-US" altLang="ja-JP" sz="1100" b="0" kern="100" dirty="0" smtClean="0">
                        <a:effectLst/>
                        <a:latin typeface="+mj-ea"/>
                        <a:ea typeface="+mj-ea"/>
                        <a:cs typeface="Times New Roman"/>
                      </a:endParaRPr>
                    </a:p>
                    <a:p>
                      <a:pPr algn="just">
                        <a:spcAft>
                          <a:spcPts val="0"/>
                        </a:spcAft>
                      </a:pPr>
                      <a:r>
                        <a:rPr lang="ja-JP" sz="1200" b="0" kern="100" dirty="0" smtClean="0">
                          <a:effectLst/>
                          <a:latin typeface="+mj-ea"/>
                          <a:ea typeface="+mj-ea"/>
                          <a:cs typeface="Times New Roman"/>
                        </a:rPr>
                        <a:t>学校</a:t>
                      </a:r>
                      <a:r>
                        <a:rPr lang="ja-JP" sz="1200" b="0" kern="100" dirty="0">
                          <a:effectLst/>
                          <a:latin typeface="+mj-ea"/>
                          <a:ea typeface="+mj-ea"/>
                          <a:cs typeface="Times New Roman"/>
                        </a:rPr>
                        <a:t>の伝統や文化</a:t>
                      </a:r>
                      <a:r>
                        <a:rPr lang="ja-JP" sz="1200" b="0" kern="100" dirty="0" smtClean="0">
                          <a:effectLst/>
                          <a:latin typeface="+mj-ea"/>
                          <a:ea typeface="+mj-ea"/>
                          <a:cs typeface="Times New Roman"/>
                        </a:rPr>
                        <a:t>の</a:t>
                      </a:r>
                      <a:endParaRPr lang="en-US" altLang="ja-JP" sz="1200" b="0" kern="100" dirty="0" smtClean="0">
                        <a:effectLst/>
                        <a:latin typeface="+mj-ea"/>
                        <a:ea typeface="+mj-ea"/>
                        <a:cs typeface="Times New Roman"/>
                      </a:endParaRPr>
                    </a:p>
                    <a:p>
                      <a:pPr algn="just">
                        <a:spcAft>
                          <a:spcPts val="0"/>
                        </a:spcAft>
                      </a:pPr>
                      <a:r>
                        <a:rPr lang="ja-JP" sz="1200" b="0" kern="100" dirty="0" smtClean="0">
                          <a:effectLst/>
                          <a:latin typeface="+mj-ea"/>
                          <a:ea typeface="+mj-ea"/>
                          <a:cs typeface="Times New Roman"/>
                        </a:rPr>
                        <a:t>継承</a:t>
                      </a:r>
                      <a:r>
                        <a:rPr lang="ja-JP" sz="1200" b="0" kern="100" dirty="0">
                          <a:effectLst/>
                          <a:latin typeface="+mj-ea"/>
                          <a:ea typeface="+mj-ea"/>
                          <a:cs typeface="Times New Roman"/>
                        </a:rPr>
                        <a:t>教育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援助や支援をしてくれる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援助や支援をしてほしい</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圧力を感じることがある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学校のサポート組織になれるか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ややなれる</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合計</a:t>
                      </a:r>
                    </a:p>
                    <a:p>
                      <a:pPr algn="just">
                        <a:spcAft>
                          <a:spcPts val="0"/>
                        </a:spcAft>
                      </a:pPr>
                      <a:r>
                        <a:rPr lang="en-US" sz="1400" b="0" kern="100" dirty="0">
                          <a:effectLst/>
                          <a:latin typeface="+mj-ea"/>
                          <a:ea typeface="+mj-ea"/>
                          <a:cs typeface="Times New Roman"/>
                        </a:rPr>
                        <a:t>(</a:t>
                      </a:r>
                      <a:r>
                        <a:rPr lang="ja-JP" sz="1400" b="0" kern="100" dirty="0">
                          <a:effectLst/>
                          <a:latin typeface="+mj-ea"/>
                          <a:ea typeface="+mj-ea"/>
                          <a:cs typeface="Times New Roman"/>
                        </a:rPr>
                        <a:t>実数</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814562">
                <a:tc>
                  <a:txBody>
                    <a:bodyPr/>
                    <a:lstStyle/>
                    <a:p>
                      <a:pPr algn="just">
                        <a:spcAft>
                          <a:spcPts val="0"/>
                        </a:spcAft>
                      </a:pPr>
                      <a:r>
                        <a:rPr lang="ja-JP" sz="1600" b="0" kern="100" dirty="0">
                          <a:effectLst/>
                          <a:latin typeface="+mj-ea"/>
                          <a:ea typeface="+mj-ea"/>
                          <a:cs typeface="Times New Roman"/>
                        </a:rPr>
                        <a:t>とても行っている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highlight>
                            <a:srgbClr val="FFFF00"/>
                          </a:highlight>
                          <a:latin typeface="+mj-ea"/>
                          <a:ea typeface="+mj-ea"/>
                          <a:cs typeface="Times New Roman"/>
                        </a:rPr>
                        <a:t>78.9</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highlight>
                            <a:srgbClr val="FFFF00"/>
                          </a:highlight>
                          <a:latin typeface="+mj-ea"/>
                          <a:ea typeface="+mj-ea"/>
                          <a:cs typeface="Times New Roman"/>
                        </a:rPr>
                        <a:t>73.7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smtClean="0">
                          <a:effectLst/>
                          <a:latin typeface="+mj-ea"/>
                          <a:ea typeface="+mj-ea"/>
                          <a:cs typeface="Times New Roman"/>
                        </a:rPr>
                        <a:t>19.0</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highlight>
                            <a:srgbClr val="FFFF00"/>
                          </a:highlight>
                          <a:latin typeface="+mj-ea"/>
                          <a:ea typeface="+mj-ea"/>
                          <a:cs typeface="Times New Roman"/>
                        </a:rPr>
                        <a:t>75.8</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95</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814562">
                <a:tc>
                  <a:txBody>
                    <a:bodyPr/>
                    <a:lstStyle/>
                    <a:p>
                      <a:pPr algn="just">
                        <a:spcAft>
                          <a:spcPts val="0"/>
                        </a:spcAft>
                      </a:pPr>
                      <a:r>
                        <a:rPr lang="ja-JP" sz="1600" b="0" kern="100">
                          <a:effectLst/>
                          <a:latin typeface="+mj-ea"/>
                          <a:ea typeface="+mj-ea"/>
                          <a:cs typeface="Times New Roman"/>
                        </a:rPr>
                        <a:t>やや行っている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66.5</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66.2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18.7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66.8</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427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814562">
                <a:tc>
                  <a:txBody>
                    <a:bodyPr/>
                    <a:lstStyle/>
                    <a:p>
                      <a:pPr algn="just">
                        <a:spcAft>
                          <a:spcPts val="0"/>
                        </a:spcAft>
                      </a:pPr>
                      <a:r>
                        <a:rPr lang="ja-JP" sz="1600" b="0" kern="100">
                          <a:effectLst/>
                          <a:latin typeface="+mj-ea"/>
                          <a:ea typeface="+mj-ea"/>
                          <a:cs typeface="Times New Roman"/>
                        </a:rPr>
                        <a:t>あまり行っていない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latin typeface="+mj-ea"/>
                          <a:ea typeface="+mj-ea"/>
                          <a:cs typeface="Times New Roman"/>
                        </a:rPr>
                        <a:t>52.4</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54.4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15.7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57.3</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204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814562">
                <a:tc>
                  <a:txBody>
                    <a:bodyPr/>
                    <a:lstStyle/>
                    <a:p>
                      <a:pPr algn="just">
                        <a:spcAft>
                          <a:spcPts val="0"/>
                        </a:spcAft>
                      </a:pPr>
                      <a:r>
                        <a:rPr lang="ja-JP" sz="1600" b="0" kern="100" dirty="0">
                          <a:effectLst/>
                          <a:latin typeface="+mj-ea"/>
                          <a:ea typeface="+mj-ea"/>
                          <a:cs typeface="Times New Roman"/>
                        </a:rPr>
                        <a:t>全然行っていない</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latin typeface="+mj-ea"/>
                          <a:ea typeface="+mj-ea"/>
                          <a:cs typeface="Times New Roman"/>
                        </a:rPr>
                        <a:t>52.7</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a:effectLst/>
                          <a:latin typeface="+mj-ea"/>
                          <a:ea typeface="+mj-ea"/>
                          <a:cs typeface="Times New Roman"/>
                        </a:rPr>
                        <a:t>41.7</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highlight>
                            <a:srgbClr val="FFFF00"/>
                          </a:highlight>
                          <a:latin typeface="+mj-ea"/>
                          <a:ea typeface="+mj-ea"/>
                          <a:cs typeface="Times New Roman"/>
                        </a:rPr>
                        <a:t>21.4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47.2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000" b="0" kern="100" dirty="0">
                          <a:effectLst/>
                          <a:latin typeface="+mj-ea"/>
                          <a:ea typeface="+mj-ea"/>
                          <a:cs typeface="Times New Roman"/>
                        </a:rPr>
                        <a:t>36</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bl>
          </a:graphicData>
        </a:graphic>
      </p:graphicFrame>
      <p:sp>
        <p:nvSpPr>
          <p:cNvPr id="2" name="スライド番号プレースホルダー 1"/>
          <p:cNvSpPr>
            <a:spLocks noGrp="1"/>
          </p:cNvSpPr>
          <p:nvPr>
            <p:ph type="sldNum" sz="quarter" idx="12"/>
          </p:nvPr>
        </p:nvSpPr>
        <p:spPr>
          <a:xfrm>
            <a:off x="-1066800" y="807776"/>
            <a:ext cx="2133600" cy="365125"/>
          </a:xfrm>
        </p:spPr>
        <p:txBody>
          <a:bodyPr/>
          <a:lstStyle/>
          <a:p>
            <a:fld id="{41A73251-DD59-4F52-B274-33883AF36A66}" type="slidenum">
              <a:rPr kumimoji="1" lang="ja-JP" altLang="en-US" smtClean="0"/>
              <a:t>18</a:t>
            </a:fld>
            <a:endParaRPr kumimoji="1" lang="ja-JP" altLang="en-US" dirty="0"/>
          </a:p>
        </p:txBody>
      </p:sp>
      <p:sp>
        <p:nvSpPr>
          <p:cNvPr id="5" name="Rectangle 1"/>
          <p:cNvSpPr>
            <a:spLocks noChangeArrowheads="1"/>
          </p:cNvSpPr>
          <p:nvPr/>
        </p:nvSpPr>
        <p:spPr bwMode="auto">
          <a:xfrm>
            <a:off x="1592263" y="32496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正方形/長方形 2"/>
          <p:cNvSpPr/>
          <p:nvPr/>
        </p:nvSpPr>
        <p:spPr>
          <a:xfrm>
            <a:off x="611560" y="873768"/>
            <a:ext cx="8928992" cy="954107"/>
          </a:xfrm>
          <a:prstGeom prst="rect">
            <a:avLst/>
          </a:prstGeom>
        </p:spPr>
        <p:txBody>
          <a:bodyPr wrap="square">
            <a:spAutoFit/>
          </a:bodyPr>
          <a:lstStyle/>
          <a:p>
            <a:pPr algn="ctr"/>
            <a:r>
              <a:rPr lang="ja-JP" altLang="ja-JP" sz="2800" kern="100" dirty="0">
                <a:latin typeface="+mj-ea"/>
                <a:ea typeface="+mj-ea"/>
                <a:cs typeface="Times New Roman"/>
              </a:rPr>
              <a:t>学校の伝統や文化の継承教育重視の活動別</a:t>
            </a:r>
            <a:r>
              <a:rPr lang="en-US" altLang="ja-JP" sz="2800" kern="100" dirty="0">
                <a:latin typeface="+mj-ea"/>
                <a:ea typeface="+mj-ea"/>
                <a:cs typeface="Times New Roman"/>
              </a:rPr>
              <a:t/>
            </a:r>
            <a:br>
              <a:rPr lang="en-US" altLang="ja-JP" sz="2800" kern="100" dirty="0">
                <a:latin typeface="+mj-ea"/>
                <a:ea typeface="+mj-ea"/>
                <a:cs typeface="Times New Roman"/>
              </a:rPr>
            </a:br>
            <a:r>
              <a:rPr lang="ja-JP" altLang="ja-JP" sz="2800" kern="100" spc="-300" dirty="0">
                <a:latin typeface="+mj-ea"/>
                <a:ea typeface="+mj-ea"/>
                <a:cs typeface="Times New Roman"/>
              </a:rPr>
              <a:t>同窓会援助・支援の差異</a:t>
            </a:r>
            <a:endParaRPr lang="ja-JP" altLang="en-US" sz="2800" dirty="0">
              <a:latin typeface="+mj-ea"/>
              <a:ea typeface="+mj-ea"/>
            </a:endParaRPr>
          </a:p>
        </p:txBody>
      </p:sp>
    </p:spTree>
    <p:extLst>
      <p:ext uri="{BB962C8B-B14F-4D97-AF65-F5344CB8AC3E}">
        <p14:creationId xmlns:p14="http://schemas.microsoft.com/office/powerpoint/2010/main" val="3934276011"/>
      </p:ext>
    </p:extLst>
  </p:cSld>
  <p:clrMapOvr>
    <a:masterClrMapping/>
  </p:clrMapOvr>
  <mc:AlternateContent xmlns:mc="http://schemas.openxmlformats.org/markup-compatibility/2006">
    <mc:Choice xmlns:p14="http://schemas.microsoft.com/office/powerpoint/2010/main" Requires="p14">
      <p:transition spd="slow" p14:dur="2000" advTm="1365"/>
    </mc:Choice>
    <mc:Fallback>
      <p:transition spd="slow" advTm="1365"/>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85403" y="1700808"/>
            <a:ext cx="6589199" cy="950399"/>
          </a:xfrm>
        </p:spPr>
        <p:txBody>
          <a:bodyPr>
            <a:noAutofit/>
          </a:bodyPr>
          <a:lstStyle/>
          <a:p>
            <a:pPr algn="ctr"/>
            <a:r>
              <a:rPr lang="ja-JP" altLang="ja-JP" dirty="0">
                <a:solidFill>
                  <a:prstClr val="black"/>
                </a:solidFill>
                <a:latin typeface="+mj-ea"/>
                <a:cs typeface="Times New Roman"/>
              </a:rPr>
              <a:t>教員の役職・教務分掌</a:t>
            </a:r>
            <a:r>
              <a:rPr lang="ja-JP" altLang="ja-JP" dirty="0" smtClean="0">
                <a:solidFill>
                  <a:prstClr val="black"/>
                </a:solidFill>
                <a:latin typeface="+mj-ea"/>
                <a:cs typeface="Times New Roman"/>
              </a:rPr>
              <a:t>別</a:t>
            </a:r>
            <a:r>
              <a:rPr lang="en-US" altLang="ja-JP" dirty="0" smtClean="0">
                <a:solidFill>
                  <a:prstClr val="black"/>
                </a:solidFill>
                <a:latin typeface="+mj-ea"/>
                <a:cs typeface="Times New Roman"/>
              </a:rPr>
              <a:t/>
            </a:r>
            <a:br>
              <a:rPr lang="en-US" altLang="ja-JP" dirty="0" smtClean="0">
                <a:solidFill>
                  <a:prstClr val="black"/>
                </a:solidFill>
                <a:latin typeface="+mj-ea"/>
                <a:cs typeface="Times New Roman"/>
              </a:rPr>
            </a:br>
            <a:r>
              <a:rPr lang="ja-JP" altLang="ja-JP" dirty="0" smtClean="0">
                <a:solidFill>
                  <a:prstClr val="black"/>
                </a:solidFill>
                <a:latin typeface="+mj-ea"/>
                <a:cs typeface="Times New Roman"/>
              </a:rPr>
              <a:t>同窓会</a:t>
            </a:r>
            <a:r>
              <a:rPr lang="ja-JP" altLang="en-US" dirty="0">
                <a:solidFill>
                  <a:prstClr val="black"/>
                </a:solidFill>
                <a:latin typeface="+mj-ea"/>
                <a:cs typeface="Times New Roman"/>
              </a:rPr>
              <a:t>援助・</a:t>
            </a:r>
            <a:r>
              <a:rPr lang="ja-JP" altLang="ja-JP" dirty="0">
                <a:solidFill>
                  <a:prstClr val="black"/>
                </a:solidFill>
                <a:latin typeface="+mj-ea"/>
                <a:cs typeface="Times New Roman"/>
              </a:rPr>
              <a:t>支援の差異</a:t>
            </a:r>
            <a:endParaRPr kumimoji="1" lang="ja-JP" altLang="en-US" sz="6600" dirty="0">
              <a:latin typeface="+mj-ea"/>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083480593"/>
              </p:ext>
            </p:extLst>
          </p:nvPr>
        </p:nvGraphicFramePr>
        <p:xfrm>
          <a:off x="251512" y="2924944"/>
          <a:ext cx="8856982" cy="3314383"/>
        </p:xfrm>
        <a:graphic>
          <a:graphicData uri="http://schemas.openxmlformats.org/drawingml/2006/table">
            <a:tbl>
              <a:tblPr firstRow="1" firstCol="1" bandRow="1"/>
              <a:tblGrid>
                <a:gridCol w="1368152">
                  <a:extLst>
                    <a:ext uri="{9D8B030D-6E8A-4147-A177-3AD203B41FA5}">
                      <a16:colId xmlns:a16="http://schemas.microsoft.com/office/drawing/2014/main" xmlns="" val="20000"/>
                    </a:ext>
                  </a:extLst>
                </a:gridCol>
                <a:gridCol w="1548172">
                  <a:extLst>
                    <a:ext uri="{9D8B030D-6E8A-4147-A177-3AD203B41FA5}">
                      <a16:colId xmlns:a16="http://schemas.microsoft.com/office/drawing/2014/main" xmlns="" val="20001"/>
                    </a:ext>
                  </a:extLst>
                </a:gridCol>
                <a:gridCol w="1548172">
                  <a:extLst>
                    <a:ext uri="{9D8B030D-6E8A-4147-A177-3AD203B41FA5}">
                      <a16:colId xmlns:a16="http://schemas.microsoft.com/office/drawing/2014/main" xmlns="" val="20002"/>
                    </a:ext>
                  </a:extLst>
                </a:gridCol>
                <a:gridCol w="1548172">
                  <a:extLst>
                    <a:ext uri="{9D8B030D-6E8A-4147-A177-3AD203B41FA5}">
                      <a16:colId xmlns:a16="http://schemas.microsoft.com/office/drawing/2014/main" xmlns="" val="20003"/>
                    </a:ext>
                  </a:extLst>
                </a:gridCol>
                <a:gridCol w="1548172">
                  <a:extLst>
                    <a:ext uri="{9D8B030D-6E8A-4147-A177-3AD203B41FA5}">
                      <a16:colId xmlns:a16="http://schemas.microsoft.com/office/drawing/2014/main" xmlns="" val="20004"/>
                    </a:ext>
                  </a:extLst>
                </a:gridCol>
                <a:gridCol w="1296142">
                  <a:extLst>
                    <a:ext uri="{9D8B030D-6E8A-4147-A177-3AD203B41FA5}">
                      <a16:colId xmlns:a16="http://schemas.microsoft.com/office/drawing/2014/main" xmlns="" val="20005"/>
                    </a:ext>
                  </a:extLst>
                </a:gridCol>
              </a:tblGrid>
              <a:tr h="1291282">
                <a:tc>
                  <a:txBody>
                    <a:bodyPr/>
                    <a:lstStyle/>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en-US" sz="1100" b="0" kern="100" dirty="0">
                          <a:effectLst/>
                          <a:latin typeface="+mj-ea"/>
                          <a:ea typeface="+mj-ea"/>
                          <a:cs typeface="Times New Roman"/>
                        </a:rPr>
                        <a:t> </a:t>
                      </a:r>
                      <a:endParaRPr lang="ja-JP" sz="1050" b="0" kern="100" dirty="0">
                        <a:effectLst/>
                        <a:latin typeface="+mj-ea"/>
                        <a:ea typeface="+mj-ea"/>
                        <a:cs typeface="Times New Roman"/>
                      </a:endParaRPr>
                    </a:p>
                    <a:p>
                      <a:pPr algn="just">
                        <a:spcAft>
                          <a:spcPts val="0"/>
                        </a:spcAft>
                      </a:pPr>
                      <a:r>
                        <a:rPr lang="ja-JP" sz="1100" b="0" kern="100" dirty="0">
                          <a:effectLst/>
                          <a:latin typeface="+mj-ea"/>
                          <a:ea typeface="+mj-ea"/>
                          <a:cs typeface="Times New Roman"/>
                        </a:rPr>
                        <a:t>役職・校務分掌</a:t>
                      </a:r>
                      <a:endParaRPr lang="ja-JP" sz="105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just">
                        <a:spcAft>
                          <a:spcPts val="0"/>
                        </a:spcAft>
                      </a:pPr>
                      <a:r>
                        <a:rPr lang="ja-JP" sz="1400" b="0" kern="100" dirty="0">
                          <a:effectLst/>
                          <a:latin typeface="+mj-ea"/>
                          <a:ea typeface="+mj-ea"/>
                          <a:cs typeface="Times New Roman"/>
                        </a:rPr>
                        <a:t>援助や支援を</a:t>
                      </a:r>
                      <a:r>
                        <a:rPr lang="ja-JP" sz="1400" b="0" kern="100" dirty="0" smtClean="0">
                          <a:effectLst/>
                          <a:latin typeface="+mj-ea"/>
                          <a:ea typeface="+mj-ea"/>
                          <a:cs typeface="Times New Roman"/>
                        </a:rPr>
                        <a:t>してく</a:t>
                      </a:r>
                      <a:r>
                        <a:rPr lang="ja-JP" altLang="en-US" sz="1400" b="0" kern="100" dirty="0" smtClean="0">
                          <a:effectLst/>
                          <a:latin typeface="+mj-ea"/>
                          <a:ea typeface="+mj-ea"/>
                          <a:cs typeface="Times New Roman"/>
                        </a:rPr>
                        <a:t>れ</a:t>
                      </a:r>
                      <a:r>
                        <a:rPr lang="ja-JP" sz="1400" b="0" kern="100" dirty="0" smtClean="0">
                          <a:effectLst/>
                          <a:latin typeface="+mj-ea"/>
                          <a:ea typeface="+mj-ea"/>
                          <a:cs typeface="Times New Roman"/>
                        </a:rPr>
                        <a:t>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とても＋まあそう思う</a:t>
                      </a:r>
                      <a:r>
                        <a:rPr lang="en-US" sz="1400" b="0" kern="100" dirty="0">
                          <a:effectLst/>
                          <a:latin typeface="+mj-ea"/>
                          <a:ea typeface="+mj-ea"/>
                          <a:cs typeface="Times New Roman"/>
                        </a:rPr>
                        <a:t>)%</a:t>
                      </a:r>
                      <a:endParaRPr lang="ja-JP" sz="12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just">
                        <a:spcAft>
                          <a:spcPts val="0"/>
                        </a:spcAft>
                      </a:pPr>
                      <a:r>
                        <a:rPr lang="ja-JP" sz="1400" b="0" kern="100" dirty="0">
                          <a:effectLst/>
                          <a:latin typeface="+mj-ea"/>
                          <a:ea typeface="+mj-ea"/>
                          <a:cs typeface="Times New Roman"/>
                        </a:rPr>
                        <a:t>援助や支援をしてほしい</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2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just">
                        <a:spcAft>
                          <a:spcPts val="0"/>
                        </a:spcAft>
                      </a:pPr>
                      <a:r>
                        <a:rPr lang="ja-JP" sz="1400" b="0" kern="100" dirty="0">
                          <a:effectLst/>
                          <a:latin typeface="+mj-ea"/>
                          <a:ea typeface="+mj-ea"/>
                          <a:cs typeface="Times New Roman"/>
                        </a:rPr>
                        <a:t>圧力を感じることがある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2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just">
                        <a:spcAft>
                          <a:spcPts val="0"/>
                        </a:spcAft>
                      </a:pPr>
                      <a:r>
                        <a:rPr lang="ja-JP" sz="1400" b="0" kern="100" dirty="0">
                          <a:effectLst/>
                          <a:latin typeface="+mj-ea"/>
                          <a:ea typeface="+mj-ea"/>
                          <a:cs typeface="Times New Roman"/>
                        </a:rPr>
                        <a:t>学校のサポート組織になれるか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ややなれる</a:t>
                      </a:r>
                      <a:r>
                        <a:rPr lang="en-US" sz="1400" b="0" kern="100" dirty="0">
                          <a:effectLst/>
                          <a:latin typeface="+mj-ea"/>
                          <a:ea typeface="+mj-ea"/>
                          <a:cs typeface="Times New Roman"/>
                        </a:rPr>
                        <a:t>)%</a:t>
                      </a:r>
                      <a:endParaRPr lang="ja-JP" sz="12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just">
                        <a:spcAft>
                          <a:spcPts val="0"/>
                        </a:spcAft>
                      </a:pPr>
                      <a:r>
                        <a:rPr lang="ja-JP" sz="1400" b="0" kern="100" dirty="0" smtClean="0">
                          <a:effectLst/>
                          <a:latin typeface="+mj-ea"/>
                          <a:ea typeface="+mj-ea"/>
                          <a:cs typeface="Times New Roman"/>
                        </a:rPr>
                        <a:t>合計</a:t>
                      </a:r>
                      <a:r>
                        <a:rPr lang="en-US" sz="1400" b="0" kern="100" dirty="0" smtClean="0">
                          <a:effectLst/>
                          <a:latin typeface="+mj-ea"/>
                          <a:ea typeface="+mj-ea"/>
                          <a:cs typeface="Times New Roman"/>
                        </a:rPr>
                        <a:t>(</a:t>
                      </a:r>
                      <a:r>
                        <a:rPr lang="ja-JP" sz="1400" b="0" kern="100" dirty="0">
                          <a:effectLst/>
                          <a:latin typeface="+mj-ea"/>
                          <a:ea typeface="+mj-ea"/>
                          <a:cs typeface="Times New Roman"/>
                        </a:rPr>
                        <a:t>実数</a:t>
                      </a:r>
                      <a:r>
                        <a:rPr lang="en-US" sz="1400" b="0" kern="100" dirty="0">
                          <a:effectLst/>
                          <a:latin typeface="+mj-ea"/>
                          <a:ea typeface="+mj-ea"/>
                          <a:cs typeface="Times New Roman"/>
                        </a:rPr>
                        <a:t>)</a:t>
                      </a:r>
                      <a:endParaRPr lang="ja-JP" sz="12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674367">
                <a:tc>
                  <a:txBody>
                    <a:bodyPr/>
                    <a:lstStyle/>
                    <a:p>
                      <a:pPr indent="139700" algn="just">
                        <a:spcAft>
                          <a:spcPts val="0"/>
                        </a:spcAft>
                      </a:pPr>
                      <a:r>
                        <a:rPr lang="ja-JP" sz="1800" b="0" kern="100" dirty="0">
                          <a:effectLst/>
                          <a:latin typeface="+mj-ea"/>
                          <a:ea typeface="+mj-ea"/>
                          <a:cs typeface="Times New Roman"/>
                        </a:rPr>
                        <a:t>管理職</a:t>
                      </a:r>
                      <a:endParaRPr lang="ja-JP" sz="16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highlight>
                            <a:srgbClr val="FFFF00"/>
                          </a:highlight>
                          <a:latin typeface="+mj-ea"/>
                          <a:ea typeface="+mj-ea"/>
                          <a:cs typeface="Times New Roman"/>
                        </a:rPr>
                        <a:t>80.4</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highlight>
                            <a:srgbClr val="FFFF00"/>
                          </a:highlight>
                          <a:latin typeface="+mj-ea"/>
                          <a:ea typeface="+mj-ea"/>
                          <a:cs typeface="Times New Roman"/>
                        </a:rPr>
                        <a:t>78.7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latin typeface="+mj-ea"/>
                          <a:ea typeface="+mj-ea"/>
                          <a:cs typeface="Times New Roman"/>
                        </a:rPr>
                        <a:t>18.8</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highlight>
                            <a:srgbClr val="FFFF00"/>
                          </a:highlight>
                          <a:latin typeface="+mj-ea"/>
                          <a:ea typeface="+mj-ea"/>
                          <a:cs typeface="Times New Roman"/>
                        </a:rPr>
                        <a:t>75.3</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100" dirty="0">
                          <a:effectLst/>
                          <a:latin typeface="+mj-ea"/>
                          <a:ea typeface="+mj-ea"/>
                          <a:cs typeface="Times New Roman"/>
                        </a:rPr>
                        <a:t>85</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674367">
                <a:tc>
                  <a:txBody>
                    <a:bodyPr/>
                    <a:lstStyle/>
                    <a:p>
                      <a:pPr indent="139700" algn="just">
                        <a:spcAft>
                          <a:spcPts val="0"/>
                        </a:spcAft>
                      </a:pPr>
                      <a:r>
                        <a:rPr lang="ja-JP" sz="1800" b="0" kern="100" dirty="0">
                          <a:effectLst/>
                          <a:latin typeface="+mj-ea"/>
                          <a:ea typeface="+mj-ea"/>
                          <a:cs typeface="Times New Roman"/>
                        </a:rPr>
                        <a:t>主任</a:t>
                      </a:r>
                      <a:endParaRPr lang="ja-JP" sz="16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latin typeface="+mj-ea"/>
                          <a:ea typeface="+mj-ea"/>
                          <a:cs typeface="Times New Roman"/>
                        </a:rPr>
                        <a:t>64.6</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smtClean="0">
                          <a:effectLst/>
                          <a:latin typeface="+mj-ea"/>
                          <a:ea typeface="+mj-ea"/>
                          <a:cs typeface="Times New Roman"/>
                        </a:rPr>
                        <a:t>66</a:t>
                      </a:r>
                      <a:r>
                        <a:rPr lang="en-US" altLang="ja-JP" sz="2400" b="0" kern="100" dirty="0" smtClean="0">
                          <a:effectLst/>
                          <a:latin typeface="+mj-ea"/>
                          <a:ea typeface="+mj-ea"/>
                          <a:cs typeface="Times New Roman"/>
                        </a:rPr>
                        <a:t>.0</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latin typeface="+mj-ea"/>
                          <a:ea typeface="+mj-ea"/>
                          <a:cs typeface="Times New Roman"/>
                        </a:rPr>
                        <a:t>18.2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smtClean="0">
                          <a:effectLst/>
                          <a:latin typeface="+mj-ea"/>
                          <a:ea typeface="+mj-ea"/>
                          <a:cs typeface="Times New Roman"/>
                        </a:rPr>
                        <a:t>65.0</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100" dirty="0">
                          <a:effectLst/>
                          <a:latin typeface="+mj-ea"/>
                          <a:ea typeface="+mj-ea"/>
                          <a:cs typeface="Times New Roman"/>
                        </a:rPr>
                        <a:t>297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674367">
                <a:tc>
                  <a:txBody>
                    <a:bodyPr/>
                    <a:lstStyle/>
                    <a:p>
                      <a:pPr indent="139700" algn="just">
                        <a:spcAft>
                          <a:spcPts val="0"/>
                        </a:spcAft>
                      </a:pPr>
                      <a:r>
                        <a:rPr lang="ja-JP" sz="1800" b="0" kern="100" dirty="0">
                          <a:effectLst/>
                          <a:latin typeface="+mj-ea"/>
                          <a:ea typeface="+mj-ea"/>
                          <a:cs typeface="Times New Roman"/>
                        </a:rPr>
                        <a:t>役職なし</a:t>
                      </a:r>
                      <a:endParaRPr lang="ja-JP" sz="16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a:effectLst/>
                          <a:latin typeface="+mj-ea"/>
                          <a:ea typeface="+mj-ea"/>
                          <a:cs typeface="Times New Roman"/>
                        </a:rPr>
                        <a:t>58.9</a:t>
                      </a:r>
                      <a:endParaRPr lang="ja-JP" sz="20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latin typeface="+mj-ea"/>
                          <a:ea typeface="+mj-ea"/>
                          <a:cs typeface="Times New Roman"/>
                        </a:rPr>
                        <a:t>56.8</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smtClean="0">
                          <a:effectLst/>
                          <a:latin typeface="+mj-ea"/>
                          <a:ea typeface="+mj-ea"/>
                          <a:cs typeface="Times New Roman"/>
                        </a:rPr>
                        <a:t>17.0</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139700" algn="r">
                        <a:spcAft>
                          <a:spcPts val="0"/>
                        </a:spcAft>
                      </a:pPr>
                      <a:r>
                        <a:rPr lang="en-US" sz="2400" b="0" kern="100" dirty="0">
                          <a:effectLst/>
                          <a:latin typeface="+mj-ea"/>
                          <a:ea typeface="+mj-ea"/>
                          <a:cs typeface="Times New Roman"/>
                        </a:rPr>
                        <a:t>61.2</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400" b="0" kern="100" dirty="0">
                          <a:effectLst/>
                          <a:latin typeface="+mj-ea"/>
                          <a:ea typeface="+mj-ea"/>
                          <a:cs typeface="Times New Roman"/>
                        </a:rPr>
                        <a:t>377</a:t>
                      </a:r>
                      <a:endParaRPr lang="ja-JP" sz="20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bl>
          </a:graphicData>
        </a:graphic>
      </p:graphicFrame>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19</a:t>
            </a:fld>
            <a:endParaRPr kumimoji="1" lang="ja-JP" altLang="en-US"/>
          </a:p>
        </p:txBody>
      </p:sp>
      <p:sp>
        <p:nvSpPr>
          <p:cNvPr id="5" name="Rectangle 1"/>
          <p:cNvSpPr>
            <a:spLocks noChangeArrowheads="1"/>
          </p:cNvSpPr>
          <p:nvPr/>
        </p:nvSpPr>
        <p:spPr bwMode="auto">
          <a:xfrm>
            <a:off x="2371725" y="30241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970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035116782"/>
      </p:ext>
    </p:extLst>
  </p:cSld>
  <p:clrMapOvr>
    <a:masterClrMapping/>
  </p:clrMapOvr>
  <mc:AlternateContent xmlns:mc="http://schemas.openxmlformats.org/markup-compatibility/2006">
    <mc:Choice xmlns:p14="http://schemas.microsoft.com/office/powerpoint/2010/main" Requires="p14">
      <p:transition spd="slow" p14:dur="2000" advTm="2314"/>
    </mc:Choice>
    <mc:Fallback>
      <p:transition spd="slow" advTm="2314"/>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95536" y="116632"/>
            <a:ext cx="8964488" cy="6432530"/>
          </a:xfrm>
          <a:prstGeom prst="rect">
            <a:avLst/>
          </a:prstGeom>
        </p:spPr>
        <p:txBody>
          <a:bodyPr wrap="square">
            <a:spAutoFit/>
          </a:bodyPr>
          <a:lstStyle/>
          <a:p>
            <a:pPr indent="133350" algn="just">
              <a:spcAft>
                <a:spcPts val="0"/>
              </a:spcAft>
            </a:pPr>
            <a:r>
              <a:rPr lang="ja-JP" altLang="ja-JP" sz="4400" kern="100" dirty="0">
                <a:solidFill>
                  <a:srgbClr val="000000"/>
                </a:solidFill>
                <a:latin typeface="+mj-ea"/>
                <a:ea typeface="+mj-ea"/>
                <a:cs typeface="Times New Roman" panose="02020603050405020304" pitchFamily="18" charset="0"/>
              </a:rPr>
              <a:t>本報告は以下の内容で</a:t>
            </a:r>
            <a:r>
              <a:rPr lang="ja-JP" altLang="ja-JP" sz="4400" kern="100" dirty="0" smtClean="0">
                <a:solidFill>
                  <a:srgbClr val="000000"/>
                </a:solidFill>
                <a:latin typeface="+mj-ea"/>
                <a:ea typeface="+mj-ea"/>
                <a:cs typeface="Times New Roman" panose="02020603050405020304" pitchFamily="18" charset="0"/>
              </a:rPr>
              <a:t>おこなう</a:t>
            </a:r>
            <a:endParaRPr lang="en-US" altLang="ja-JP" sz="4400" kern="100" dirty="0" smtClean="0">
              <a:solidFill>
                <a:srgbClr val="000000"/>
              </a:solidFill>
              <a:latin typeface="+mj-ea"/>
              <a:ea typeface="+mj-ea"/>
              <a:cs typeface="Times New Roman" panose="02020603050405020304" pitchFamily="18" charset="0"/>
            </a:endParaRPr>
          </a:p>
          <a:p>
            <a:pPr indent="133350" algn="just">
              <a:spcAft>
                <a:spcPts val="0"/>
              </a:spcAft>
            </a:pPr>
            <a:endParaRPr lang="en-US" altLang="ja-JP" sz="4400" kern="100" dirty="0" smtClean="0">
              <a:latin typeface="+mj-ea"/>
              <a:ea typeface="+mj-ea"/>
              <a:cs typeface="Times New Roman" panose="02020603050405020304" pitchFamily="18" charset="0"/>
            </a:endParaRPr>
          </a:p>
          <a:p>
            <a:pPr indent="133350" algn="just">
              <a:spcAft>
                <a:spcPts val="0"/>
              </a:spcAft>
            </a:pPr>
            <a:endParaRPr lang="ja-JP" altLang="ja-JP" sz="4400" kern="100" dirty="0">
              <a:latin typeface="+mj-ea"/>
              <a:ea typeface="+mj-ea"/>
              <a:cs typeface="Times New Roman" panose="02020603050405020304" pitchFamily="18" charset="0"/>
            </a:endParaRPr>
          </a:p>
          <a:p>
            <a:pPr algn="just">
              <a:spcAft>
                <a:spcPts val="0"/>
              </a:spcAft>
            </a:pPr>
            <a:r>
              <a:rPr lang="ja-JP" altLang="ja-JP" sz="4000" kern="100" dirty="0">
                <a:solidFill>
                  <a:srgbClr val="000000"/>
                </a:solidFill>
                <a:latin typeface="+mj-ea"/>
                <a:ea typeface="+mj-ea"/>
                <a:cs typeface="Times New Roman" panose="02020603050405020304" pitchFamily="18" charset="0"/>
              </a:rPr>
              <a:t>　</a:t>
            </a:r>
            <a:r>
              <a:rPr lang="ja-JP" altLang="en-US" sz="4000" kern="100" dirty="0">
                <a:solidFill>
                  <a:srgbClr val="000000"/>
                </a:solidFill>
                <a:latin typeface="+mj-ea"/>
                <a:ea typeface="+mj-ea"/>
                <a:cs typeface="Times New Roman" panose="02020603050405020304" pitchFamily="18" charset="0"/>
              </a:rPr>
              <a:t>１</a:t>
            </a:r>
            <a:r>
              <a:rPr lang="ja-JP" altLang="en-US" sz="4000" kern="100" dirty="0" smtClean="0">
                <a:solidFill>
                  <a:srgbClr val="000000"/>
                </a:solidFill>
                <a:latin typeface="+mj-ea"/>
                <a:ea typeface="+mj-ea"/>
                <a:cs typeface="Times New Roman" panose="02020603050405020304" pitchFamily="18" charset="0"/>
              </a:rPr>
              <a:t>．調査</a:t>
            </a:r>
            <a:r>
              <a:rPr lang="ja-JP" altLang="en-US" sz="4000" kern="100" dirty="0">
                <a:solidFill>
                  <a:srgbClr val="000000"/>
                </a:solidFill>
                <a:latin typeface="+mj-ea"/>
                <a:ea typeface="+mj-ea"/>
                <a:cs typeface="Times New Roman" panose="02020603050405020304" pitchFamily="18" charset="0"/>
              </a:rPr>
              <a:t>の意図と</a:t>
            </a:r>
            <a:r>
              <a:rPr lang="ja-JP" altLang="en-US" sz="4000" kern="100" dirty="0" smtClean="0">
                <a:solidFill>
                  <a:srgbClr val="000000"/>
                </a:solidFill>
                <a:latin typeface="+mj-ea"/>
                <a:ea typeface="+mj-ea"/>
                <a:cs typeface="Times New Roman" panose="02020603050405020304" pitchFamily="18" charset="0"/>
              </a:rPr>
              <a:t>方法（武内）</a:t>
            </a:r>
            <a:endParaRPr lang="en-US" altLang="ja-JP" sz="4000" kern="100" dirty="0" smtClean="0">
              <a:solidFill>
                <a:srgbClr val="000000"/>
              </a:solidFill>
              <a:latin typeface="+mj-ea"/>
              <a:ea typeface="+mj-ea"/>
              <a:cs typeface="Times New Roman" panose="02020603050405020304" pitchFamily="18" charset="0"/>
            </a:endParaRPr>
          </a:p>
          <a:p>
            <a:pPr algn="just">
              <a:spcAft>
                <a:spcPts val="0"/>
              </a:spcAft>
            </a:pPr>
            <a:endParaRPr lang="en-US" altLang="ja-JP" sz="4000" kern="100" dirty="0">
              <a:solidFill>
                <a:srgbClr val="000000"/>
              </a:solidFill>
              <a:latin typeface="+mj-ea"/>
              <a:ea typeface="+mj-ea"/>
              <a:cs typeface="Times New Roman" panose="02020603050405020304" pitchFamily="18" charset="0"/>
            </a:endParaRPr>
          </a:p>
          <a:p>
            <a:pPr algn="just">
              <a:spcAft>
                <a:spcPts val="0"/>
              </a:spcAft>
            </a:pPr>
            <a:r>
              <a:rPr lang="ja-JP" altLang="en-US" sz="4000" kern="100" dirty="0">
                <a:solidFill>
                  <a:srgbClr val="000000"/>
                </a:solidFill>
                <a:latin typeface="+mj-ea"/>
                <a:ea typeface="+mj-ea"/>
                <a:cs typeface="Times New Roman" panose="02020603050405020304" pitchFamily="18" charset="0"/>
              </a:rPr>
              <a:t>　</a:t>
            </a:r>
            <a:r>
              <a:rPr lang="ja-JP" altLang="ja-JP" sz="4000" kern="100" dirty="0">
                <a:solidFill>
                  <a:srgbClr val="000000"/>
                </a:solidFill>
                <a:latin typeface="+mj-ea"/>
                <a:ea typeface="+mj-ea"/>
                <a:cs typeface="Times New Roman" panose="02020603050405020304" pitchFamily="18" charset="0"/>
              </a:rPr>
              <a:t>２．高校格差と生徒の特質（武内</a:t>
            </a:r>
            <a:r>
              <a:rPr lang="ja-JP" altLang="ja-JP" sz="4000" kern="100" dirty="0" smtClean="0">
                <a:solidFill>
                  <a:srgbClr val="000000"/>
                </a:solidFill>
                <a:latin typeface="+mj-ea"/>
                <a:ea typeface="+mj-ea"/>
                <a:cs typeface="Times New Roman" panose="02020603050405020304" pitchFamily="18" charset="0"/>
              </a:rPr>
              <a:t>）</a:t>
            </a:r>
            <a:endParaRPr lang="en-US" altLang="ja-JP" sz="4000" kern="100" dirty="0" smtClean="0">
              <a:solidFill>
                <a:srgbClr val="000000"/>
              </a:solidFill>
              <a:latin typeface="+mj-ea"/>
              <a:ea typeface="+mj-ea"/>
              <a:cs typeface="Times New Roman" panose="02020603050405020304" pitchFamily="18" charset="0"/>
            </a:endParaRPr>
          </a:p>
          <a:p>
            <a:pPr algn="just">
              <a:spcAft>
                <a:spcPts val="0"/>
              </a:spcAft>
            </a:pPr>
            <a:endParaRPr lang="ja-JP" altLang="ja-JP" sz="4000" kern="100" dirty="0">
              <a:latin typeface="+mj-ea"/>
              <a:ea typeface="+mj-ea"/>
              <a:cs typeface="Times New Roman" panose="02020603050405020304" pitchFamily="18" charset="0"/>
            </a:endParaRPr>
          </a:p>
          <a:p>
            <a:pPr algn="just">
              <a:spcAft>
                <a:spcPts val="0"/>
              </a:spcAft>
            </a:pPr>
            <a:r>
              <a:rPr lang="ja-JP" altLang="ja-JP" sz="4000" kern="100" dirty="0">
                <a:solidFill>
                  <a:srgbClr val="000000"/>
                </a:solidFill>
                <a:latin typeface="+mj-ea"/>
                <a:ea typeface="+mj-ea"/>
                <a:cs typeface="Times New Roman" panose="02020603050405020304" pitchFamily="18" charset="0"/>
              </a:rPr>
              <a:t>　３．高校格差と教師（浜島</a:t>
            </a:r>
            <a:r>
              <a:rPr lang="ja-JP" altLang="ja-JP" sz="4000" kern="100" dirty="0" smtClean="0">
                <a:solidFill>
                  <a:srgbClr val="000000"/>
                </a:solidFill>
                <a:latin typeface="+mj-ea"/>
                <a:ea typeface="+mj-ea"/>
                <a:cs typeface="Times New Roman" panose="02020603050405020304" pitchFamily="18" charset="0"/>
              </a:rPr>
              <a:t>）</a:t>
            </a:r>
            <a:endParaRPr lang="en-US" altLang="ja-JP" sz="4000" kern="100" dirty="0" smtClean="0">
              <a:solidFill>
                <a:srgbClr val="000000"/>
              </a:solidFill>
              <a:latin typeface="+mj-ea"/>
              <a:ea typeface="+mj-ea"/>
              <a:cs typeface="Times New Roman" panose="02020603050405020304" pitchFamily="18" charset="0"/>
            </a:endParaRPr>
          </a:p>
          <a:p>
            <a:pPr algn="just">
              <a:spcAft>
                <a:spcPts val="0"/>
              </a:spcAft>
            </a:pPr>
            <a:endParaRPr lang="ja-JP" altLang="ja-JP" sz="4000" kern="100" dirty="0">
              <a:latin typeface="+mj-ea"/>
              <a:ea typeface="+mj-ea"/>
              <a:cs typeface="Times New Roman" panose="02020603050405020304" pitchFamily="18" charset="0"/>
            </a:endParaRPr>
          </a:p>
          <a:p>
            <a:pPr algn="just">
              <a:spcAft>
                <a:spcPts val="0"/>
              </a:spcAft>
            </a:pPr>
            <a:r>
              <a:rPr lang="ja-JP" altLang="ja-JP" sz="4000" kern="100" dirty="0">
                <a:solidFill>
                  <a:srgbClr val="000000"/>
                </a:solidFill>
                <a:latin typeface="+mj-ea"/>
                <a:ea typeface="+mj-ea"/>
                <a:cs typeface="Times New Roman" panose="02020603050405020304" pitchFamily="18" charset="0"/>
              </a:rPr>
              <a:t>　４．高校格差と同窓会（黄）</a:t>
            </a:r>
            <a:endParaRPr lang="ja-JP" altLang="ja-JP" sz="4000" kern="100" dirty="0">
              <a:latin typeface="+mj-ea"/>
              <a:ea typeface="+mj-ea"/>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2</a:t>
            </a:fld>
            <a:endParaRPr kumimoji="1" lang="ja-JP" altLang="en-US"/>
          </a:p>
        </p:txBody>
      </p:sp>
    </p:spTree>
    <p:extLst>
      <p:ext uri="{BB962C8B-B14F-4D97-AF65-F5344CB8AC3E}">
        <p14:creationId xmlns:p14="http://schemas.microsoft.com/office/powerpoint/2010/main" val="630967007"/>
      </p:ext>
    </p:extLst>
  </p:cSld>
  <p:clrMapOvr>
    <a:masterClrMapping/>
  </p:clrMapOvr>
  <mc:AlternateContent xmlns:mc="http://schemas.openxmlformats.org/markup-compatibility/2006">
    <mc:Choice xmlns:p14="http://schemas.microsoft.com/office/powerpoint/2010/main" Requires="p14">
      <p:transition spd="slow" p14:dur="2000" advTm="6409"/>
    </mc:Choice>
    <mc:Fallback>
      <p:transition spd="slow" advTm="640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3717" y="457978"/>
            <a:ext cx="8229600" cy="1143000"/>
          </a:xfrm>
        </p:spPr>
        <p:txBody>
          <a:bodyPr>
            <a:noAutofit/>
          </a:bodyPr>
          <a:lstStyle/>
          <a:p>
            <a:pPr algn="ctr"/>
            <a:r>
              <a:rPr lang="ja-JP" altLang="ja-JP" dirty="0" smtClean="0">
                <a:effectLst/>
                <a:latin typeface="+mj-ea"/>
                <a:cs typeface="Times New Roman"/>
              </a:rPr>
              <a:t>教員の経験年数別</a:t>
            </a:r>
            <a:r>
              <a:rPr lang="en-US" altLang="ja-JP" dirty="0" smtClean="0">
                <a:effectLst/>
                <a:latin typeface="+mj-ea"/>
                <a:cs typeface="Times New Roman"/>
              </a:rPr>
              <a:t/>
            </a:r>
            <a:br>
              <a:rPr lang="en-US" altLang="ja-JP" dirty="0" smtClean="0">
                <a:effectLst/>
                <a:latin typeface="+mj-ea"/>
                <a:cs typeface="Times New Roman"/>
              </a:rPr>
            </a:br>
            <a:r>
              <a:rPr lang="ja-JP" altLang="ja-JP" dirty="0" smtClean="0">
                <a:effectLst/>
                <a:latin typeface="+mj-ea"/>
                <a:cs typeface="Times New Roman"/>
              </a:rPr>
              <a:t>同窓会援助・支援の差異</a:t>
            </a:r>
            <a:endParaRPr kumimoji="1" lang="ja-JP" altLang="en-US" dirty="0">
              <a:latin typeface="+mj-ea"/>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471191442"/>
              </p:ext>
            </p:extLst>
          </p:nvPr>
        </p:nvGraphicFramePr>
        <p:xfrm>
          <a:off x="423671" y="1628800"/>
          <a:ext cx="8640962" cy="5019496"/>
        </p:xfrm>
        <a:graphic>
          <a:graphicData uri="http://schemas.openxmlformats.org/drawingml/2006/table">
            <a:tbl>
              <a:tblPr firstRow="1" firstCol="1" bandRow="1"/>
              <a:tblGrid>
                <a:gridCol w="1368152">
                  <a:extLst>
                    <a:ext uri="{9D8B030D-6E8A-4147-A177-3AD203B41FA5}">
                      <a16:colId xmlns:a16="http://schemas.microsoft.com/office/drawing/2014/main" xmlns="" val="20000"/>
                    </a:ext>
                  </a:extLst>
                </a:gridCol>
                <a:gridCol w="1548172">
                  <a:extLst>
                    <a:ext uri="{9D8B030D-6E8A-4147-A177-3AD203B41FA5}">
                      <a16:colId xmlns:a16="http://schemas.microsoft.com/office/drawing/2014/main" xmlns="" val="20001"/>
                    </a:ext>
                  </a:extLst>
                </a:gridCol>
                <a:gridCol w="1548172">
                  <a:extLst>
                    <a:ext uri="{9D8B030D-6E8A-4147-A177-3AD203B41FA5}">
                      <a16:colId xmlns:a16="http://schemas.microsoft.com/office/drawing/2014/main" xmlns="" val="20002"/>
                    </a:ext>
                  </a:extLst>
                </a:gridCol>
                <a:gridCol w="1548172">
                  <a:extLst>
                    <a:ext uri="{9D8B030D-6E8A-4147-A177-3AD203B41FA5}">
                      <a16:colId xmlns:a16="http://schemas.microsoft.com/office/drawing/2014/main" xmlns="" val="20003"/>
                    </a:ext>
                  </a:extLst>
                </a:gridCol>
                <a:gridCol w="1548172">
                  <a:extLst>
                    <a:ext uri="{9D8B030D-6E8A-4147-A177-3AD203B41FA5}">
                      <a16:colId xmlns:a16="http://schemas.microsoft.com/office/drawing/2014/main" xmlns="" val="20004"/>
                    </a:ext>
                  </a:extLst>
                </a:gridCol>
                <a:gridCol w="1080122">
                  <a:extLst>
                    <a:ext uri="{9D8B030D-6E8A-4147-A177-3AD203B41FA5}">
                      <a16:colId xmlns:a16="http://schemas.microsoft.com/office/drawing/2014/main" xmlns="" val="20005"/>
                    </a:ext>
                  </a:extLst>
                </a:gridCol>
              </a:tblGrid>
              <a:tr h="1224136">
                <a:tc>
                  <a:txBody>
                    <a:bodyPr/>
                    <a:lstStyle/>
                    <a:p>
                      <a:pPr algn="just">
                        <a:spcAft>
                          <a:spcPts val="0"/>
                        </a:spcAft>
                      </a:pPr>
                      <a:r>
                        <a:rPr lang="en-US" sz="1200" b="0" kern="100" dirty="0">
                          <a:effectLst/>
                          <a:latin typeface="+mj-ea"/>
                          <a:ea typeface="+mj-ea"/>
                          <a:cs typeface="Times New Roman"/>
                        </a:rPr>
                        <a:t> </a:t>
                      </a:r>
                      <a:endParaRPr lang="ja-JP" sz="1200" b="0" kern="100" dirty="0">
                        <a:effectLst/>
                        <a:latin typeface="+mj-ea"/>
                        <a:ea typeface="+mj-ea"/>
                        <a:cs typeface="Times New Roman"/>
                      </a:endParaRPr>
                    </a:p>
                    <a:p>
                      <a:pPr algn="just">
                        <a:spcAft>
                          <a:spcPts val="0"/>
                        </a:spcAft>
                      </a:pPr>
                      <a:r>
                        <a:rPr lang="en-US" sz="1200" b="0" kern="100" dirty="0">
                          <a:effectLst/>
                          <a:latin typeface="+mj-ea"/>
                          <a:ea typeface="+mj-ea"/>
                          <a:cs typeface="Times New Roman"/>
                        </a:rPr>
                        <a:t> </a:t>
                      </a:r>
                      <a:endParaRPr lang="ja-JP" sz="1200" b="0" kern="100" dirty="0">
                        <a:effectLst/>
                        <a:latin typeface="+mj-ea"/>
                        <a:ea typeface="+mj-ea"/>
                        <a:cs typeface="Times New Roman"/>
                      </a:endParaRPr>
                    </a:p>
                    <a:p>
                      <a:pPr algn="just">
                        <a:spcAft>
                          <a:spcPts val="0"/>
                        </a:spcAft>
                      </a:pPr>
                      <a:r>
                        <a:rPr lang="en-US" sz="1200" b="0" kern="100" dirty="0">
                          <a:effectLst/>
                          <a:latin typeface="+mj-ea"/>
                          <a:ea typeface="+mj-ea"/>
                          <a:cs typeface="Times New Roman"/>
                        </a:rPr>
                        <a:t> </a:t>
                      </a:r>
                      <a:endParaRPr lang="ja-JP" sz="1200" b="0" kern="100" dirty="0">
                        <a:effectLst/>
                        <a:latin typeface="+mj-ea"/>
                        <a:ea typeface="+mj-ea"/>
                        <a:cs typeface="Times New Roman"/>
                      </a:endParaRPr>
                    </a:p>
                    <a:p>
                      <a:pPr algn="just">
                        <a:spcAft>
                          <a:spcPts val="0"/>
                        </a:spcAft>
                      </a:pPr>
                      <a:r>
                        <a:rPr lang="en-US" sz="1200" b="0" kern="100" dirty="0">
                          <a:effectLst/>
                          <a:latin typeface="+mj-ea"/>
                          <a:ea typeface="+mj-ea"/>
                          <a:cs typeface="Times New Roman"/>
                        </a:rPr>
                        <a:t> </a:t>
                      </a:r>
                      <a:endParaRPr lang="ja-JP" sz="1200" b="0" kern="100" dirty="0">
                        <a:effectLst/>
                        <a:latin typeface="+mj-ea"/>
                        <a:ea typeface="+mj-ea"/>
                        <a:cs typeface="Times New Roman"/>
                      </a:endParaRPr>
                    </a:p>
                    <a:p>
                      <a:pPr algn="just">
                        <a:spcAft>
                          <a:spcPts val="0"/>
                        </a:spcAft>
                      </a:pPr>
                      <a:r>
                        <a:rPr lang="en-US" sz="1200" b="0" kern="100" dirty="0">
                          <a:effectLst/>
                          <a:latin typeface="+mj-ea"/>
                          <a:ea typeface="+mj-ea"/>
                          <a:cs typeface="Times New Roman"/>
                        </a:rPr>
                        <a:t> </a:t>
                      </a:r>
                      <a:endParaRPr lang="ja-JP" sz="1200" b="0" kern="100" dirty="0">
                        <a:effectLst/>
                        <a:latin typeface="+mj-ea"/>
                        <a:ea typeface="+mj-ea"/>
                        <a:cs typeface="Times New Roman"/>
                      </a:endParaRPr>
                    </a:p>
                    <a:p>
                      <a:pPr algn="just">
                        <a:spcAft>
                          <a:spcPts val="0"/>
                        </a:spcAft>
                      </a:pPr>
                      <a:r>
                        <a:rPr lang="ja-JP" sz="1200" b="0" kern="100" dirty="0">
                          <a:effectLst/>
                          <a:latin typeface="+mj-ea"/>
                          <a:ea typeface="+mj-ea"/>
                          <a:cs typeface="Times New Roman"/>
                        </a:rPr>
                        <a:t>教員の経験年数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援助や支援をしてくれる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援助や支援をしてほしい</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圧力を感じることがある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まあそう思う</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学校のサポート組織になれるか</a:t>
                      </a:r>
                      <a:r>
                        <a:rPr lang="en-US" sz="1400" b="0" kern="100" dirty="0">
                          <a:effectLst/>
                          <a:latin typeface="+mj-ea"/>
                          <a:ea typeface="+mj-ea"/>
                          <a:cs typeface="Times New Roman"/>
                        </a:rPr>
                        <a:t/>
                      </a:r>
                      <a:br>
                        <a:rPr lang="en-US" sz="1400" b="0" kern="100" dirty="0">
                          <a:effectLst/>
                          <a:latin typeface="+mj-ea"/>
                          <a:ea typeface="+mj-ea"/>
                          <a:cs typeface="Times New Roman"/>
                        </a:rPr>
                      </a:br>
                      <a:r>
                        <a:rPr lang="en-US" sz="1400" b="0" kern="100" dirty="0">
                          <a:effectLst/>
                          <a:latin typeface="+mj-ea"/>
                          <a:ea typeface="+mj-ea"/>
                          <a:cs typeface="Times New Roman"/>
                        </a:rPr>
                        <a:t>(</a:t>
                      </a:r>
                      <a:r>
                        <a:rPr lang="ja-JP" sz="1400" b="0" kern="100" dirty="0">
                          <a:effectLst/>
                          <a:latin typeface="+mj-ea"/>
                          <a:ea typeface="+mj-ea"/>
                          <a:cs typeface="Times New Roman"/>
                        </a:rPr>
                        <a:t>とても</a:t>
                      </a:r>
                      <a:r>
                        <a:rPr lang="en-US" sz="1400" b="0" kern="100" dirty="0">
                          <a:effectLst/>
                          <a:latin typeface="+mj-ea"/>
                          <a:ea typeface="+mj-ea"/>
                          <a:cs typeface="Times New Roman"/>
                        </a:rPr>
                        <a:t>+</a:t>
                      </a:r>
                      <a:r>
                        <a:rPr lang="ja-JP" sz="1400" b="0" kern="100" dirty="0">
                          <a:effectLst/>
                          <a:latin typeface="+mj-ea"/>
                          <a:ea typeface="+mj-ea"/>
                          <a:cs typeface="Times New Roman"/>
                        </a:rPr>
                        <a:t>ややなれる</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spcAft>
                          <a:spcPts val="0"/>
                        </a:spcAft>
                      </a:pPr>
                      <a:r>
                        <a:rPr lang="ja-JP" sz="1400" b="0" kern="100" dirty="0">
                          <a:effectLst/>
                          <a:latin typeface="+mj-ea"/>
                          <a:ea typeface="+mj-ea"/>
                          <a:cs typeface="Times New Roman"/>
                        </a:rPr>
                        <a:t>合計</a:t>
                      </a:r>
                      <a:r>
                        <a:rPr lang="en-US" sz="1400" b="0" kern="100" dirty="0">
                          <a:effectLst/>
                          <a:latin typeface="+mj-ea"/>
                          <a:ea typeface="+mj-ea"/>
                          <a:cs typeface="Times New Roman"/>
                        </a:rPr>
                        <a:t>(</a:t>
                      </a:r>
                      <a:r>
                        <a:rPr lang="ja-JP" sz="1400" b="0" kern="100" dirty="0">
                          <a:effectLst/>
                          <a:latin typeface="+mj-ea"/>
                          <a:ea typeface="+mj-ea"/>
                          <a:cs typeface="Times New Roman"/>
                        </a:rPr>
                        <a:t>実数</a:t>
                      </a:r>
                      <a:r>
                        <a:rPr lang="en-US" sz="1400" b="0" kern="100" dirty="0">
                          <a:effectLst/>
                          <a:latin typeface="+mj-ea"/>
                          <a:ea typeface="+mj-ea"/>
                          <a:cs typeface="Times New Roman"/>
                        </a:rPr>
                        <a:t>)</a:t>
                      </a:r>
                      <a:endParaRPr lang="ja-JP" sz="1400" b="0" kern="100" dirty="0">
                        <a:effectLst/>
                        <a:latin typeface="+mj-ea"/>
                        <a:ea typeface="+mj-e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759072">
                <a:tc>
                  <a:txBody>
                    <a:bodyPr/>
                    <a:lstStyle/>
                    <a:p>
                      <a:pPr algn="l">
                        <a:spcAft>
                          <a:spcPts val="0"/>
                        </a:spcAft>
                      </a:pPr>
                      <a:r>
                        <a:rPr lang="en-US" sz="2000" b="0" kern="100" dirty="0">
                          <a:effectLst/>
                          <a:latin typeface="+mj-ea"/>
                          <a:ea typeface="+mj-ea"/>
                          <a:cs typeface="Times New Roman"/>
                        </a:rPr>
                        <a:t>5</a:t>
                      </a:r>
                      <a:r>
                        <a:rPr lang="ja-JP" sz="2000" b="0" kern="100" dirty="0">
                          <a:effectLst/>
                          <a:latin typeface="+mj-ea"/>
                          <a:ea typeface="+mj-ea"/>
                          <a:cs typeface="Times New Roman"/>
                        </a:rPr>
                        <a:t>年以下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53.7</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57.0</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19.0</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latin typeface="+mj-ea"/>
                          <a:ea typeface="+mj-ea"/>
                          <a:cs typeface="Times New Roman"/>
                        </a:rPr>
                        <a:t>57.1</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121</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759072">
                <a:tc>
                  <a:txBody>
                    <a:bodyPr/>
                    <a:lstStyle/>
                    <a:p>
                      <a:pPr algn="l">
                        <a:spcAft>
                          <a:spcPts val="0"/>
                        </a:spcAft>
                      </a:pPr>
                      <a:r>
                        <a:rPr lang="en-US" sz="2000" b="0" kern="100" dirty="0">
                          <a:effectLst/>
                          <a:latin typeface="+mj-ea"/>
                          <a:ea typeface="+mj-ea"/>
                          <a:cs typeface="Times New Roman"/>
                        </a:rPr>
                        <a:t>6~10</a:t>
                      </a:r>
                      <a:r>
                        <a:rPr lang="ja-JP" sz="2000" b="0" kern="100" dirty="0">
                          <a:effectLst/>
                          <a:latin typeface="+mj-ea"/>
                          <a:ea typeface="+mj-ea"/>
                          <a:cs typeface="Times New Roman"/>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latin typeface="+mj-ea"/>
                          <a:ea typeface="+mj-ea"/>
                          <a:cs typeface="Times New Roman"/>
                        </a:rPr>
                        <a:t>53.9</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49.0</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20.5</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57.8</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102</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2"/>
                  </a:ext>
                </a:extLst>
              </a:tr>
              <a:tr h="759072">
                <a:tc>
                  <a:txBody>
                    <a:bodyPr/>
                    <a:lstStyle/>
                    <a:p>
                      <a:pPr algn="l">
                        <a:spcAft>
                          <a:spcPts val="0"/>
                        </a:spcAft>
                      </a:pPr>
                      <a:r>
                        <a:rPr lang="en-US" sz="2000" b="0" kern="100" dirty="0">
                          <a:effectLst/>
                          <a:latin typeface="+mj-ea"/>
                          <a:ea typeface="+mj-ea"/>
                          <a:cs typeface="Times New Roman"/>
                        </a:rPr>
                        <a:t>11</a:t>
                      </a:r>
                      <a:r>
                        <a:rPr lang="ja-JP" sz="2000" b="0" kern="100" dirty="0">
                          <a:effectLst/>
                          <a:latin typeface="+mj-ea"/>
                          <a:ea typeface="+mj-ea"/>
                          <a:cs typeface="Times New Roman"/>
                        </a:rPr>
                        <a:t>年</a:t>
                      </a:r>
                      <a:r>
                        <a:rPr lang="en-US" sz="2000" b="0" kern="100" dirty="0">
                          <a:effectLst/>
                          <a:latin typeface="+mj-ea"/>
                          <a:ea typeface="+mj-ea"/>
                          <a:cs typeface="Times New Roman"/>
                        </a:rPr>
                        <a:t>~20</a:t>
                      </a:r>
                      <a:r>
                        <a:rPr lang="ja-JP" sz="2000" b="0" kern="100" dirty="0">
                          <a:effectLst/>
                          <a:latin typeface="+mj-ea"/>
                          <a:ea typeface="+mj-ea"/>
                          <a:cs typeface="Times New Roman"/>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highlight>
                            <a:srgbClr val="FFFF00"/>
                          </a:highlight>
                          <a:latin typeface="+mj-ea"/>
                          <a:ea typeface="+mj-ea"/>
                          <a:cs typeface="Times New Roman"/>
                        </a:rPr>
                        <a:t>66.6</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latin typeface="+mj-ea"/>
                          <a:ea typeface="+mj-ea"/>
                          <a:cs typeface="Times New Roman"/>
                        </a:rPr>
                        <a:t>59.6</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17.9</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highlight>
                            <a:srgbClr val="FFFF00"/>
                          </a:highlight>
                          <a:latin typeface="+mj-ea"/>
                          <a:ea typeface="+mj-ea"/>
                          <a:cs typeface="Times New Roman"/>
                        </a:rPr>
                        <a:t>70.5</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156</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759072">
                <a:tc>
                  <a:txBody>
                    <a:bodyPr/>
                    <a:lstStyle/>
                    <a:p>
                      <a:pPr algn="l">
                        <a:spcAft>
                          <a:spcPts val="0"/>
                        </a:spcAft>
                      </a:pPr>
                      <a:r>
                        <a:rPr lang="en-US" sz="2000" b="0" kern="100" dirty="0">
                          <a:effectLst/>
                          <a:latin typeface="+mj-ea"/>
                          <a:ea typeface="+mj-ea"/>
                          <a:cs typeface="Times New Roman"/>
                        </a:rPr>
                        <a:t>21</a:t>
                      </a:r>
                      <a:r>
                        <a:rPr lang="ja-JP" sz="2000" b="0" kern="100" dirty="0">
                          <a:effectLst/>
                          <a:latin typeface="+mj-ea"/>
                          <a:ea typeface="+mj-ea"/>
                          <a:cs typeface="Times New Roman"/>
                        </a:rPr>
                        <a:t>年</a:t>
                      </a:r>
                      <a:r>
                        <a:rPr lang="en-US" sz="2000" b="0" kern="100" dirty="0">
                          <a:effectLst/>
                          <a:latin typeface="+mj-ea"/>
                          <a:ea typeface="+mj-ea"/>
                          <a:cs typeface="Times New Roman"/>
                        </a:rPr>
                        <a:t>~30</a:t>
                      </a:r>
                      <a:r>
                        <a:rPr lang="ja-JP" sz="2000" b="0" kern="100" dirty="0">
                          <a:effectLst/>
                          <a:latin typeface="+mj-ea"/>
                          <a:ea typeface="+mj-ea"/>
                          <a:cs typeface="Times New Roman"/>
                        </a:rPr>
                        <a:t>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highlight>
                            <a:srgbClr val="FFFF00"/>
                          </a:highlight>
                          <a:latin typeface="+mj-ea"/>
                          <a:ea typeface="+mj-ea"/>
                          <a:cs typeface="Times New Roman"/>
                        </a:rPr>
                        <a:t>67.0</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highlight>
                            <a:srgbClr val="FFFF00"/>
                          </a:highlight>
                          <a:latin typeface="+mj-ea"/>
                          <a:ea typeface="+mj-ea"/>
                          <a:cs typeface="Times New Roman"/>
                        </a:rPr>
                        <a:t>66.6</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latin typeface="+mj-ea"/>
                          <a:ea typeface="+mj-ea"/>
                          <a:cs typeface="Times New Roman"/>
                        </a:rPr>
                        <a:t>16.8</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highlight>
                            <a:srgbClr val="FFFF00"/>
                          </a:highlight>
                          <a:latin typeface="+mj-ea"/>
                          <a:ea typeface="+mj-ea"/>
                          <a:cs typeface="Times New Roman"/>
                        </a:rPr>
                        <a:t>68.8</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221</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4"/>
                  </a:ext>
                </a:extLst>
              </a:tr>
              <a:tr h="759072">
                <a:tc>
                  <a:txBody>
                    <a:bodyPr/>
                    <a:lstStyle/>
                    <a:p>
                      <a:pPr algn="l">
                        <a:spcAft>
                          <a:spcPts val="0"/>
                        </a:spcAft>
                      </a:pPr>
                      <a:r>
                        <a:rPr lang="en-US" sz="2000" b="0" kern="100" dirty="0">
                          <a:effectLst/>
                          <a:latin typeface="+mj-ea"/>
                          <a:ea typeface="+mj-ea"/>
                          <a:cs typeface="Times New Roman"/>
                        </a:rPr>
                        <a:t>31</a:t>
                      </a:r>
                      <a:r>
                        <a:rPr lang="ja-JP" sz="2000" b="0" kern="100" dirty="0">
                          <a:effectLst/>
                          <a:latin typeface="+mj-ea"/>
                          <a:ea typeface="+mj-ea"/>
                          <a:cs typeface="Times New Roman"/>
                        </a:rPr>
                        <a:t>年以上</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highlight>
                            <a:srgbClr val="FFFF00"/>
                          </a:highlight>
                          <a:latin typeface="+mj-ea"/>
                          <a:ea typeface="+mj-ea"/>
                          <a:cs typeface="Times New Roman"/>
                        </a:rPr>
                        <a:t>68.7</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a:effectLst/>
                          <a:highlight>
                            <a:srgbClr val="FFFF00"/>
                          </a:highlight>
                          <a:latin typeface="+mj-ea"/>
                          <a:ea typeface="+mj-ea"/>
                          <a:cs typeface="Times New Roman"/>
                        </a:rPr>
                        <a:t>73.6</a:t>
                      </a:r>
                      <a:endParaRPr lang="ja-JP" sz="2800" b="0" kern="10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r">
                        <a:spcAft>
                          <a:spcPts val="0"/>
                        </a:spcAft>
                      </a:pPr>
                      <a:r>
                        <a:rPr lang="en-US" sz="2800" b="0" kern="100" dirty="0">
                          <a:effectLst/>
                          <a:latin typeface="+mj-ea"/>
                          <a:ea typeface="+mj-ea"/>
                          <a:cs typeface="Times New Roman"/>
                        </a:rPr>
                        <a:t>15.3</a:t>
                      </a:r>
                      <a:endParaRPr lang="ja-JP" sz="2800" b="0" kern="100" dirty="0">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r" defTabSz="914400" rtl="0" eaLnBrk="1" latinLnBrk="0" hangingPunct="1">
                        <a:spcAft>
                          <a:spcPts val="0"/>
                        </a:spcAft>
                      </a:pPr>
                      <a:r>
                        <a:rPr kumimoji="1" lang="en-US" sz="2800" b="0" kern="100" dirty="0">
                          <a:solidFill>
                            <a:schemeClr val="tx1"/>
                          </a:solidFill>
                          <a:effectLst/>
                          <a:highlight>
                            <a:srgbClr val="FFFF00"/>
                          </a:highlight>
                          <a:latin typeface="+mj-ea"/>
                          <a:ea typeface="+mj-ea"/>
                          <a:cs typeface="Times New Roman"/>
                        </a:rPr>
                        <a:t>61.4</a:t>
                      </a:r>
                      <a:endParaRPr kumimoji="1" lang="ja-JP" sz="2800" b="0" kern="100" dirty="0">
                        <a:solidFill>
                          <a:schemeClr val="tx1"/>
                        </a:solidFill>
                        <a:effectLst/>
                        <a:highlight>
                          <a:srgbClr val="FFFF00"/>
                        </a:highligh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algn="r" defTabSz="914400" rtl="0" eaLnBrk="1" latinLnBrk="0" hangingPunct="1">
                        <a:spcAft>
                          <a:spcPts val="0"/>
                        </a:spcAft>
                      </a:pPr>
                      <a:r>
                        <a:rPr kumimoji="1" lang="en-US" sz="2800" b="0" kern="100" dirty="0">
                          <a:solidFill>
                            <a:schemeClr val="tx1"/>
                          </a:solidFill>
                          <a:effectLst/>
                          <a:latin typeface="+mj-ea"/>
                          <a:ea typeface="+mj-ea"/>
                          <a:cs typeface="Times New Roman"/>
                        </a:rPr>
                        <a:t>163</a:t>
                      </a:r>
                      <a:endParaRPr kumimoji="1" lang="ja-JP" sz="2800" b="0" kern="100" dirty="0">
                        <a:solidFill>
                          <a:schemeClr val="tx1"/>
                        </a:solidFill>
                        <a:effectLst/>
                        <a:latin typeface="+mj-ea"/>
                        <a:ea typeface="+mj-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5"/>
                  </a:ext>
                </a:extLst>
              </a:tr>
            </a:tbl>
          </a:graphicData>
        </a:graphic>
      </p:graphicFrame>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20</a:t>
            </a:fld>
            <a:endParaRPr kumimoji="1" lang="ja-JP" altLang="en-US"/>
          </a:p>
        </p:txBody>
      </p:sp>
      <p:sp>
        <p:nvSpPr>
          <p:cNvPr id="5" name="Rectangle 1"/>
          <p:cNvSpPr>
            <a:spLocks noChangeArrowheads="1"/>
          </p:cNvSpPr>
          <p:nvPr/>
        </p:nvSpPr>
        <p:spPr bwMode="auto">
          <a:xfrm>
            <a:off x="1168400" y="31067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1900732393"/>
      </p:ext>
    </p:extLst>
  </p:cSld>
  <p:clrMapOvr>
    <a:masterClrMapping/>
  </p:clrMapOvr>
  <mc:AlternateContent xmlns:mc="http://schemas.openxmlformats.org/markup-compatibility/2006">
    <mc:Choice xmlns:p14="http://schemas.microsoft.com/office/powerpoint/2010/main" Requires="p14">
      <p:transition spd="slow" p14:dur="2000" advTm="2101"/>
    </mc:Choice>
    <mc:Fallback>
      <p:transition spd="slow" advTm="2101"/>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87624" y="169386"/>
            <a:ext cx="8041123" cy="746870"/>
          </a:xfrm>
        </p:spPr>
        <p:txBody>
          <a:bodyPr>
            <a:noAutofit/>
          </a:bodyPr>
          <a:lstStyle/>
          <a:p>
            <a:pPr algn="ctr"/>
            <a:r>
              <a:rPr kumimoji="1" lang="ja-JP" altLang="en-US" sz="4000" dirty="0" smtClean="0"/>
              <a:t>同窓会と教師　まとめ</a:t>
            </a:r>
            <a:endParaRPr kumimoji="1" lang="ja-JP" altLang="en-US" sz="4000" dirty="0"/>
          </a:p>
        </p:txBody>
      </p:sp>
      <p:sp>
        <p:nvSpPr>
          <p:cNvPr id="3" name="コンテンツ プレースホルダー 2"/>
          <p:cNvSpPr>
            <a:spLocks noGrp="1"/>
          </p:cNvSpPr>
          <p:nvPr>
            <p:ph idx="1"/>
          </p:nvPr>
        </p:nvSpPr>
        <p:spPr>
          <a:xfrm>
            <a:off x="1187624" y="953343"/>
            <a:ext cx="7956376" cy="5904656"/>
          </a:xfrm>
        </p:spPr>
        <p:txBody>
          <a:bodyPr>
            <a:noAutofit/>
          </a:bodyPr>
          <a:lstStyle/>
          <a:p>
            <a:pPr marL="355600" indent="-355600" algn="just">
              <a:buNone/>
            </a:pPr>
            <a:r>
              <a:rPr lang="ja-JP" altLang="ja-JP" sz="1800" dirty="0">
                <a:solidFill>
                  <a:srgbClr val="222222"/>
                </a:solidFill>
                <a:latin typeface="+mj-ea"/>
                <a:ea typeface="+mj-ea"/>
                <a:cs typeface="ＭＳ ゴシック"/>
              </a:rPr>
              <a:t>①</a:t>
            </a:r>
            <a:r>
              <a:rPr lang="en-US" altLang="ja-JP" sz="1800" dirty="0">
                <a:solidFill>
                  <a:srgbClr val="222222"/>
                </a:solidFill>
                <a:latin typeface="+mj-ea"/>
                <a:ea typeface="+mj-ea"/>
              </a:rPr>
              <a:t>  </a:t>
            </a:r>
            <a:r>
              <a:rPr lang="ja-JP" altLang="ja-JP" sz="1800" b="1" dirty="0">
                <a:solidFill>
                  <a:srgbClr val="002060"/>
                </a:solidFill>
                <a:latin typeface="+mj-ea"/>
                <a:ea typeface="+mj-ea"/>
                <a:cs typeface="Arial"/>
              </a:rPr>
              <a:t>高校教員の</a:t>
            </a:r>
            <a:r>
              <a:rPr lang="en-US" altLang="ja-JP" sz="1800" b="1" dirty="0">
                <a:solidFill>
                  <a:srgbClr val="002060"/>
                </a:solidFill>
                <a:latin typeface="+mj-ea"/>
                <a:ea typeface="+mj-ea"/>
              </a:rPr>
              <a:t>6</a:t>
            </a:r>
            <a:r>
              <a:rPr lang="ja-JP" altLang="ja-JP" sz="1800" b="1" dirty="0">
                <a:solidFill>
                  <a:srgbClr val="002060"/>
                </a:solidFill>
                <a:latin typeface="+mj-ea"/>
                <a:ea typeface="+mj-ea"/>
                <a:cs typeface="Arial"/>
              </a:rPr>
              <a:t>割以上</a:t>
            </a:r>
            <a:r>
              <a:rPr lang="ja-JP" altLang="ja-JP" sz="1800" b="1" dirty="0">
                <a:solidFill>
                  <a:srgbClr val="222222"/>
                </a:solidFill>
                <a:latin typeface="+mj-ea"/>
                <a:ea typeface="+mj-ea"/>
                <a:cs typeface="Arial"/>
              </a:rPr>
              <a:t>は</a:t>
            </a:r>
            <a:r>
              <a:rPr lang="ja-JP" altLang="ja-JP" sz="1800" dirty="0">
                <a:solidFill>
                  <a:srgbClr val="222222"/>
                </a:solidFill>
                <a:latin typeface="+mj-ea"/>
                <a:ea typeface="+mj-ea"/>
                <a:cs typeface="Arial"/>
              </a:rPr>
              <a:t>、同窓会・</a:t>
            </a:r>
            <a:r>
              <a:rPr lang="ja-JP" altLang="ja-JP" sz="1800" dirty="0">
                <a:latin typeface="+mj-ea"/>
                <a:ea typeface="+mj-ea"/>
              </a:rPr>
              <a:t>卒業生が支援と援助をしているし、してほしい、学校のサポート組織になれると考えている。また、</a:t>
            </a:r>
            <a:r>
              <a:rPr lang="ja-JP" altLang="ja-JP" sz="1800" b="1" dirty="0">
                <a:solidFill>
                  <a:srgbClr val="002060"/>
                </a:solidFill>
                <a:latin typeface="+mj-ea"/>
                <a:ea typeface="+mj-ea"/>
              </a:rPr>
              <a:t>高校教員の</a:t>
            </a:r>
            <a:r>
              <a:rPr lang="en-US" altLang="ja-JP" sz="1800" b="1" dirty="0">
                <a:solidFill>
                  <a:srgbClr val="002060"/>
                </a:solidFill>
                <a:latin typeface="+mj-ea"/>
                <a:ea typeface="+mj-ea"/>
              </a:rPr>
              <a:t>2</a:t>
            </a:r>
            <a:r>
              <a:rPr lang="ja-JP" altLang="ja-JP" sz="1800" b="1" dirty="0">
                <a:solidFill>
                  <a:srgbClr val="002060"/>
                </a:solidFill>
                <a:latin typeface="+mj-ea"/>
                <a:ea typeface="+mj-ea"/>
                <a:cs typeface="Arial"/>
              </a:rPr>
              <a:t>割弱は</a:t>
            </a:r>
            <a:r>
              <a:rPr lang="ja-JP" altLang="ja-JP" sz="1800" b="1" dirty="0">
                <a:solidFill>
                  <a:srgbClr val="222222"/>
                </a:solidFill>
                <a:latin typeface="+mj-ea"/>
                <a:ea typeface="+mj-ea"/>
                <a:cs typeface="Arial"/>
              </a:rPr>
              <a:t>同窓会・卒業生に</a:t>
            </a:r>
            <a:r>
              <a:rPr lang="ja-JP" altLang="ja-JP" sz="1800" b="1" dirty="0">
                <a:latin typeface="+mj-ea"/>
                <a:ea typeface="+mj-ea"/>
              </a:rPr>
              <a:t>圧力</a:t>
            </a:r>
            <a:r>
              <a:rPr lang="ja-JP" altLang="ja-JP" sz="1800" dirty="0">
                <a:latin typeface="+mj-ea"/>
                <a:ea typeface="+mj-ea"/>
              </a:rPr>
              <a:t>を感じることがあると考えている</a:t>
            </a:r>
            <a:r>
              <a:rPr lang="ja-JP" altLang="ja-JP" sz="1800" dirty="0" smtClean="0">
                <a:latin typeface="+mj-ea"/>
                <a:ea typeface="+mj-ea"/>
              </a:rPr>
              <a:t>。</a:t>
            </a:r>
            <a:endParaRPr lang="en-US" altLang="ja-JP" sz="1800" dirty="0">
              <a:solidFill>
                <a:srgbClr val="222222"/>
              </a:solidFill>
              <a:latin typeface="+mj-ea"/>
              <a:ea typeface="+mj-ea"/>
            </a:endParaRPr>
          </a:p>
          <a:p>
            <a:pPr marL="355600" indent="-355600" algn="just">
              <a:buNone/>
            </a:pPr>
            <a:r>
              <a:rPr lang="ja-JP" altLang="ja-JP" sz="1800" dirty="0" smtClean="0">
                <a:solidFill>
                  <a:srgbClr val="222222"/>
                </a:solidFill>
                <a:latin typeface="+mj-ea"/>
                <a:ea typeface="+mj-ea"/>
                <a:cs typeface="ＭＳ ゴシック"/>
              </a:rPr>
              <a:t>②</a:t>
            </a:r>
            <a:r>
              <a:rPr lang="en-US" altLang="ja-JP" sz="1800" dirty="0">
                <a:solidFill>
                  <a:srgbClr val="222222"/>
                </a:solidFill>
                <a:latin typeface="+mj-ea"/>
                <a:ea typeface="+mj-ea"/>
                <a:cs typeface="ＭＳ ゴシック"/>
              </a:rPr>
              <a:t> </a:t>
            </a:r>
            <a:r>
              <a:rPr lang="ja-JP" altLang="ja-JP" sz="1800" b="1" dirty="0">
                <a:solidFill>
                  <a:srgbClr val="0070C0"/>
                </a:solidFill>
                <a:latin typeface="+mj-ea"/>
                <a:ea typeface="+mj-ea"/>
                <a:cs typeface="Arial"/>
              </a:rPr>
              <a:t>高校の学校間格差と比例して、同窓会・卒業生の援助・</a:t>
            </a:r>
            <a:r>
              <a:rPr lang="ja-JP" altLang="ja-JP" sz="1800" b="1" dirty="0">
                <a:solidFill>
                  <a:srgbClr val="0070C0"/>
                </a:solidFill>
                <a:latin typeface="+mj-ea"/>
                <a:ea typeface="+mj-ea"/>
                <a:cs typeface="ＭＳ ゴシック"/>
              </a:rPr>
              <a:t>支援に格差が見られる。</a:t>
            </a:r>
            <a:r>
              <a:rPr lang="ja-JP" altLang="ja-JP" sz="1800" dirty="0">
                <a:solidFill>
                  <a:srgbClr val="222222"/>
                </a:solidFill>
                <a:latin typeface="+mj-ea"/>
                <a:ea typeface="+mj-ea"/>
                <a:cs typeface="ＭＳ ゴシック"/>
              </a:rPr>
              <a:t>これは学校が学力・進学率という格差だけでなく、</a:t>
            </a:r>
            <a:r>
              <a:rPr lang="ja-JP" altLang="ja-JP" sz="1800" b="1" dirty="0">
                <a:solidFill>
                  <a:srgbClr val="0070C0"/>
                </a:solidFill>
                <a:latin typeface="+mj-ea"/>
                <a:ea typeface="+mj-ea"/>
              </a:rPr>
              <a:t>学校のために利用可能な外部の組織・個人の資本に格差が存在していることである</a:t>
            </a:r>
            <a:r>
              <a:rPr lang="ja-JP" altLang="ja-JP" sz="1800" b="1" dirty="0" smtClean="0">
                <a:solidFill>
                  <a:srgbClr val="0070C0"/>
                </a:solidFill>
                <a:latin typeface="+mj-ea"/>
                <a:ea typeface="+mj-ea"/>
              </a:rPr>
              <a:t>。</a:t>
            </a:r>
            <a:endParaRPr lang="en-US" altLang="ja-JP" sz="1800" dirty="0">
              <a:solidFill>
                <a:srgbClr val="222222"/>
              </a:solidFill>
              <a:latin typeface="+mj-ea"/>
              <a:ea typeface="+mj-ea"/>
            </a:endParaRPr>
          </a:p>
          <a:p>
            <a:pPr marL="355600" indent="-355600" algn="just">
              <a:buNone/>
            </a:pPr>
            <a:r>
              <a:rPr lang="ja-JP" altLang="ja-JP" sz="1800" dirty="0" smtClean="0">
                <a:solidFill>
                  <a:srgbClr val="222222"/>
                </a:solidFill>
                <a:latin typeface="+mj-ea"/>
                <a:ea typeface="+mj-ea"/>
                <a:cs typeface="ＭＳ ゴシック"/>
              </a:rPr>
              <a:t>③</a:t>
            </a:r>
            <a:r>
              <a:rPr lang="en-US" altLang="ja-JP" sz="1800" dirty="0">
                <a:solidFill>
                  <a:srgbClr val="222222"/>
                </a:solidFill>
                <a:latin typeface="+mj-ea"/>
                <a:ea typeface="+mj-ea"/>
                <a:cs typeface="ＭＳ ゴシック"/>
              </a:rPr>
              <a:t> </a:t>
            </a:r>
            <a:r>
              <a:rPr lang="ja-JP" altLang="ja-JP" sz="1800" b="1" dirty="0">
                <a:solidFill>
                  <a:srgbClr val="222222"/>
                </a:solidFill>
                <a:latin typeface="+mj-ea"/>
                <a:ea typeface="+mj-ea"/>
                <a:cs typeface="Arial"/>
              </a:rPr>
              <a:t>同窓会・卒業生の援助・</a:t>
            </a:r>
            <a:r>
              <a:rPr lang="ja-JP" altLang="ja-JP" sz="1800" b="1" dirty="0">
                <a:solidFill>
                  <a:srgbClr val="222222"/>
                </a:solidFill>
                <a:latin typeface="+mj-ea"/>
                <a:ea typeface="+mj-ea"/>
                <a:cs typeface="ＭＳ ゴシック"/>
              </a:rPr>
              <a:t>支援</a:t>
            </a:r>
            <a:r>
              <a:rPr lang="ja-JP" altLang="ja-JP" sz="1800" dirty="0">
                <a:solidFill>
                  <a:srgbClr val="222222"/>
                </a:solidFill>
                <a:latin typeface="+mj-ea"/>
                <a:ea typeface="+mj-ea"/>
                <a:cs typeface="ＭＳ ゴシック"/>
              </a:rPr>
              <a:t>をしてくれている程度に</a:t>
            </a:r>
            <a:r>
              <a:rPr lang="ja-JP" altLang="ja-JP" sz="1800" b="1" dirty="0">
                <a:solidFill>
                  <a:srgbClr val="0070C0"/>
                </a:solidFill>
                <a:latin typeface="+mj-ea"/>
                <a:ea typeface="+mj-ea"/>
                <a:cs typeface="ＭＳ ゴシック"/>
              </a:rPr>
              <a:t>学校間格差</a:t>
            </a:r>
            <a:r>
              <a:rPr lang="ja-JP" altLang="ja-JP" sz="1800" dirty="0">
                <a:solidFill>
                  <a:srgbClr val="222222"/>
                </a:solidFill>
                <a:latin typeface="+mj-ea"/>
                <a:ea typeface="+mj-ea"/>
                <a:cs typeface="ＭＳ ゴシック"/>
              </a:rPr>
              <a:t>がみられ、</a:t>
            </a:r>
            <a:r>
              <a:rPr lang="ja-JP" altLang="ja-JP" sz="1800" b="1" dirty="0">
                <a:solidFill>
                  <a:srgbClr val="0070C0"/>
                </a:solidFill>
                <a:latin typeface="+mj-ea"/>
                <a:ea typeface="+mj-ea"/>
                <a:cs typeface="ＭＳ ゴシック"/>
              </a:rPr>
              <a:t>進学校、準進学校、非進学校</a:t>
            </a:r>
            <a:r>
              <a:rPr lang="ja-JP" altLang="ja-JP" sz="1800" b="1" dirty="0">
                <a:solidFill>
                  <a:srgbClr val="222222"/>
                </a:solidFill>
                <a:latin typeface="+mj-ea"/>
                <a:ea typeface="+mj-ea"/>
                <a:cs typeface="ＭＳ ゴシック"/>
              </a:rPr>
              <a:t>で少なくなっている。</a:t>
            </a:r>
            <a:r>
              <a:rPr lang="ja-JP" altLang="ja-JP" sz="1800" b="1" dirty="0">
                <a:solidFill>
                  <a:srgbClr val="0070C0"/>
                </a:solidFill>
                <a:latin typeface="+mj-ea"/>
                <a:ea typeface="+mj-ea"/>
                <a:cs typeface="ＭＳ ゴシック"/>
              </a:rPr>
              <a:t>どの学校も</a:t>
            </a:r>
            <a:r>
              <a:rPr lang="ja-JP" altLang="ja-JP" sz="1800" b="1" dirty="0">
                <a:solidFill>
                  <a:srgbClr val="222222"/>
                </a:solidFill>
                <a:latin typeface="+mj-ea"/>
                <a:ea typeface="+mj-ea"/>
                <a:cs typeface="ＭＳ ゴシック"/>
              </a:rPr>
              <a:t>同窓会・</a:t>
            </a:r>
            <a:r>
              <a:rPr lang="ja-JP" altLang="ja-JP" sz="1800" b="1" dirty="0">
                <a:latin typeface="+mj-ea"/>
                <a:ea typeface="+mj-ea"/>
              </a:rPr>
              <a:t>卒業生の援助や支援がほしいと思っている</a:t>
            </a:r>
            <a:r>
              <a:rPr lang="ja-JP" altLang="ja-JP" sz="1800" b="1" dirty="0" smtClean="0">
                <a:latin typeface="+mj-ea"/>
                <a:ea typeface="+mj-ea"/>
              </a:rPr>
              <a:t>。</a:t>
            </a:r>
            <a:endParaRPr lang="en-US" altLang="ja-JP" sz="1800" b="1" dirty="0">
              <a:solidFill>
                <a:srgbClr val="222222"/>
              </a:solidFill>
              <a:latin typeface="+mj-ea"/>
              <a:ea typeface="+mj-ea"/>
            </a:endParaRPr>
          </a:p>
          <a:p>
            <a:pPr marL="355600" indent="-355600" algn="just">
              <a:buNone/>
            </a:pPr>
            <a:r>
              <a:rPr lang="ja-JP" altLang="ja-JP" sz="1800" dirty="0" smtClean="0">
                <a:solidFill>
                  <a:srgbClr val="222222"/>
                </a:solidFill>
                <a:latin typeface="+mj-ea"/>
                <a:ea typeface="+mj-ea"/>
                <a:cs typeface="ＭＳ ゴシック"/>
              </a:rPr>
              <a:t>④</a:t>
            </a:r>
            <a:r>
              <a:rPr lang="en-US" altLang="ja-JP" sz="1800" b="1" dirty="0">
                <a:solidFill>
                  <a:srgbClr val="002060"/>
                </a:solidFill>
                <a:latin typeface="+mj-ea"/>
                <a:ea typeface="+mj-ea"/>
                <a:cs typeface="ＭＳ ゴシック"/>
              </a:rPr>
              <a:t> </a:t>
            </a:r>
            <a:r>
              <a:rPr lang="ja-JP" altLang="ja-JP" sz="1800" b="1" dirty="0">
                <a:solidFill>
                  <a:srgbClr val="002060"/>
                </a:solidFill>
                <a:latin typeface="+mj-ea"/>
                <a:ea typeface="+mj-ea"/>
                <a:cs typeface="Arial"/>
              </a:rPr>
              <a:t>超進学校教員は</a:t>
            </a:r>
            <a:r>
              <a:rPr lang="ja-JP" altLang="ja-JP" sz="1800" b="1" dirty="0">
                <a:solidFill>
                  <a:srgbClr val="222222"/>
                </a:solidFill>
                <a:latin typeface="+mj-ea"/>
                <a:ea typeface="+mj-ea"/>
                <a:cs typeface="Arial"/>
              </a:rPr>
              <a:t>、</a:t>
            </a:r>
            <a:r>
              <a:rPr lang="ja-JP" altLang="ja-JP" sz="1800" dirty="0">
                <a:solidFill>
                  <a:srgbClr val="222222"/>
                </a:solidFill>
                <a:latin typeface="+mj-ea"/>
                <a:ea typeface="+mj-ea"/>
                <a:cs typeface="Arial"/>
              </a:rPr>
              <a:t>同窓会・卒業生からの援助・</a:t>
            </a:r>
            <a:r>
              <a:rPr lang="ja-JP" altLang="ja-JP" sz="1800" dirty="0">
                <a:solidFill>
                  <a:srgbClr val="222222"/>
                </a:solidFill>
                <a:latin typeface="+mj-ea"/>
                <a:ea typeface="+mj-ea"/>
                <a:cs typeface="ＭＳ ゴシック"/>
              </a:rPr>
              <a:t>支援を豊かに活用し、なおかつその願いや期待も高く、同窓会・</a:t>
            </a:r>
            <a:r>
              <a:rPr lang="ja-JP" altLang="ja-JP" sz="1800" dirty="0">
                <a:latin typeface="+mj-ea"/>
                <a:ea typeface="+mj-ea"/>
              </a:rPr>
              <a:t>卒業生をサポート組織として見なしている程度も高い。</a:t>
            </a:r>
            <a:endParaRPr lang="en-US" altLang="ja-JP" sz="1800" dirty="0">
              <a:latin typeface="+mj-ea"/>
              <a:ea typeface="+mj-ea"/>
            </a:endParaRPr>
          </a:p>
          <a:p>
            <a:pPr marL="355600" indent="-355600" algn="just">
              <a:buNone/>
            </a:pPr>
            <a:r>
              <a:rPr lang="ja-JP" altLang="ja-JP" sz="1800" dirty="0" smtClean="0">
                <a:solidFill>
                  <a:srgbClr val="222222"/>
                </a:solidFill>
                <a:latin typeface="+mj-ea"/>
                <a:ea typeface="+mj-ea"/>
                <a:cs typeface="ＭＳ ゴシック"/>
              </a:rPr>
              <a:t>⑤</a:t>
            </a:r>
            <a:r>
              <a:rPr lang="en-US" altLang="ja-JP" sz="1800" b="1" dirty="0">
                <a:solidFill>
                  <a:srgbClr val="222222"/>
                </a:solidFill>
                <a:latin typeface="+mj-ea"/>
                <a:ea typeface="+mj-ea"/>
                <a:cs typeface="ＭＳ ゴシック"/>
              </a:rPr>
              <a:t> </a:t>
            </a:r>
            <a:r>
              <a:rPr lang="ja-JP" altLang="ja-JP" sz="1800" b="1" dirty="0">
                <a:solidFill>
                  <a:srgbClr val="002060"/>
                </a:solidFill>
                <a:latin typeface="+mj-ea"/>
                <a:ea typeface="+mj-ea"/>
                <a:cs typeface="Arial"/>
              </a:rPr>
              <a:t>非進学校は</a:t>
            </a:r>
            <a:r>
              <a:rPr lang="ja-JP" altLang="ja-JP" sz="1800" dirty="0">
                <a:solidFill>
                  <a:srgbClr val="222222"/>
                </a:solidFill>
                <a:latin typeface="+mj-ea"/>
                <a:ea typeface="+mj-ea"/>
                <a:cs typeface="Arial"/>
              </a:rPr>
              <a:t>、同窓会・卒業生からの援助・支援も低く、</a:t>
            </a:r>
            <a:r>
              <a:rPr lang="ja-JP" altLang="ja-JP" sz="1800" dirty="0">
                <a:solidFill>
                  <a:srgbClr val="222222"/>
                </a:solidFill>
                <a:latin typeface="+mj-ea"/>
                <a:ea typeface="+mj-ea"/>
                <a:cs typeface="ＭＳ ゴシック"/>
              </a:rPr>
              <a:t>そのためサポート組織として見なしている比率も若干低い。準進学校は、</a:t>
            </a:r>
            <a:r>
              <a:rPr lang="ja-JP" altLang="ja-JP" sz="1800" dirty="0">
                <a:latin typeface="+mj-ea"/>
                <a:ea typeface="+mj-ea"/>
              </a:rPr>
              <a:t>進学校系と非進学校系の中間的な意見である。　</a:t>
            </a:r>
            <a:endParaRPr lang="en-US" altLang="ja-JP" sz="1800" dirty="0">
              <a:latin typeface="+mj-ea"/>
              <a:ea typeface="+mj-ea"/>
            </a:endParaRPr>
          </a:p>
          <a:p>
            <a:pPr marL="355600" indent="-355600" algn="just">
              <a:buNone/>
            </a:pPr>
            <a:r>
              <a:rPr lang="ja-JP" altLang="ja-JP" sz="1800" dirty="0" smtClean="0">
                <a:solidFill>
                  <a:srgbClr val="222222"/>
                </a:solidFill>
                <a:latin typeface="+mj-ea"/>
                <a:ea typeface="+mj-ea"/>
                <a:cs typeface="ＭＳ ゴシック"/>
              </a:rPr>
              <a:t>⑥</a:t>
            </a:r>
            <a:r>
              <a:rPr lang="en-US" altLang="ja-JP" sz="1800" dirty="0">
                <a:solidFill>
                  <a:srgbClr val="222222"/>
                </a:solidFill>
                <a:latin typeface="+mj-ea"/>
                <a:ea typeface="+mj-ea"/>
                <a:cs typeface="ＭＳ ゴシック"/>
              </a:rPr>
              <a:t> </a:t>
            </a:r>
            <a:r>
              <a:rPr lang="ja-JP" altLang="ja-JP" sz="1800" b="1" dirty="0">
                <a:solidFill>
                  <a:srgbClr val="0070C0"/>
                </a:solidFill>
                <a:latin typeface="+mj-ea"/>
                <a:ea typeface="+mj-ea"/>
                <a:cs typeface="Arial"/>
              </a:rPr>
              <a:t>仕事（授業、生徒・進路指導）で同窓会・</a:t>
            </a:r>
            <a:r>
              <a:rPr lang="ja-JP" altLang="ja-JP" sz="1800" b="1" dirty="0">
                <a:solidFill>
                  <a:srgbClr val="0070C0"/>
                </a:solidFill>
                <a:latin typeface="+mj-ea"/>
                <a:ea typeface="+mj-ea"/>
                <a:cs typeface="ＭＳ ゴシック"/>
              </a:rPr>
              <a:t>卒業生を活用している教員</a:t>
            </a:r>
            <a:r>
              <a:rPr lang="ja-JP" altLang="ja-JP" sz="1800" dirty="0">
                <a:solidFill>
                  <a:srgbClr val="222222"/>
                </a:solidFill>
                <a:latin typeface="+mj-ea"/>
                <a:ea typeface="+mj-ea"/>
                <a:cs typeface="ＭＳ ゴシック"/>
              </a:rPr>
              <a:t>や</a:t>
            </a:r>
            <a:r>
              <a:rPr lang="ja-JP" altLang="ja-JP" sz="1800" b="1" dirty="0">
                <a:solidFill>
                  <a:srgbClr val="002060"/>
                </a:solidFill>
                <a:latin typeface="+mj-ea"/>
                <a:ea typeface="+mj-ea"/>
                <a:cs typeface="ＭＳ ゴシック"/>
              </a:rPr>
              <a:t>学校の伝統</a:t>
            </a:r>
            <a:r>
              <a:rPr lang="ja-JP" altLang="ja-JP" sz="1800" b="1" dirty="0">
                <a:solidFill>
                  <a:srgbClr val="002060"/>
                </a:solidFill>
                <a:latin typeface="+mj-ea"/>
                <a:ea typeface="+mj-ea"/>
                <a:cs typeface="Arial"/>
              </a:rPr>
              <a:t>や文化の継承教育を行っている教員</a:t>
            </a:r>
            <a:r>
              <a:rPr lang="ja-JP" altLang="ja-JP" sz="1800" dirty="0">
                <a:solidFill>
                  <a:srgbClr val="222222"/>
                </a:solidFill>
                <a:latin typeface="+mj-ea"/>
                <a:ea typeface="+mj-ea"/>
                <a:cs typeface="Arial"/>
              </a:rPr>
              <a:t>は、</a:t>
            </a:r>
            <a:r>
              <a:rPr lang="ja-JP" altLang="ja-JP" sz="1800" b="1" dirty="0">
                <a:solidFill>
                  <a:srgbClr val="222222"/>
                </a:solidFill>
                <a:latin typeface="+mj-ea"/>
                <a:ea typeface="+mj-ea"/>
                <a:cs typeface="Arial"/>
              </a:rPr>
              <a:t>同窓会・卒業生が支援と援助</a:t>
            </a:r>
            <a:r>
              <a:rPr lang="ja-JP" altLang="ja-JP" sz="1800" dirty="0">
                <a:solidFill>
                  <a:srgbClr val="222222"/>
                </a:solidFill>
                <a:latin typeface="+mj-ea"/>
                <a:ea typeface="+mj-ea"/>
                <a:cs typeface="Arial"/>
              </a:rPr>
              <a:t>をしているし、してほしい、学校のサポート組織になれると考えている</a:t>
            </a:r>
            <a:r>
              <a:rPr lang="ja-JP" altLang="ja-JP" sz="1800" dirty="0" smtClean="0">
                <a:solidFill>
                  <a:srgbClr val="222222"/>
                </a:solidFill>
                <a:latin typeface="+mj-ea"/>
                <a:ea typeface="+mj-ea"/>
                <a:cs typeface="Arial"/>
              </a:rPr>
              <a:t>。</a:t>
            </a:r>
            <a:endParaRPr kumimoji="1" lang="ja-JP" altLang="en-US" sz="1800" dirty="0">
              <a:latin typeface="+mj-ea"/>
              <a:ea typeface="+mj-ea"/>
            </a:endParaRPr>
          </a:p>
        </p:txBody>
      </p:sp>
      <p:sp>
        <p:nvSpPr>
          <p:cNvPr id="4" name="スライド番号プレースホルダー 3"/>
          <p:cNvSpPr>
            <a:spLocks noGrp="1"/>
          </p:cNvSpPr>
          <p:nvPr>
            <p:ph type="sldNum" sz="quarter" idx="12"/>
          </p:nvPr>
        </p:nvSpPr>
        <p:spPr>
          <a:xfrm>
            <a:off x="-1044118" y="770781"/>
            <a:ext cx="2133600" cy="365125"/>
          </a:xfrm>
        </p:spPr>
        <p:txBody>
          <a:bodyPr/>
          <a:lstStyle/>
          <a:p>
            <a:fld id="{41A73251-DD59-4F52-B274-33883AF36A66}" type="slidenum">
              <a:rPr kumimoji="1" lang="ja-JP" altLang="en-US" smtClean="0"/>
              <a:t>21</a:t>
            </a:fld>
            <a:endParaRPr kumimoji="1" lang="ja-JP" altLang="en-US" dirty="0"/>
          </a:p>
        </p:txBody>
      </p:sp>
    </p:spTree>
    <p:extLst>
      <p:ext uri="{BB962C8B-B14F-4D97-AF65-F5344CB8AC3E}">
        <p14:creationId xmlns:p14="http://schemas.microsoft.com/office/powerpoint/2010/main" val="2881873096"/>
      </p:ext>
    </p:extLst>
  </p:cSld>
  <p:clrMapOvr>
    <a:masterClrMapping/>
  </p:clrMapOvr>
  <mc:AlternateContent xmlns:mc="http://schemas.openxmlformats.org/markup-compatibility/2006">
    <mc:Choice xmlns:p14="http://schemas.microsoft.com/office/powerpoint/2010/main" Requires="p14">
      <p:transition spd="slow" p14:dur="2000" advTm="6184"/>
    </mc:Choice>
    <mc:Fallback>
      <p:transition spd="slow" advTm="6184"/>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187624" y="1129829"/>
            <a:ext cx="7848872" cy="5324535"/>
          </a:xfrm>
          <a:prstGeom prst="rect">
            <a:avLst/>
          </a:prstGeom>
        </p:spPr>
        <p:txBody>
          <a:bodyPr wrap="square">
            <a:spAutoFit/>
          </a:bodyPr>
          <a:lstStyle/>
          <a:p>
            <a:pPr marL="266700" indent="-266700" algn="just"/>
            <a:r>
              <a:rPr lang="ja-JP" altLang="en-US" sz="2000" dirty="0" smtClean="0"/>
              <a:t>①高校教師の属性、意識、行動を学校間格差という観点からみてみると、差のある項目と差のない項目がみられた。</a:t>
            </a:r>
            <a:endParaRPr lang="en-US" altLang="ja-JP" sz="2000" dirty="0" smtClean="0"/>
          </a:p>
          <a:p>
            <a:pPr marL="266700" indent="-266700" algn="just"/>
            <a:endParaRPr lang="ja-JP" altLang="en-US" sz="2000" dirty="0" smtClean="0"/>
          </a:p>
          <a:p>
            <a:pPr marL="266700" indent="-266700" algn="just"/>
            <a:r>
              <a:rPr lang="ja-JP" altLang="en-US" sz="2000" dirty="0" smtClean="0"/>
              <a:t>②非進学校には、女性、若手、教員養成学部（学科）出身者が多く、進学校、超進学校には男性、中堅・ベテラン、役職者が多い。</a:t>
            </a:r>
            <a:endParaRPr lang="en-US" altLang="ja-JP" sz="2000" dirty="0" smtClean="0"/>
          </a:p>
          <a:p>
            <a:pPr marL="266700" indent="-266700" algn="just"/>
            <a:endParaRPr lang="ja-JP" altLang="en-US" sz="2000" dirty="0" smtClean="0"/>
          </a:p>
          <a:p>
            <a:pPr marL="266700" indent="-266700" algn="just"/>
            <a:r>
              <a:rPr lang="ja-JP" altLang="en-US" sz="2000" dirty="0" smtClean="0"/>
              <a:t>③超進学校には「熱心に授業を受ける生徒」「授業の予習・復習をする生徒」や「受験勉強に打ち込む生徒」が多くなっている。「推薦入学をめざす生徒」は準進学校に多い。非進学校でも</a:t>
            </a:r>
            <a:r>
              <a:rPr lang="en-US" altLang="ja-JP" sz="2000" dirty="0" smtClean="0"/>
              <a:t>7</a:t>
            </a:r>
            <a:r>
              <a:rPr lang="ja-JP" altLang="en-US" sz="2000" dirty="0" smtClean="0"/>
              <a:t>割の生徒は校則を守っていて、学校や教師に反抗する生徒は少なくなっている。</a:t>
            </a:r>
            <a:endParaRPr lang="en-US" altLang="ja-JP" sz="2000" dirty="0" smtClean="0"/>
          </a:p>
          <a:p>
            <a:pPr marL="266700" indent="-266700" algn="just"/>
            <a:endParaRPr lang="ja-JP" altLang="en-US" sz="2000" dirty="0" smtClean="0"/>
          </a:p>
          <a:p>
            <a:pPr marL="266700" indent="-266700" algn="just"/>
            <a:r>
              <a:rPr lang="ja-JP" altLang="en-US" sz="2000" dirty="0" smtClean="0"/>
              <a:t>④生徒の特質の学校間格差に対応した指導を、それぞれの高校格差の中にいる教師たちがおこなっている。授業の準備や工夫は、どの格差の教師も一律に行っている。超進学校の教師は、質の高い内容のある授業をする為に、日頃から専門の勉強を怠らず、最新の知識を学ぼうとしている。</a:t>
            </a:r>
            <a:endParaRPr lang="ja-JP" altLang="en-US" sz="2000" dirty="0"/>
          </a:p>
        </p:txBody>
      </p:sp>
      <p:sp>
        <p:nvSpPr>
          <p:cNvPr id="4" name="スライド番号プレースホルダー 3"/>
          <p:cNvSpPr>
            <a:spLocks noGrp="1"/>
          </p:cNvSpPr>
          <p:nvPr>
            <p:ph type="sldNum" sz="quarter" idx="12"/>
          </p:nvPr>
        </p:nvSpPr>
        <p:spPr>
          <a:xfrm>
            <a:off x="-1066800" y="764704"/>
            <a:ext cx="2133600" cy="365125"/>
          </a:xfrm>
        </p:spPr>
        <p:txBody>
          <a:bodyPr/>
          <a:lstStyle/>
          <a:p>
            <a:fld id="{41A73251-DD59-4F52-B274-33883AF36A66}" type="slidenum">
              <a:rPr kumimoji="1" lang="ja-JP" altLang="en-US" smtClean="0"/>
              <a:t>22</a:t>
            </a:fld>
            <a:endParaRPr kumimoji="1" lang="ja-JP" altLang="en-US" dirty="0"/>
          </a:p>
        </p:txBody>
      </p:sp>
      <p:sp>
        <p:nvSpPr>
          <p:cNvPr id="6" name="正方形/長方形 5"/>
          <p:cNvSpPr/>
          <p:nvPr/>
        </p:nvSpPr>
        <p:spPr>
          <a:xfrm>
            <a:off x="12822" y="0"/>
            <a:ext cx="5618846" cy="707886"/>
          </a:xfrm>
          <a:prstGeom prst="rect">
            <a:avLst/>
          </a:prstGeom>
        </p:spPr>
        <p:txBody>
          <a:bodyPr wrap="none">
            <a:spAutoFit/>
          </a:bodyPr>
          <a:lstStyle/>
          <a:p>
            <a:pPr lvl="0">
              <a:defRPr/>
            </a:pPr>
            <a:r>
              <a:rPr lang="ja-JP" altLang="en-US" sz="4000" dirty="0"/>
              <a:t>５．全体の</a:t>
            </a:r>
            <a:r>
              <a:rPr lang="ja-JP" altLang="en-US" sz="4000" dirty="0" smtClean="0"/>
              <a:t>まとめ（その１）</a:t>
            </a:r>
            <a:endParaRPr lang="ja-JP" altLang="en-US" sz="4000" dirty="0"/>
          </a:p>
        </p:txBody>
      </p:sp>
    </p:spTree>
    <p:extLst>
      <p:ext uri="{BB962C8B-B14F-4D97-AF65-F5344CB8AC3E}">
        <p14:creationId xmlns:p14="http://schemas.microsoft.com/office/powerpoint/2010/main" val="3292969531"/>
      </p:ext>
    </p:extLst>
  </p:cSld>
  <p:clrMapOvr>
    <a:masterClrMapping/>
  </p:clrMapOvr>
  <mc:AlternateContent xmlns:mc="http://schemas.openxmlformats.org/markup-compatibility/2006">
    <mc:Choice xmlns:p14="http://schemas.microsoft.com/office/powerpoint/2010/main" Requires="p14">
      <p:transition spd="slow" p14:dur="2000" advTm="23729"/>
    </mc:Choice>
    <mc:Fallback>
      <p:transition spd="slow" advTm="23729"/>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403648" y="1412776"/>
            <a:ext cx="7540127" cy="4708981"/>
          </a:xfrm>
          <a:prstGeom prst="rect">
            <a:avLst/>
          </a:prstGeom>
        </p:spPr>
        <p:txBody>
          <a:bodyPr wrap="square">
            <a:spAutoFit/>
          </a:bodyPr>
          <a:lstStyle/>
          <a:p>
            <a:pPr marL="266700" indent="-266700" algn="just"/>
            <a:r>
              <a:rPr lang="ja-JP" altLang="en-US" sz="2000" dirty="0" smtClean="0"/>
              <a:t>⑤進学校教員は、同窓会・卒業生からの援助・支援を豊かに活用し、なおかつその願いや期待も高く、同窓会・卒業生をサポート組織として見なしている程度も高い。 非進学校は、同窓会・卒業生からの援助・支援も低く、そのためサポート組織として見なしている比率も若干低い。準進学校は、進学校系と非進学校系の中間的な意見である。</a:t>
            </a:r>
            <a:endParaRPr lang="en-US" altLang="ja-JP" sz="2000" dirty="0" smtClean="0"/>
          </a:p>
          <a:p>
            <a:pPr marL="266700" indent="-266700" algn="just"/>
            <a:endParaRPr lang="ja-JP" altLang="en-US" sz="2000" dirty="0"/>
          </a:p>
          <a:p>
            <a:pPr marL="266700" indent="-266700" algn="just"/>
            <a:r>
              <a:rPr lang="ja-JP" altLang="en-US" sz="2000" dirty="0"/>
              <a:t>⑥教師たちは、自分の専門性や勤務先の高校の生徒の特質に対応した教育指導や生徒指導を基調にし、新しい時代や教育課程の改変に対応しようとしている。</a:t>
            </a:r>
            <a:endParaRPr lang="en-US" altLang="ja-JP" sz="2000" dirty="0"/>
          </a:p>
          <a:p>
            <a:pPr marL="266700" indent="-266700" algn="just"/>
            <a:endParaRPr lang="en-US" altLang="ja-JP" sz="2000" dirty="0"/>
          </a:p>
          <a:p>
            <a:pPr marL="266700" indent="-266700" algn="just"/>
            <a:r>
              <a:rPr lang="ja-JP" altLang="en-US" sz="2000" dirty="0"/>
              <a:t>⑦高校の多様化政策や受験競争の緩和もあり、かつての高校と比べると格差は縮小</a:t>
            </a:r>
            <a:r>
              <a:rPr lang="en-US" altLang="ja-JP" sz="2000" dirty="0"/>
              <a:t>(</a:t>
            </a:r>
            <a:r>
              <a:rPr lang="ja-JP" altLang="en-US" sz="2000" dirty="0"/>
              <a:t>緩和</a:t>
            </a:r>
            <a:r>
              <a:rPr lang="en-US" altLang="ja-JP" sz="2000" dirty="0"/>
              <a:t>)</a:t>
            </a:r>
            <a:r>
              <a:rPr lang="ja-JP" altLang="en-US" sz="2000" dirty="0"/>
              <a:t>しているが、生徒や多様な生徒が高校に入学するようになって個別指導の必要性が高まっている。</a:t>
            </a:r>
          </a:p>
          <a:p>
            <a:pPr algn="just"/>
            <a:endParaRPr lang="ja-JP" altLang="en-US" sz="2000" dirty="0"/>
          </a:p>
        </p:txBody>
      </p:sp>
      <p:sp>
        <p:nvSpPr>
          <p:cNvPr id="3" name="スライド番号プレースホルダー 2"/>
          <p:cNvSpPr>
            <a:spLocks noGrp="1"/>
          </p:cNvSpPr>
          <p:nvPr>
            <p:ph type="sldNum" sz="quarter" idx="12"/>
          </p:nvPr>
        </p:nvSpPr>
        <p:spPr>
          <a:xfrm>
            <a:off x="-1053978" y="806510"/>
            <a:ext cx="2133600" cy="365125"/>
          </a:xfrm>
        </p:spPr>
        <p:txBody>
          <a:bodyPr/>
          <a:lstStyle/>
          <a:p>
            <a:fld id="{41A73251-DD59-4F52-B274-33883AF36A66}" type="slidenum">
              <a:rPr kumimoji="1" lang="ja-JP" altLang="en-US" smtClean="0"/>
              <a:t>23</a:t>
            </a:fld>
            <a:endParaRPr kumimoji="1" lang="ja-JP" altLang="en-US" dirty="0"/>
          </a:p>
        </p:txBody>
      </p:sp>
      <p:sp>
        <p:nvSpPr>
          <p:cNvPr id="4" name="正方形/長方形 3"/>
          <p:cNvSpPr/>
          <p:nvPr/>
        </p:nvSpPr>
        <p:spPr>
          <a:xfrm>
            <a:off x="12822" y="0"/>
            <a:ext cx="5618846" cy="707886"/>
          </a:xfrm>
          <a:prstGeom prst="rect">
            <a:avLst/>
          </a:prstGeom>
        </p:spPr>
        <p:txBody>
          <a:bodyPr wrap="none">
            <a:spAutoFit/>
          </a:bodyPr>
          <a:lstStyle/>
          <a:p>
            <a:pPr lvl="0">
              <a:defRPr/>
            </a:pPr>
            <a:r>
              <a:rPr lang="ja-JP" altLang="en-US" sz="4000" dirty="0"/>
              <a:t>５．全体の</a:t>
            </a:r>
            <a:r>
              <a:rPr lang="ja-JP" altLang="en-US" sz="4000" dirty="0" smtClean="0"/>
              <a:t>まとめ（その２）</a:t>
            </a:r>
            <a:endParaRPr lang="ja-JP" altLang="en-US" sz="4000" dirty="0"/>
          </a:p>
        </p:txBody>
      </p:sp>
    </p:spTree>
    <p:extLst>
      <p:ext uri="{BB962C8B-B14F-4D97-AF65-F5344CB8AC3E}">
        <p14:creationId xmlns:p14="http://schemas.microsoft.com/office/powerpoint/2010/main" val="1875307117"/>
      </p:ext>
    </p:extLst>
  </p:cSld>
  <p:clrMapOvr>
    <a:masterClrMapping/>
  </p:clrMapOvr>
  <mc:AlternateContent xmlns:mc="http://schemas.openxmlformats.org/markup-compatibility/2006">
    <mc:Choice xmlns:p14="http://schemas.microsoft.com/office/powerpoint/2010/main" Requires="p14">
      <p:transition spd="slow" p14:dur="2000" advTm="16354"/>
    </mc:Choice>
    <mc:Fallback>
      <p:transition spd="slow" advTm="16354"/>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91680" y="203008"/>
            <a:ext cx="2646878" cy="584775"/>
          </a:xfrm>
          <a:prstGeom prst="rect">
            <a:avLst/>
          </a:prstGeom>
        </p:spPr>
        <p:txBody>
          <a:bodyPr wrap="none">
            <a:spAutoFit/>
          </a:bodyPr>
          <a:lstStyle/>
          <a:p>
            <a:r>
              <a:rPr lang="ja-JP" altLang="en-US" sz="3200" dirty="0" smtClean="0"/>
              <a:t>＜参考文献＞</a:t>
            </a:r>
            <a:endParaRPr lang="ja-JP" altLang="en-US" sz="3200" dirty="0"/>
          </a:p>
        </p:txBody>
      </p:sp>
      <p:sp>
        <p:nvSpPr>
          <p:cNvPr id="5" name="正方形/長方形 4"/>
          <p:cNvSpPr/>
          <p:nvPr/>
        </p:nvSpPr>
        <p:spPr>
          <a:xfrm>
            <a:off x="1344144" y="1052736"/>
            <a:ext cx="7799856" cy="5632311"/>
          </a:xfrm>
          <a:prstGeom prst="rect">
            <a:avLst/>
          </a:prstGeom>
        </p:spPr>
        <p:txBody>
          <a:bodyPr wrap="square">
            <a:spAutoFit/>
          </a:bodyPr>
          <a:lstStyle/>
          <a:p>
            <a:pPr marL="808038" indent="-808038" algn="just"/>
            <a:r>
              <a:rPr lang="ja-JP" altLang="ja-JP" sz="2000" dirty="0">
                <a:latin typeface="+mj-ea"/>
                <a:ea typeface="+mj-ea"/>
              </a:rPr>
              <a:t>黄順姫（</a:t>
            </a:r>
            <a:r>
              <a:rPr lang="en-US" altLang="ja-JP" sz="2000" dirty="0">
                <a:latin typeface="+mj-ea"/>
                <a:ea typeface="+mj-ea"/>
              </a:rPr>
              <a:t>1998</a:t>
            </a:r>
            <a:r>
              <a:rPr lang="ja-JP" altLang="ja-JP" sz="2000" dirty="0">
                <a:latin typeface="+mj-ea"/>
                <a:ea typeface="+mj-ea"/>
              </a:rPr>
              <a:t>）『日本のエリート高校』世界思想社</a:t>
            </a:r>
          </a:p>
          <a:p>
            <a:pPr marL="808038" indent="-808038" algn="just"/>
            <a:r>
              <a:rPr lang="ja-JP" altLang="ja-JP" sz="2000" dirty="0">
                <a:latin typeface="+mj-ea"/>
                <a:ea typeface="+mj-ea"/>
              </a:rPr>
              <a:t>黄順姫（</a:t>
            </a:r>
            <a:r>
              <a:rPr lang="en-US" altLang="ja-JP" sz="2000" dirty="0">
                <a:latin typeface="+mj-ea"/>
                <a:ea typeface="+mj-ea"/>
              </a:rPr>
              <a:t>2007</a:t>
            </a:r>
            <a:r>
              <a:rPr lang="ja-JP" altLang="ja-JP" sz="2000" dirty="0">
                <a:latin typeface="+mj-ea"/>
                <a:ea typeface="+mj-ea"/>
              </a:rPr>
              <a:t>）『同窓会の社会学』世界思想社</a:t>
            </a:r>
          </a:p>
          <a:p>
            <a:pPr marL="808038" indent="-808038" algn="just"/>
            <a:r>
              <a:rPr lang="ja-JP" altLang="ja-JP" sz="2000" dirty="0">
                <a:latin typeface="+mj-ea"/>
                <a:ea typeface="+mj-ea"/>
              </a:rPr>
              <a:t>深谷昌志他（</a:t>
            </a:r>
            <a:r>
              <a:rPr lang="en-US" altLang="ja-JP" sz="2000" dirty="0">
                <a:latin typeface="+mj-ea"/>
                <a:ea typeface="+mj-ea"/>
              </a:rPr>
              <a:t>1983</a:t>
            </a:r>
            <a:r>
              <a:rPr lang="ja-JP" altLang="ja-JP" sz="2000" dirty="0">
                <a:latin typeface="+mj-ea"/>
                <a:ea typeface="+mj-ea"/>
              </a:rPr>
              <a:t>）『モノグラフ高校生</a:t>
            </a:r>
            <a:r>
              <a:rPr lang="en-US" altLang="ja-JP" sz="2000" dirty="0">
                <a:latin typeface="+mj-ea"/>
                <a:ea typeface="+mj-ea"/>
              </a:rPr>
              <a:t>’83</a:t>
            </a:r>
            <a:r>
              <a:rPr lang="ja-JP" altLang="ja-JP" sz="2000" dirty="0">
                <a:latin typeface="+mj-ea"/>
                <a:ea typeface="+mj-ea"/>
              </a:rPr>
              <a:t>　</a:t>
            </a:r>
            <a:r>
              <a:rPr lang="en-US" altLang="ja-JP" sz="2000" dirty="0" smtClean="0">
                <a:latin typeface="+mj-ea"/>
                <a:ea typeface="+mj-ea"/>
              </a:rPr>
              <a:t>vol.10</a:t>
            </a:r>
            <a:r>
              <a:rPr lang="ja-JP" altLang="en-US" sz="2000" dirty="0" smtClean="0">
                <a:latin typeface="+mj-ea"/>
                <a:ea typeface="+mj-ea"/>
              </a:rPr>
              <a:t>　</a:t>
            </a:r>
            <a:r>
              <a:rPr lang="ja-JP" altLang="en-US" sz="2000" dirty="0"/>
              <a:t>高校教師の教育観とライフサイクル</a:t>
            </a:r>
            <a:r>
              <a:rPr lang="ja-JP" altLang="ja-JP" sz="2000" dirty="0" smtClean="0">
                <a:latin typeface="+mj-ea"/>
                <a:ea typeface="+mj-ea"/>
              </a:rPr>
              <a:t>』</a:t>
            </a:r>
            <a:r>
              <a:rPr lang="ja-JP" altLang="ja-JP" sz="2000" dirty="0">
                <a:latin typeface="+mj-ea"/>
                <a:ea typeface="+mj-ea"/>
              </a:rPr>
              <a:t>福武書店</a:t>
            </a:r>
          </a:p>
          <a:p>
            <a:pPr marL="808038" indent="-808038" algn="just"/>
            <a:r>
              <a:rPr lang="ja-JP" altLang="ja-JP" sz="2000" dirty="0">
                <a:latin typeface="+mj-ea"/>
                <a:ea typeface="+mj-ea"/>
              </a:rPr>
              <a:t>深谷昌志他（</a:t>
            </a:r>
            <a:r>
              <a:rPr lang="en-US" altLang="ja-JP" sz="2000" dirty="0">
                <a:latin typeface="+mj-ea"/>
                <a:ea typeface="+mj-ea"/>
              </a:rPr>
              <a:t>1990</a:t>
            </a:r>
            <a:r>
              <a:rPr lang="ja-JP" altLang="ja-JP" sz="2000" dirty="0">
                <a:latin typeface="+mj-ea"/>
                <a:ea typeface="+mj-ea"/>
              </a:rPr>
              <a:t>）『モノグラフ高校生</a:t>
            </a:r>
            <a:r>
              <a:rPr lang="en-US" altLang="ja-JP" sz="2000" dirty="0">
                <a:latin typeface="+mj-ea"/>
                <a:ea typeface="+mj-ea"/>
              </a:rPr>
              <a:t>’90</a:t>
            </a:r>
            <a:r>
              <a:rPr lang="ja-JP" altLang="ja-JP" sz="2000" dirty="0">
                <a:latin typeface="+mj-ea"/>
                <a:ea typeface="+mj-ea"/>
              </a:rPr>
              <a:t>　</a:t>
            </a:r>
            <a:r>
              <a:rPr lang="en-US" altLang="ja-JP" sz="2000" dirty="0" smtClean="0">
                <a:latin typeface="+mj-ea"/>
                <a:ea typeface="+mj-ea"/>
              </a:rPr>
              <a:t>vol.28</a:t>
            </a:r>
            <a:r>
              <a:rPr lang="ja-JP" altLang="en-US" sz="2000" dirty="0">
                <a:latin typeface="+mj-ea"/>
                <a:ea typeface="+mj-ea"/>
              </a:rPr>
              <a:t>　高校教師の生徒観とライフスタイル</a:t>
            </a:r>
            <a:r>
              <a:rPr lang="ja-JP" altLang="ja-JP" sz="2000" dirty="0" smtClean="0">
                <a:latin typeface="+mj-ea"/>
                <a:ea typeface="+mj-ea"/>
              </a:rPr>
              <a:t>』</a:t>
            </a:r>
            <a:r>
              <a:rPr lang="ja-JP" altLang="ja-JP" sz="2000" dirty="0">
                <a:latin typeface="+mj-ea"/>
                <a:ea typeface="+mj-ea"/>
              </a:rPr>
              <a:t>福武</a:t>
            </a:r>
            <a:r>
              <a:rPr lang="ja-JP" altLang="ja-JP" sz="2000" dirty="0" smtClean="0">
                <a:latin typeface="+mj-ea"/>
                <a:ea typeface="+mj-ea"/>
              </a:rPr>
              <a:t>書店</a:t>
            </a:r>
            <a:endParaRPr lang="en-US" altLang="ja-JP" sz="2000" dirty="0" smtClean="0">
              <a:latin typeface="+mj-ea"/>
              <a:ea typeface="+mj-ea"/>
            </a:endParaRPr>
          </a:p>
          <a:p>
            <a:pPr marL="808038" indent="-808038" algn="just"/>
            <a:r>
              <a:rPr lang="ja-JP" altLang="ja-JP" sz="2000" dirty="0">
                <a:latin typeface="+mj-ea"/>
              </a:rPr>
              <a:t>深谷昌志他（</a:t>
            </a:r>
            <a:r>
              <a:rPr lang="en-US" altLang="ja-JP" sz="2000" dirty="0" smtClean="0">
                <a:latin typeface="+mj-ea"/>
              </a:rPr>
              <a:t>1993</a:t>
            </a:r>
            <a:r>
              <a:rPr lang="ja-JP" altLang="ja-JP" sz="2000" dirty="0" smtClean="0">
                <a:latin typeface="+mj-ea"/>
              </a:rPr>
              <a:t>）</a:t>
            </a:r>
            <a:r>
              <a:rPr lang="ja-JP" altLang="ja-JP" sz="2000" dirty="0">
                <a:latin typeface="+mj-ea"/>
              </a:rPr>
              <a:t>『モノグラフ高校生</a:t>
            </a:r>
            <a:r>
              <a:rPr lang="en-US" altLang="ja-JP" sz="2000" dirty="0" smtClean="0">
                <a:latin typeface="+mj-ea"/>
              </a:rPr>
              <a:t>’93</a:t>
            </a:r>
            <a:r>
              <a:rPr lang="ja-JP" altLang="ja-JP" sz="2000" dirty="0">
                <a:latin typeface="+mj-ea"/>
              </a:rPr>
              <a:t>　</a:t>
            </a:r>
            <a:r>
              <a:rPr lang="en-US" altLang="ja-JP" sz="2000" dirty="0" smtClean="0">
                <a:latin typeface="+mj-ea"/>
              </a:rPr>
              <a:t>vol.38</a:t>
            </a:r>
            <a:r>
              <a:rPr lang="ja-JP" altLang="en-US" sz="2000" dirty="0">
                <a:latin typeface="+mj-ea"/>
              </a:rPr>
              <a:t>　</a:t>
            </a:r>
            <a:r>
              <a:rPr lang="ja-JP" altLang="en-US" sz="2000" dirty="0" smtClean="0">
                <a:latin typeface="+mj-ea"/>
              </a:rPr>
              <a:t>私立高校教師</a:t>
            </a:r>
            <a:r>
              <a:rPr lang="en-US" altLang="ja-JP" sz="2000" dirty="0" smtClean="0">
                <a:latin typeface="+mj-ea"/>
              </a:rPr>
              <a:t>』</a:t>
            </a:r>
            <a:r>
              <a:rPr lang="ja-JP" altLang="ja-JP" sz="2000" dirty="0" smtClean="0">
                <a:latin typeface="+mj-ea"/>
              </a:rPr>
              <a:t>福武</a:t>
            </a:r>
            <a:r>
              <a:rPr lang="ja-JP" altLang="ja-JP" sz="2000" dirty="0">
                <a:latin typeface="+mj-ea"/>
              </a:rPr>
              <a:t>書店</a:t>
            </a:r>
          </a:p>
          <a:p>
            <a:pPr marL="808038" indent="-808038" algn="just"/>
            <a:r>
              <a:rPr lang="ja-JP" altLang="en-US" sz="2000" dirty="0" smtClean="0">
                <a:solidFill>
                  <a:srgbClr val="454545"/>
                </a:solidFill>
                <a:latin typeface="+mj-ea"/>
                <a:ea typeface="+mj-ea"/>
              </a:rPr>
              <a:t>樋田大二郎他編（</a:t>
            </a:r>
            <a:r>
              <a:rPr lang="en-US" altLang="ja-JP" sz="2000" dirty="0" smtClean="0">
                <a:solidFill>
                  <a:srgbClr val="454545"/>
                </a:solidFill>
                <a:latin typeface="+mj-ea"/>
                <a:ea typeface="+mj-ea"/>
              </a:rPr>
              <a:t>2014</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a:solidFill>
                  <a:srgbClr val="454545"/>
                </a:solidFill>
                <a:latin typeface="+mj-ea"/>
                <a:ea typeface="+mj-ea"/>
              </a:rPr>
              <a:t>現代高校生の学習と</a:t>
            </a:r>
            <a:r>
              <a:rPr lang="ja-JP" altLang="en-US" sz="2000" dirty="0" smtClean="0">
                <a:solidFill>
                  <a:srgbClr val="454545"/>
                </a:solidFill>
                <a:latin typeface="+mj-ea"/>
                <a:ea typeface="+mj-ea"/>
              </a:rPr>
              <a:t>進路：高校</a:t>
            </a:r>
            <a:r>
              <a:rPr lang="ja-JP" altLang="en-US" sz="2000" dirty="0">
                <a:solidFill>
                  <a:srgbClr val="454545"/>
                </a:solidFill>
                <a:latin typeface="+mj-ea"/>
                <a:ea typeface="+mj-ea"/>
              </a:rPr>
              <a:t>の「常識」はどう変わってきたか</a:t>
            </a:r>
            <a:r>
              <a:rPr lang="en-US" altLang="ja-JP" sz="2000" dirty="0">
                <a:solidFill>
                  <a:srgbClr val="454545"/>
                </a:solidFill>
                <a:latin typeface="+mj-ea"/>
                <a:ea typeface="+mj-ea"/>
              </a:rPr>
              <a:t>? 』</a:t>
            </a:r>
            <a:r>
              <a:rPr lang="ja-JP" altLang="en-US" sz="2000" dirty="0" smtClean="0">
                <a:solidFill>
                  <a:srgbClr val="454545"/>
                </a:solidFill>
                <a:latin typeface="+mj-ea"/>
                <a:ea typeface="+mj-ea"/>
              </a:rPr>
              <a:t>学事出版</a:t>
            </a:r>
            <a:endParaRPr lang="en-US" altLang="ja-JP" sz="2000" dirty="0" smtClean="0">
              <a:solidFill>
                <a:srgbClr val="454545"/>
              </a:solidFill>
              <a:latin typeface="+mj-ea"/>
              <a:ea typeface="+mj-ea"/>
            </a:endParaRPr>
          </a:p>
          <a:p>
            <a:pPr marL="808038" indent="-808038" algn="just"/>
            <a:r>
              <a:rPr lang="ja-JP" altLang="en-US" sz="2000" dirty="0" smtClean="0">
                <a:solidFill>
                  <a:srgbClr val="454545"/>
                </a:solidFill>
                <a:latin typeface="+mj-ea"/>
                <a:ea typeface="+mj-ea"/>
              </a:rPr>
              <a:t>門脇厚司・陣内晴彦編（</a:t>
            </a:r>
            <a:r>
              <a:rPr lang="en-US" altLang="ja-JP" sz="2000" dirty="0" smtClean="0">
                <a:solidFill>
                  <a:srgbClr val="454545"/>
                </a:solidFill>
                <a:latin typeface="+mj-ea"/>
                <a:ea typeface="+mj-ea"/>
              </a:rPr>
              <a:t>1992</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a:solidFill>
                  <a:srgbClr val="454545"/>
                </a:solidFill>
                <a:latin typeface="+mj-ea"/>
                <a:ea typeface="+mj-ea"/>
              </a:rPr>
              <a:t>高校教育の</a:t>
            </a:r>
            <a:r>
              <a:rPr lang="ja-JP" altLang="en-US" sz="2000" dirty="0" smtClean="0">
                <a:solidFill>
                  <a:srgbClr val="454545"/>
                </a:solidFill>
                <a:latin typeface="+mj-ea"/>
                <a:ea typeface="+mj-ea"/>
              </a:rPr>
              <a:t>社会学：教育</a:t>
            </a:r>
            <a:r>
              <a:rPr lang="ja-JP" altLang="en-US" sz="2000" dirty="0">
                <a:solidFill>
                  <a:srgbClr val="454545"/>
                </a:solidFill>
                <a:latin typeface="+mj-ea"/>
                <a:ea typeface="+mj-ea"/>
              </a:rPr>
              <a:t>を蝕む「見えざるメカニズム」の解明</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東信堂</a:t>
            </a:r>
            <a:endParaRPr lang="en-US" altLang="ja-JP" sz="2000" dirty="0" smtClean="0">
              <a:solidFill>
                <a:srgbClr val="454545"/>
              </a:solidFill>
              <a:latin typeface="+mj-ea"/>
              <a:ea typeface="+mj-ea"/>
            </a:endParaRPr>
          </a:p>
          <a:p>
            <a:pPr marL="808038" indent="-808038" algn="just"/>
            <a:r>
              <a:rPr lang="ja-JP" altLang="en-US" sz="2000" dirty="0" smtClean="0">
                <a:solidFill>
                  <a:srgbClr val="454545"/>
                </a:solidFill>
                <a:latin typeface="+mj-ea"/>
                <a:ea typeface="+mj-ea"/>
              </a:rPr>
              <a:t>木原孝博他編（</a:t>
            </a:r>
            <a:r>
              <a:rPr lang="en-US" altLang="ja-JP" sz="2000" dirty="0" smtClean="0">
                <a:solidFill>
                  <a:srgbClr val="454545"/>
                </a:solidFill>
                <a:latin typeface="+mj-ea"/>
                <a:ea typeface="+mj-ea"/>
              </a:rPr>
              <a:t>1993</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学校文化の社会学</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福村出版</a:t>
            </a:r>
            <a:endParaRPr lang="en-US" altLang="ja-JP" sz="2000" dirty="0" smtClean="0">
              <a:solidFill>
                <a:srgbClr val="454545"/>
              </a:solidFill>
              <a:latin typeface="+mj-ea"/>
              <a:ea typeface="+mj-ea"/>
            </a:endParaRPr>
          </a:p>
          <a:p>
            <a:pPr marL="808038" indent="-808038" algn="just"/>
            <a:r>
              <a:rPr lang="ja-JP" altLang="en-US" sz="2000" dirty="0" smtClean="0">
                <a:solidFill>
                  <a:srgbClr val="454545"/>
                </a:solidFill>
                <a:latin typeface="+mj-ea"/>
                <a:ea typeface="+mj-ea"/>
              </a:rPr>
              <a:t>菊地栄治（</a:t>
            </a:r>
            <a:r>
              <a:rPr lang="en-US" altLang="ja-JP" sz="2000" dirty="0" smtClean="0">
                <a:solidFill>
                  <a:srgbClr val="454545"/>
                </a:solidFill>
                <a:latin typeface="+mj-ea"/>
                <a:ea typeface="+mj-ea"/>
              </a:rPr>
              <a:t>2012</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a:solidFill>
                  <a:srgbClr val="454545"/>
                </a:solidFill>
                <a:latin typeface="+mj-ea"/>
                <a:ea typeface="+mj-ea"/>
              </a:rPr>
              <a:t>希望をつむぐ高校 </a:t>
            </a:r>
            <a:r>
              <a:rPr lang="en-US" altLang="ja-JP" sz="2000" dirty="0">
                <a:solidFill>
                  <a:srgbClr val="454545"/>
                </a:solidFill>
                <a:latin typeface="+mj-ea"/>
                <a:ea typeface="+mj-ea"/>
              </a:rPr>
              <a:t>: </a:t>
            </a:r>
            <a:r>
              <a:rPr lang="ja-JP" altLang="en-US" sz="2000" dirty="0">
                <a:solidFill>
                  <a:srgbClr val="454545"/>
                </a:solidFill>
                <a:latin typeface="+mj-ea"/>
                <a:ea typeface="+mj-ea"/>
              </a:rPr>
              <a:t>生徒の現実と向き合う学校改革</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岩波書店</a:t>
            </a:r>
            <a:endParaRPr lang="en-US" altLang="ja-JP" sz="2000" dirty="0" smtClean="0">
              <a:solidFill>
                <a:srgbClr val="454545"/>
              </a:solidFill>
              <a:latin typeface="+mj-ea"/>
              <a:ea typeface="+mj-ea"/>
            </a:endParaRPr>
          </a:p>
          <a:p>
            <a:pPr marL="808038" indent="-808038" algn="just"/>
            <a:r>
              <a:rPr lang="ja-JP" altLang="en-US" sz="2000" dirty="0" smtClean="0">
                <a:solidFill>
                  <a:srgbClr val="454545"/>
                </a:solidFill>
                <a:latin typeface="+mj-ea"/>
                <a:ea typeface="+mj-ea"/>
              </a:rPr>
              <a:t>耳塚寛明・樋田大二郎編（</a:t>
            </a:r>
            <a:r>
              <a:rPr lang="en-US" altLang="ja-JP" sz="2000" dirty="0" smtClean="0">
                <a:solidFill>
                  <a:srgbClr val="454545"/>
                </a:solidFill>
                <a:latin typeface="+mj-ea"/>
                <a:ea typeface="+mj-ea"/>
              </a:rPr>
              <a:t>1996</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a:solidFill>
                  <a:srgbClr val="454545"/>
                </a:solidFill>
                <a:latin typeface="+mj-ea"/>
                <a:ea typeface="+mj-ea"/>
              </a:rPr>
              <a:t>多様化と個性化の潮流をさぐる </a:t>
            </a:r>
            <a:r>
              <a:rPr lang="en-US" altLang="ja-JP" sz="2000" dirty="0">
                <a:solidFill>
                  <a:srgbClr val="454545"/>
                </a:solidFill>
                <a:latin typeface="+mj-ea"/>
                <a:ea typeface="+mj-ea"/>
              </a:rPr>
              <a:t>: </a:t>
            </a:r>
            <a:r>
              <a:rPr lang="ja-JP" altLang="en-US" sz="2000" dirty="0">
                <a:solidFill>
                  <a:srgbClr val="454545"/>
                </a:solidFill>
                <a:latin typeface="+mj-ea"/>
                <a:ea typeface="+mj-ea"/>
              </a:rPr>
              <a:t>高等教育改革の比較教育社会学</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学事出版</a:t>
            </a:r>
            <a:endParaRPr lang="en-US" altLang="ja-JP" sz="2000" dirty="0" smtClean="0">
              <a:solidFill>
                <a:srgbClr val="454545"/>
              </a:solidFill>
              <a:latin typeface="+mj-ea"/>
              <a:ea typeface="+mj-ea"/>
            </a:endParaRPr>
          </a:p>
          <a:p>
            <a:pPr marL="808038" indent="-808038" algn="just"/>
            <a:r>
              <a:rPr lang="ja-JP" altLang="en-US" sz="2000" dirty="0" smtClean="0">
                <a:solidFill>
                  <a:srgbClr val="454545"/>
                </a:solidFill>
                <a:latin typeface="+mj-ea"/>
                <a:ea typeface="+mj-ea"/>
              </a:rPr>
              <a:t>武内清（</a:t>
            </a:r>
            <a:r>
              <a:rPr lang="en-US" altLang="ja-JP" sz="2000" dirty="0" smtClean="0">
                <a:solidFill>
                  <a:srgbClr val="454545"/>
                </a:solidFill>
                <a:latin typeface="+mj-ea"/>
                <a:ea typeface="+mj-ea"/>
              </a:rPr>
              <a:t>2014</a:t>
            </a:r>
            <a:r>
              <a:rPr lang="ja-JP" altLang="en-US" sz="2000" dirty="0" smtClean="0">
                <a:solidFill>
                  <a:srgbClr val="454545"/>
                </a:solidFill>
                <a:latin typeface="+mj-ea"/>
                <a:ea typeface="+mj-ea"/>
              </a:rPr>
              <a:t>）</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学生文化・生徒文化の社会学</a:t>
            </a:r>
            <a:r>
              <a:rPr lang="en-US" altLang="ja-JP" sz="2000" dirty="0" smtClean="0">
                <a:solidFill>
                  <a:srgbClr val="454545"/>
                </a:solidFill>
                <a:latin typeface="+mj-ea"/>
                <a:ea typeface="+mj-ea"/>
              </a:rPr>
              <a:t>』</a:t>
            </a:r>
            <a:r>
              <a:rPr lang="ja-JP" altLang="en-US" sz="2000" dirty="0" smtClean="0">
                <a:solidFill>
                  <a:srgbClr val="454545"/>
                </a:solidFill>
                <a:latin typeface="+mj-ea"/>
                <a:ea typeface="+mj-ea"/>
              </a:rPr>
              <a:t>ハーベスト社</a:t>
            </a:r>
            <a:endParaRPr lang="ja-JP" altLang="en-US" sz="2000" dirty="0">
              <a:latin typeface="+mj-ea"/>
              <a:ea typeface="+mj-ea"/>
            </a:endParaRPr>
          </a:p>
        </p:txBody>
      </p:sp>
      <p:sp>
        <p:nvSpPr>
          <p:cNvPr id="2" name="スライド番号プレースホルダー 1"/>
          <p:cNvSpPr>
            <a:spLocks noGrp="1"/>
          </p:cNvSpPr>
          <p:nvPr>
            <p:ph type="sldNum" sz="quarter" idx="12"/>
          </p:nvPr>
        </p:nvSpPr>
        <p:spPr/>
        <p:txBody>
          <a:bodyPr/>
          <a:lstStyle/>
          <a:p>
            <a:fld id="{41A73251-DD59-4F52-B274-33883AF36A66}" type="slidenum">
              <a:rPr kumimoji="1" lang="ja-JP" altLang="en-US" smtClean="0"/>
              <a:t>24</a:t>
            </a:fld>
            <a:endParaRPr kumimoji="1" lang="ja-JP" altLang="en-US"/>
          </a:p>
        </p:txBody>
      </p:sp>
    </p:spTree>
    <p:extLst>
      <p:ext uri="{BB962C8B-B14F-4D97-AF65-F5344CB8AC3E}">
        <p14:creationId xmlns:p14="http://schemas.microsoft.com/office/powerpoint/2010/main" val="1746799863"/>
      </p:ext>
    </p:extLst>
  </p:cSld>
  <p:clrMapOvr>
    <a:masterClrMapping/>
  </p:clrMapOvr>
  <mc:AlternateContent xmlns:mc="http://schemas.openxmlformats.org/markup-compatibility/2006">
    <mc:Choice xmlns:p14="http://schemas.microsoft.com/office/powerpoint/2010/main" Requires="p14">
      <p:transition spd="slow" p14:dur="2000" advTm="1348"/>
    </mc:Choice>
    <mc:Fallback>
      <p:transition spd="slow" advTm="1348"/>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3</a:t>
            </a:fld>
            <a:endParaRPr kumimoji="1" lang="ja-JP" altLang="en-US"/>
          </a:p>
        </p:txBody>
      </p:sp>
      <p:sp>
        <p:nvSpPr>
          <p:cNvPr id="3" name="正方形/長方形 2"/>
          <p:cNvSpPr/>
          <p:nvPr/>
        </p:nvSpPr>
        <p:spPr>
          <a:xfrm>
            <a:off x="179512" y="628813"/>
            <a:ext cx="8784976" cy="830997"/>
          </a:xfrm>
          <a:prstGeom prst="rect">
            <a:avLst/>
          </a:prstGeom>
        </p:spPr>
        <p:txBody>
          <a:bodyPr wrap="square">
            <a:spAutoFit/>
          </a:bodyPr>
          <a:lstStyle/>
          <a:p>
            <a:pPr algn="just">
              <a:spcAft>
                <a:spcPts val="0"/>
              </a:spcAft>
            </a:pPr>
            <a:endParaRPr lang="en-US" altLang="ja-JP" sz="2400" kern="100" dirty="0" smtClean="0">
              <a:latin typeface="+mj-ea"/>
              <a:ea typeface="+mj-ea"/>
              <a:cs typeface="Times New Roman" panose="02020603050405020304" pitchFamily="18" charset="0"/>
            </a:endParaRPr>
          </a:p>
          <a:p>
            <a:pPr algn="just">
              <a:spcAft>
                <a:spcPts val="0"/>
              </a:spcAft>
            </a:pPr>
            <a:endParaRPr lang="en-US" altLang="ja-JP" sz="2400" kern="100" dirty="0">
              <a:latin typeface="+mj-ea"/>
              <a:ea typeface="+mj-ea"/>
              <a:cs typeface="Times New Roman" panose="02020603050405020304" pitchFamily="18" charset="0"/>
            </a:endParaRPr>
          </a:p>
        </p:txBody>
      </p:sp>
      <p:sp>
        <p:nvSpPr>
          <p:cNvPr id="5" name="正方形/長方形 4"/>
          <p:cNvSpPr/>
          <p:nvPr/>
        </p:nvSpPr>
        <p:spPr>
          <a:xfrm>
            <a:off x="1091273" y="1225689"/>
            <a:ext cx="7926477" cy="5632311"/>
          </a:xfrm>
          <a:prstGeom prst="rect">
            <a:avLst/>
          </a:prstGeom>
        </p:spPr>
        <p:txBody>
          <a:bodyPr wrap="square">
            <a:spAutoFit/>
          </a:bodyPr>
          <a:lstStyle/>
          <a:p>
            <a:pPr algn="just"/>
            <a:r>
              <a:rPr lang="ja-JP" altLang="en-US" sz="2400" dirty="0" smtClean="0"/>
              <a:t>　戦後</a:t>
            </a:r>
            <a:r>
              <a:rPr lang="ja-JP" altLang="en-US" sz="2400" dirty="0"/>
              <a:t>高校進学率が上昇する中で、学力（偏差値）による輪切り選抜がすすみ、高校間</a:t>
            </a:r>
            <a:r>
              <a:rPr lang="ja-JP" altLang="en-US" sz="2400" dirty="0" smtClean="0"/>
              <a:t>格差が</a:t>
            </a:r>
            <a:r>
              <a:rPr lang="ja-JP" altLang="en-US" sz="2400" dirty="0"/>
              <a:t>みられた。</a:t>
            </a:r>
          </a:p>
          <a:p>
            <a:pPr algn="just"/>
            <a:r>
              <a:rPr lang="ja-JP" altLang="en-US" sz="2400" dirty="0"/>
              <a:t>　</a:t>
            </a:r>
            <a:r>
              <a:rPr lang="ja-JP" altLang="en-US" sz="2400" dirty="0" smtClean="0"/>
              <a:t>高校</a:t>
            </a:r>
            <a:r>
              <a:rPr lang="ja-JP" altLang="en-US" sz="2400" dirty="0"/>
              <a:t>の多様化政策、受験競争の緩和、推薦や</a:t>
            </a:r>
            <a:r>
              <a:rPr lang="en-US" altLang="ja-JP" sz="2400" dirty="0"/>
              <a:t>AO</a:t>
            </a:r>
            <a:r>
              <a:rPr lang="ja-JP" altLang="en-US" sz="2400" dirty="0"/>
              <a:t>入学の増加、少子化などにより、高校教育の状況や教師や生徒の生活や意識は大きく変化して</a:t>
            </a:r>
            <a:r>
              <a:rPr lang="ja-JP" altLang="en-US" sz="2400" dirty="0" smtClean="0"/>
              <a:t>いった。</a:t>
            </a:r>
            <a:endParaRPr lang="ja-JP" altLang="en-US" sz="2400" dirty="0"/>
          </a:p>
          <a:p>
            <a:pPr algn="just"/>
            <a:r>
              <a:rPr lang="ja-JP" altLang="en-US" sz="2400" dirty="0" smtClean="0"/>
              <a:t>　本発表</a:t>
            </a:r>
            <a:r>
              <a:rPr lang="ja-JP" altLang="en-US" sz="2400" dirty="0"/>
              <a:t>は、最近（</a:t>
            </a:r>
            <a:r>
              <a:rPr lang="en-US" altLang="ja-JP" sz="2400" dirty="0"/>
              <a:t>2017</a:t>
            </a:r>
            <a:r>
              <a:rPr lang="ja-JP" altLang="en-US" sz="2400" dirty="0"/>
              <a:t>年</a:t>
            </a:r>
            <a:r>
              <a:rPr lang="en-US" altLang="ja-JP" sz="2400" dirty="0"/>
              <a:t>10</a:t>
            </a:r>
            <a:r>
              <a:rPr lang="ja-JP" altLang="en-US" sz="2400" dirty="0"/>
              <a:t>月）に行った全国の高校教員調査のデータから、高校間格差の現実を、その弛緩も含め教師の目から検証しようとするものである。</a:t>
            </a:r>
          </a:p>
          <a:p>
            <a:pPr algn="just"/>
            <a:r>
              <a:rPr lang="ja-JP" altLang="en-US" sz="2400" dirty="0" smtClean="0"/>
              <a:t>　高校</a:t>
            </a:r>
            <a:r>
              <a:rPr lang="ja-JP" altLang="en-US" sz="2400" dirty="0"/>
              <a:t>教育のさまざま側面にみられた学校間格差は、現在も存在するのであろうか。また学校間の格差は教育的には何を意味するのであろうか</a:t>
            </a:r>
            <a:r>
              <a:rPr lang="ja-JP" altLang="en-US" sz="2400" dirty="0" smtClean="0"/>
              <a:t>。高校</a:t>
            </a:r>
            <a:r>
              <a:rPr lang="ja-JP" altLang="en-US" sz="2400" dirty="0"/>
              <a:t>格差間のさまざまな様相、つまり教師の属性、キャリア、教科指導、生徒指導、部活動指導、同窓会、教育観、教育改革観などの違いとその意味を考察して、高校間格差の意味を再考してみたい。</a:t>
            </a:r>
          </a:p>
        </p:txBody>
      </p:sp>
      <p:sp>
        <p:nvSpPr>
          <p:cNvPr id="4" name="正方形/長方形 3"/>
          <p:cNvSpPr/>
          <p:nvPr/>
        </p:nvSpPr>
        <p:spPr>
          <a:xfrm>
            <a:off x="107504" y="116632"/>
            <a:ext cx="4860626" cy="707886"/>
          </a:xfrm>
          <a:prstGeom prst="rect">
            <a:avLst/>
          </a:prstGeom>
        </p:spPr>
        <p:txBody>
          <a:bodyPr wrap="none">
            <a:spAutoFit/>
          </a:bodyPr>
          <a:lstStyle/>
          <a:p>
            <a:pPr algn="just"/>
            <a:r>
              <a:rPr lang="ja-JP" altLang="en-US" sz="4000" kern="100" dirty="0">
                <a:solidFill>
                  <a:srgbClr val="000000"/>
                </a:solidFill>
                <a:latin typeface="+mj-ea"/>
                <a:cs typeface="Times New Roman" panose="02020603050405020304" pitchFamily="18" charset="0"/>
              </a:rPr>
              <a:t>１．調査の意図と方法</a:t>
            </a:r>
            <a:endParaRPr lang="en-US" altLang="ja-JP" sz="4000" kern="100" dirty="0">
              <a:solidFill>
                <a:srgbClr val="000000"/>
              </a:solidFill>
              <a:latin typeface="+mj-ea"/>
              <a:cs typeface="Times New Roman" panose="02020603050405020304" pitchFamily="18" charset="0"/>
            </a:endParaRPr>
          </a:p>
        </p:txBody>
      </p:sp>
    </p:spTree>
    <p:extLst>
      <p:ext uri="{BB962C8B-B14F-4D97-AF65-F5344CB8AC3E}">
        <p14:creationId xmlns:p14="http://schemas.microsoft.com/office/powerpoint/2010/main" val="2087616590"/>
      </p:ext>
    </p:extLst>
  </p:cSld>
  <p:clrMapOvr>
    <a:masterClrMapping/>
  </p:clrMapOvr>
  <mc:AlternateContent xmlns:mc="http://schemas.openxmlformats.org/markup-compatibility/2006">
    <mc:Choice xmlns:p14="http://schemas.microsoft.com/office/powerpoint/2010/main" Requires="p14">
      <p:transition spd="slow" p14:dur="2000" advTm="56936"/>
    </mc:Choice>
    <mc:Fallback>
      <p:transition spd="slow" advTm="5693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4</a:t>
            </a:fld>
            <a:endParaRPr kumimoji="1" lang="ja-JP" altLang="en-US"/>
          </a:p>
        </p:txBody>
      </p:sp>
      <p:sp>
        <p:nvSpPr>
          <p:cNvPr id="4" name="正方形/長方形 3"/>
          <p:cNvSpPr/>
          <p:nvPr/>
        </p:nvSpPr>
        <p:spPr>
          <a:xfrm>
            <a:off x="683568" y="44624"/>
            <a:ext cx="8208912" cy="5509200"/>
          </a:xfrm>
          <a:prstGeom prst="rect">
            <a:avLst/>
          </a:prstGeom>
        </p:spPr>
        <p:txBody>
          <a:bodyPr wrap="square">
            <a:spAutoFit/>
          </a:bodyPr>
          <a:lstStyle/>
          <a:p>
            <a:pPr algn="just"/>
            <a:r>
              <a:rPr lang="ja-JP" altLang="en-US" sz="4400" dirty="0">
                <a:latin typeface="+mj-ea"/>
                <a:ea typeface="+mj-ea"/>
              </a:rPr>
              <a:t>調査の概要</a:t>
            </a:r>
          </a:p>
          <a:p>
            <a:pPr algn="just"/>
            <a:endParaRPr lang="en-US" altLang="ja-JP" sz="2800" dirty="0" smtClean="0">
              <a:latin typeface="+mj-ea"/>
              <a:ea typeface="+mj-ea"/>
            </a:endParaRPr>
          </a:p>
          <a:p>
            <a:pPr algn="just"/>
            <a:endParaRPr lang="ja-JP" altLang="en-US" sz="2800" dirty="0">
              <a:latin typeface="+mj-ea"/>
              <a:ea typeface="+mj-ea"/>
            </a:endParaRPr>
          </a:p>
          <a:p>
            <a:pPr algn="just"/>
            <a:r>
              <a:rPr lang="en-US" altLang="ja-JP" sz="2800" dirty="0">
                <a:latin typeface="+mj-ea"/>
                <a:ea typeface="+mj-ea"/>
              </a:rPr>
              <a:t>『</a:t>
            </a:r>
            <a:r>
              <a:rPr lang="ja-JP" altLang="en-US" sz="2800" dirty="0">
                <a:latin typeface="+mj-ea"/>
                <a:ea typeface="+mj-ea"/>
              </a:rPr>
              <a:t>全国学校総覧</a:t>
            </a:r>
            <a:r>
              <a:rPr lang="en-US" altLang="ja-JP" sz="2800" dirty="0">
                <a:latin typeface="+mj-ea"/>
                <a:ea typeface="+mj-ea"/>
              </a:rPr>
              <a:t>』</a:t>
            </a:r>
            <a:r>
              <a:rPr lang="ja-JP" altLang="en-US" sz="2800" dirty="0">
                <a:latin typeface="+mj-ea"/>
                <a:ea typeface="+mj-ea"/>
              </a:rPr>
              <a:t>をもとに、全国の公立普通科高校約</a:t>
            </a:r>
            <a:r>
              <a:rPr lang="en-US" altLang="ja-JP" sz="2800" dirty="0">
                <a:latin typeface="+mj-ea"/>
                <a:ea typeface="+mj-ea"/>
              </a:rPr>
              <a:t>3806</a:t>
            </a:r>
            <a:r>
              <a:rPr lang="ja-JP" altLang="en-US" sz="2800" dirty="0">
                <a:latin typeface="+mj-ea"/>
                <a:ea typeface="+mj-ea"/>
              </a:rPr>
              <a:t>校から無作為に</a:t>
            </a:r>
            <a:r>
              <a:rPr lang="en-US" altLang="ja-JP" sz="2800" dirty="0">
                <a:latin typeface="+mj-ea"/>
                <a:ea typeface="+mj-ea"/>
              </a:rPr>
              <a:t>350</a:t>
            </a:r>
            <a:r>
              <a:rPr lang="ja-JP" altLang="en-US" sz="2800" dirty="0">
                <a:latin typeface="+mj-ea"/>
                <a:ea typeface="+mj-ea"/>
              </a:rPr>
              <a:t>校を抽出し、各高校の</a:t>
            </a:r>
            <a:r>
              <a:rPr lang="en-US" altLang="ja-JP" sz="2800" dirty="0">
                <a:latin typeface="+mj-ea"/>
                <a:ea typeface="+mj-ea"/>
              </a:rPr>
              <a:t>7</a:t>
            </a:r>
            <a:r>
              <a:rPr lang="ja-JP" altLang="en-US" sz="2800" dirty="0">
                <a:latin typeface="+mj-ea"/>
                <a:ea typeface="+mj-ea"/>
              </a:rPr>
              <a:t>名の教師に、郵送法によるアンケート調査回答を依頼した</a:t>
            </a:r>
            <a:r>
              <a:rPr lang="ja-JP" altLang="en-US" sz="2800" dirty="0" smtClean="0">
                <a:latin typeface="+mj-ea"/>
                <a:ea typeface="+mj-ea"/>
              </a:rPr>
              <a:t>。</a:t>
            </a:r>
            <a:endParaRPr lang="en-US" altLang="ja-JP" sz="2800" dirty="0" smtClean="0">
              <a:latin typeface="+mj-ea"/>
              <a:ea typeface="+mj-ea"/>
            </a:endParaRPr>
          </a:p>
          <a:p>
            <a:pPr algn="just"/>
            <a:endParaRPr lang="en-US" altLang="ja-JP" sz="2800" dirty="0" smtClean="0">
              <a:latin typeface="+mj-ea"/>
              <a:ea typeface="+mj-ea"/>
            </a:endParaRPr>
          </a:p>
          <a:p>
            <a:pPr algn="just"/>
            <a:endParaRPr lang="ja-JP" altLang="en-US" sz="2800" dirty="0">
              <a:latin typeface="+mj-ea"/>
              <a:ea typeface="+mj-ea"/>
            </a:endParaRPr>
          </a:p>
          <a:p>
            <a:pPr algn="just"/>
            <a:r>
              <a:rPr lang="ja-JP" altLang="en-US" sz="2800" dirty="0">
                <a:latin typeface="+mj-ea"/>
                <a:ea typeface="+mj-ea"/>
              </a:rPr>
              <a:t>調査時点は</a:t>
            </a:r>
            <a:r>
              <a:rPr lang="en-US" altLang="ja-JP" sz="2800" dirty="0">
                <a:latin typeface="+mj-ea"/>
                <a:ea typeface="+mj-ea"/>
              </a:rPr>
              <a:t>2017</a:t>
            </a:r>
            <a:r>
              <a:rPr lang="ja-JP" altLang="en-US" sz="2800" dirty="0">
                <a:latin typeface="+mj-ea"/>
                <a:ea typeface="+mj-ea"/>
              </a:rPr>
              <a:t>年</a:t>
            </a:r>
            <a:r>
              <a:rPr lang="en-US" altLang="ja-JP" sz="2800" dirty="0">
                <a:latin typeface="+mj-ea"/>
                <a:ea typeface="+mj-ea"/>
              </a:rPr>
              <a:t>10</a:t>
            </a:r>
            <a:r>
              <a:rPr lang="ja-JP" altLang="en-US" sz="2800" dirty="0">
                <a:latin typeface="+mj-ea"/>
                <a:ea typeface="+mj-ea"/>
              </a:rPr>
              <a:t>～</a:t>
            </a:r>
            <a:r>
              <a:rPr lang="en-US" altLang="ja-JP" sz="2800" dirty="0">
                <a:latin typeface="+mj-ea"/>
                <a:ea typeface="+mj-ea"/>
              </a:rPr>
              <a:t>11</a:t>
            </a:r>
            <a:r>
              <a:rPr lang="ja-JP" altLang="en-US" sz="2800" dirty="0" smtClean="0">
                <a:latin typeface="+mj-ea"/>
                <a:ea typeface="+mj-ea"/>
              </a:rPr>
              <a:t>月。</a:t>
            </a:r>
            <a:endParaRPr lang="en-US" altLang="ja-JP" sz="2800" dirty="0" smtClean="0">
              <a:latin typeface="+mj-ea"/>
              <a:ea typeface="+mj-ea"/>
            </a:endParaRPr>
          </a:p>
          <a:p>
            <a:pPr algn="just"/>
            <a:endParaRPr lang="ja-JP" altLang="en-US" sz="2800" dirty="0">
              <a:latin typeface="+mj-ea"/>
              <a:ea typeface="+mj-ea"/>
            </a:endParaRPr>
          </a:p>
          <a:p>
            <a:pPr algn="just"/>
            <a:r>
              <a:rPr lang="ja-JP" altLang="en-US" sz="2800" dirty="0">
                <a:latin typeface="+mj-ea"/>
                <a:ea typeface="+mj-ea"/>
              </a:rPr>
              <a:t>回収数は</a:t>
            </a:r>
            <a:r>
              <a:rPr lang="en-US" altLang="ja-JP" sz="2800" dirty="0">
                <a:latin typeface="+mj-ea"/>
                <a:ea typeface="+mj-ea"/>
              </a:rPr>
              <a:t>764</a:t>
            </a:r>
            <a:r>
              <a:rPr lang="ja-JP" altLang="en-US" sz="2800" dirty="0">
                <a:latin typeface="+mj-ea"/>
                <a:ea typeface="+mj-ea"/>
              </a:rPr>
              <a:t>名（回収率</a:t>
            </a:r>
            <a:r>
              <a:rPr lang="en-US" altLang="ja-JP" sz="2800" dirty="0">
                <a:latin typeface="+mj-ea"/>
                <a:ea typeface="+mj-ea"/>
              </a:rPr>
              <a:t>31.2</a:t>
            </a:r>
            <a:r>
              <a:rPr lang="ja-JP" altLang="en-US" sz="2800" dirty="0">
                <a:latin typeface="+mj-ea"/>
                <a:ea typeface="+mj-ea"/>
              </a:rPr>
              <a:t>％）</a:t>
            </a:r>
            <a:r>
              <a:rPr lang="ja-JP" altLang="en-US" sz="2800" dirty="0" smtClean="0">
                <a:latin typeface="+mj-ea"/>
                <a:ea typeface="+mj-ea"/>
              </a:rPr>
              <a:t>。</a:t>
            </a:r>
            <a:endParaRPr lang="ja-JP" altLang="en-US" sz="2800" dirty="0">
              <a:latin typeface="+mj-ea"/>
              <a:ea typeface="+mj-ea"/>
            </a:endParaRPr>
          </a:p>
        </p:txBody>
      </p:sp>
      <p:sp>
        <p:nvSpPr>
          <p:cNvPr id="5" name="正方形/長方形 4"/>
          <p:cNvSpPr/>
          <p:nvPr/>
        </p:nvSpPr>
        <p:spPr>
          <a:xfrm>
            <a:off x="1511152" y="5949280"/>
            <a:ext cx="7632848" cy="707886"/>
          </a:xfrm>
          <a:prstGeom prst="rect">
            <a:avLst/>
          </a:prstGeom>
        </p:spPr>
        <p:txBody>
          <a:bodyPr wrap="square">
            <a:spAutoFit/>
          </a:bodyPr>
          <a:lstStyle/>
          <a:p>
            <a:pPr algn="just"/>
            <a:r>
              <a:rPr lang="ja-JP" altLang="en-US" sz="2000" dirty="0" smtClean="0">
                <a:solidFill>
                  <a:srgbClr val="FF0000"/>
                </a:solidFill>
              </a:rPr>
              <a:t>調査報告書</a:t>
            </a:r>
            <a:r>
              <a:rPr lang="en-US" altLang="ja-JP" sz="2000" dirty="0" smtClean="0">
                <a:solidFill>
                  <a:srgbClr val="FF0000"/>
                </a:solidFill>
              </a:rPr>
              <a:t>『</a:t>
            </a:r>
            <a:r>
              <a:rPr lang="ja-JP" altLang="en-US" sz="2000" dirty="0">
                <a:solidFill>
                  <a:srgbClr val="FF0000"/>
                </a:solidFill>
              </a:rPr>
              <a:t>高校教員の教育観とこれからの高校教育</a:t>
            </a:r>
            <a:r>
              <a:rPr lang="en-US" altLang="ja-JP" sz="2000" dirty="0" smtClean="0">
                <a:solidFill>
                  <a:srgbClr val="FF0000"/>
                </a:solidFill>
              </a:rPr>
              <a:t>』</a:t>
            </a:r>
            <a:r>
              <a:rPr lang="ja-JP" altLang="en-US" sz="2000" dirty="0" smtClean="0">
                <a:solidFill>
                  <a:srgbClr val="FF0000"/>
                </a:solidFill>
              </a:rPr>
              <a:t>（仮）</a:t>
            </a:r>
            <a:endParaRPr lang="en-US" altLang="ja-JP" sz="2000" dirty="0" smtClean="0">
              <a:solidFill>
                <a:srgbClr val="FF0000"/>
              </a:solidFill>
            </a:endParaRPr>
          </a:p>
          <a:p>
            <a:pPr algn="just"/>
            <a:r>
              <a:rPr lang="ja-JP" altLang="en-US" sz="2000" dirty="0" smtClean="0">
                <a:solidFill>
                  <a:srgbClr val="FF0000"/>
                </a:solidFill>
              </a:rPr>
              <a:t>（公益財団法人　中央</a:t>
            </a:r>
            <a:r>
              <a:rPr lang="ja-JP" altLang="en-US" sz="2000" dirty="0">
                <a:solidFill>
                  <a:srgbClr val="FF0000"/>
                </a:solidFill>
              </a:rPr>
              <a:t>教育研究所</a:t>
            </a:r>
            <a:r>
              <a:rPr lang="ja-JP" altLang="en-US" sz="2000" dirty="0" smtClean="0">
                <a:solidFill>
                  <a:srgbClr val="FF0000"/>
                </a:solidFill>
              </a:rPr>
              <a:t>）刊行予定（</a:t>
            </a:r>
            <a:r>
              <a:rPr lang="en-US" altLang="ja-JP" sz="2000" dirty="0" smtClean="0">
                <a:solidFill>
                  <a:srgbClr val="FF0000"/>
                </a:solidFill>
              </a:rPr>
              <a:t>2018</a:t>
            </a:r>
            <a:r>
              <a:rPr lang="ja-JP" altLang="en-US" sz="2000" dirty="0" smtClean="0">
                <a:solidFill>
                  <a:srgbClr val="FF0000"/>
                </a:solidFill>
              </a:rPr>
              <a:t>年</a:t>
            </a:r>
            <a:r>
              <a:rPr lang="en-US" altLang="ja-JP" sz="2000" dirty="0" smtClean="0">
                <a:solidFill>
                  <a:srgbClr val="FF0000"/>
                </a:solidFill>
              </a:rPr>
              <a:t>11</a:t>
            </a:r>
            <a:r>
              <a:rPr lang="ja-JP" altLang="en-US" sz="2000" dirty="0" smtClean="0">
                <a:solidFill>
                  <a:srgbClr val="FF0000"/>
                </a:solidFill>
              </a:rPr>
              <a:t>月）</a:t>
            </a:r>
            <a:endParaRPr lang="ja-JP" altLang="en-US" sz="2000" dirty="0">
              <a:solidFill>
                <a:srgbClr val="FF0000"/>
              </a:solidFill>
            </a:endParaRPr>
          </a:p>
        </p:txBody>
      </p:sp>
    </p:spTree>
    <p:extLst>
      <p:ext uri="{BB962C8B-B14F-4D97-AF65-F5344CB8AC3E}">
        <p14:creationId xmlns:p14="http://schemas.microsoft.com/office/powerpoint/2010/main" val="1230720414"/>
      </p:ext>
    </p:extLst>
  </p:cSld>
  <p:clrMapOvr>
    <a:masterClrMapping/>
  </p:clrMapOvr>
  <mc:AlternateContent xmlns:mc="http://schemas.openxmlformats.org/markup-compatibility/2006">
    <mc:Choice xmlns:p14="http://schemas.microsoft.com/office/powerpoint/2010/main" Requires="p14">
      <p:transition spd="slow" p14:dur="2000" advTm="9216"/>
    </mc:Choice>
    <mc:Fallback>
      <p:transition spd="slow" advTm="9216"/>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823292" y="1517750"/>
            <a:ext cx="5569424" cy="5335563"/>
          </a:xfrm>
          <a:prstGeom prst="rect">
            <a:avLst/>
          </a:prstGeom>
        </p:spPr>
      </p:pic>
      <p:sp>
        <p:nvSpPr>
          <p:cNvPr id="7" name="正方形/長方形 6"/>
          <p:cNvSpPr/>
          <p:nvPr/>
        </p:nvSpPr>
        <p:spPr>
          <a:xfrm>
            <a:off x="3491880" y="1056085"/>
            <a:ext cx="2574743" cy="461665"/>
          </a:xfrm>
          <a:prstGeom prst="rect">
            <a:avLst/>
          </a:prstGeom>
        </p:spPr>
        <p:txBody>
          <a:bodyPr wrap="none">
            <a:spAutoFit/>
          </a:bodyPr>
          <a:lstStyle/>
          <a:p>
            <a:pPr algn="ctr">
              <a:spcAft>
                <a:spcPts val="0"/>
              </a:spcAft>
            </a:pPr>
            <a:r>
              <a:rPr lang="ja-JP" altLang="ja-JP" sz="2400" kern="100" dirty="0" smtClean="0">
                <a:latin typeface="+mj-ea"/>
                <a:ea typeface="+mj-ea"/>
                <a:cs typeface="Times New Roman" panose="02020603050405020304" pitchFamily="18" charset="0"/>
              </a:rPr>
              <a:t>全国</a:t>
            </a:r>
            <a:r>
              <a:rPr lang="ja-JP" altLang="ja-JP" sz="2400" kern="100" dirty="0">
                <a:latin typeface="+mj-ea"/>
                <a:ea typeface="+mj-ea"/>
                <a:cs typeface="Times New Roman" panose="02020603050405020304" pitchFamily="18" charset="0"/>
              </a:rPr>
              <a:t>調査との比較</a:t>
            </a:r>
          </a:p>
        </p:txBody>
      </p:sp>
      <p:sp>
        <p:nvSpPr>
          <p:cNvPr id="2" name="正方形/長方形 1"/>
          <p:cNvSpPr/>
          <p:nvPr/>
        </p:nvSpPr>
        <p:spPr>
          <a:xfrm>
            <a:off x="971600" y="11087"/>
            <a:ext cx="9001000" cy="830997"/>
          </a:xfrm>
          <a:prstGeom prst="rect">
            <a:avLst/>
          </a:prstGeom>
        </p:spPr>
        <p:txBody>
          <a:bodyPr wrap="square">
            <a:spAutoFit/>
          </a:bodyPr>
          <a:lstStyle/>
          <a:p>
            <a:pPr algn="just"/>
            <a:r>
              <a:rPr lang="ja-JP" altLang="en-US" sz="2400" dirty="0" smtClean="0"/>
              <a:t>回答</a:t>
            </a:r>
            <a:r>
              <a:rPr lang="ja-JP" altLang="en-US" sz="2400" dirty="0"/>
              <a:t>サンプル</a:t>
            </a:r>
            <a:r>
              <a:rPr lang="ja-JP" altLang="en-US" sz="2400" dirty="0" smtClean="0"/>
              <a:t>は</a:t>
            </a:r>
            <a:endParaRPr lang="en-US" altLang="ja-JP" sz="2400" dirty="0" smtClean="0"/>
          </a:p>
          <a:p>
            <a:pPr algn="just"/>
            <a:r>
              <a:rPr lang="ja-JP" altLang="en-US" sz="2400" dirty="0" smtClean="0"/>
              <a:t>全国</a:t>
            </a:r>
            <a:r>
              <a:rPr lang="ja-JP" altLang="en-US" sz="2400" dirty="0"/>
              <a:t>の公立の普通科の高校教師を代表する分布が得られた。</a:t>
            </a:r>
          </a:p>
        </p:txBody>
      </p:sp>
      <p:sp>
        <p:nvSpPr>
          <p:cNvPr id="3" name="スライド番号プレースホルダー 2"/>
          <p:cNvSpPr>
            <a:spLocks noGrp="1"/>
          </p:cNvSpPr>
          <p:nvPr>
            <p:ph type="sldNum" sz="quarter" idx="12"/>
          </p:nvPr>
        </p:nvSpPr>
        <p:spPr/>
        <p:txBody>
          <a:bodyPr/>
          <a:lstStyle/>
          <a:p>
            <a:fld id="{41A73251-DD59-4F52-B274-33883AF36A66}" type="slidenum">
              <a:rPr kumimoji="1" lang="ja-JP" altLang="en-US" smtClean="0"/>
              <a:t>5</a:t>
            </a:fld>
            <a:endParaRPr kumimoji="1" lang="ja-JP" altLang="en-US"/>
          </a:p>
        </p:txBody>
      </p:sp>
    </p:spTree>
    <p:extLst>
      <p:ext uri="{BB962C8B-B14F-4D97-AF65-F5344CB8AC3E}">
        <p14:creationId xmlns:p14="http://schemas.microsoft.com/office/powerpoint/2010/main" val="1635840191"/>
      </p:ext>
    </p:extLst>
  </p:cSld>
  <p:clrMapOvr>
    <a:masterClrMapping/>
  </p:clrMapOvr>
  <mc:AlternateContent xmlns:mc="http://schemas.openxmlformats.org/markup-compatibility/2006">
    <mc:Choice xmlns:p14="http://schemas.microsoft.com/office/powerpoint/2010/main" Requires="p14">
      <p:transition spd="slow" p14:dur="2000" advTm="9773"/>
    </mc:Choice>
    <mc:Fallback>
      <p:transition spd="slow" advTm="9773"/>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066800" y="764704"/>
            <a:ext cx="2133600" cy="365125"/>
          </a:xfrm>
        </p:spPr>
        <p:txBody>
          <a:bodyPr/>
          <a:lstStyle/>
          <a:p>
            <a:fld id="{2F1BE189-D45E-4A9C-BC6A-593271925892}" type="slidenum">
              <a:rPr kumimoji="1" lang="ja-JP" altLang="en-US" smtClean="0"/>
              <a:pPr/>
              <a:t>6</a:t>
            </a:fld>
            <a:endParaRPr kumimoji="1" lang="ja-JP" altLang="en-US" dirty="0"/>
          </a:p>
        </p:txBody>
      </p:sp>
      <p:sp>
        <p:nvSpPr>
          <p:cNvPr id="4" name="正方形/長方形 3"/>
          <p:cNvSpPr/>
          <p:nvPr/>
        </p:nvSpPr>
        <p:spPr>
          <a:xfrm>
            <a:off x="530674" y="1410355"/>
            <a:ext cx="9252520" cy="5447645"/>
          </a:xfrm>
          <a:prstGeom prst="rect">
            <a:avLst/>
          </a:prstGeom>
        </p:spPr>
        <p:txBody>
          <a:bodyPr wrap="square">
            <a:spAutoFit/>
          </a:bodyPr>
          <a:lstStyle/>
          <a:p>
            <a:r>
              <a:rPr lang="ja-JP" altLang="en-US" sz="2400" smtClean="0"/>
              <a:t>高校間格差</a:t>
            </a:r>
            <a:r>
              <a:rPr lang="ja-JP" altLang="en-US" sz="2400" dirty="0"/>
              <a:t>の</a:t>
            </a:r>
            <a:r>
              <a:rPr lang="ja-JP" altLang="en-US" sz="2400" dirty="0" smtClean="0"/>
              <a:t>指標</a:t>
            </a:r>
            <a:endParaRPr lang="en-US" altLang="ja-JP" sz="2400" dirty="0" smtClean="0"/>
          </a:p>
          <a:p>
            <a:endParaRPr lang="en-US" altLang="ja-JP" sz="2400" dirty="0" smtClean="0"/>
          </a:p>
          <a:p>
            <a:r>
              <a:rPr lang="ja-JP" altLang="en-US" sz="2400" dirty="0" smtClean="0"/>
              <a:t>勤務校</a:t>
            </a:r>
            <a:r>
              <a:rPr lang="ja-JP" altLang="en-US" sz="2400" dirty="0"/>
              <a:t>の</a:t>
            </a:r>
            <a:r>
              <a:rPr lang="en-US" altLang="ja-JP" sz="2400" dirty="0"/>
              <a:t>4</a:t>
            </a:r>
            <a:r>
              <a:rPr lang="ja-JP" altLang="en-US" sz="2400" dirty="0"/>
              <a:t>年制大学進学率と難関大学への進学率の</a:t>
            </a:r>
            <a:r>
              <a:rPr lang="ja-JP" altLang="en-US" sz="2400" dirty="0" smtClean="0"/>
              <a:t>割合を</a:t>
            </a:r>
            <a:r>
              <a:rPr lang="ja-JP" altLang="en-US" sz="2400" dirty="0"/>
              <a:t>使用</a:t>
            </a:r>
            <a:endParaRPr lang="en-US" altLang="ja-JP" sz="2400" dirty="0" smtClean="0"/>
          </a:p>
          <a:p>
            <a:endParaRPr lang="en-US" altLang="ja-JP" sz="2400" dirty="0" smtClean="0"/>
          </a:p>
          <a:p>
            <a:r>
              <a:rPr lang="en-US" altLang="ja-JP" sz="4800" dirty="0" smtClean="0">
                <a:solidFill>
                  <a:srgbClr val="FF0000"/>
                </a:solidFill>
              </a:rPr>
              <a:t>5</a:t>
            </a:r>
            <a:r>
              <a:rPr lang="ja-JP" altLang="en-US" sz="4800" dirty="0">
                <a:solidFill>
                  <a:srgbClr val="FF0000"/>
                </a:solidFill>
              </a:rPr>
              <a:t>分類</a:t>
            </a:r>
          </a:p>
          <a:p>
            <a:pPr lvl="1"/>
            <a:r>
              <a:rPr lang="en-US" altLang="ja-JP" sz="2000" dirty="0" smtClean="0"/>
              <a:t>Ⅰ</a:t>
            </a:r>
            <a:r>
              <a:rPr lang="ja-JP" altLang="en-US" sz="2000" dirty="0" smtClean="0"/>
              <a:t>　「</a:t>
            </a:r>
            <a:r>
              <a:rPr lang="en-US" altLang="ja-JP" sz="2000" dirty="0"/>
              <a:t>4</a:t>
            </a:r>
            <a:r>
              <a:rPr lang="ja-JP" altLang="en-US" sz="2000" dirty="0"/>
              <a:t>大進学率</a:t>
            </a:r>
            <a:r>
              <a:rPr lang="en-US" altLang="ja-JP" sz="2000" dirty="0"/>
              <a:t>30</a:t>
            </a:r>
            <a:r>
              <a:rPr lang="ja-JP" altLang="en-US" sz="2000" dirty="0"/>
              <a:t>％</a:t>
            </a:r>
            <a:r>
              <a:rPr lang="ja-JP" altLang="en-US" sz="2000" dirty="0" smtClean="0"/>
              <a:t>以下（</a:t>
            </a:r>
            <a:r>
              <a:rPr lang="ja-JP" altLang="en-US" sz="2000" dirty="0"/>
              <a:t>非進学校</a:t>
            </a:r>
            <a:r>
              <a:rPr lang="ja-JP" altLang="en-US" sz="2000" dirty="0" smtClean="0"/>
              <a:t>１）」回答全体の</a:t>
            </a:r>
            <a:r>
              <a:rPr lang="en-US" altLang="ja-JP" sz="2000" dirty="0" smtClean="0"/>
              <a:t>38.6</a:t>
            </a:r>
            <a:r>
              <a:rPr lang="ja-JP" altLang="en-US" sz="2000" dirty="0" smtClean="0"/>
              <a:t>％</a:t>
            </a:r>
            <a:endParaRPr lang="en-US" altLang="ja-JP" sz="2000" dirty="0" smtClean="0"/>
          </a:p>
          <a:p>
            <a:pPr lvl="1"/>
            <a:endParaRPr lang="ja-JP" altLang="en-US" sz="2000" dirty="0"/>
          </a:p>
          <a:p>
            <a:pPr lvl="1"/>
            <a:r>
              <a:rPr lang="en-US" altLang="ja-JP" sz="2000" dirty="0" smtClean="0"/>
              <a:t>Ⅱ</a:t>
            </a:r>
            <a:r>
              <a:rPr lang="ja-JP" altLang="en-US" sz="2000" dirty="0" smtClean="0"/>
              <a:t>　「</a:t>
            </a:r>
            <a:r>
              <a:rPr lang="en-US" altLang="ja-JP" sz="2000" dirty="0"/>
              <a:t>31</a:t>
            </a:r>
            <a:r>
              <a:rPr lang="ja-JP" altLang="en-US" sz="2000" dirty="0"/>
              <a:t>～</a:t>
            </a:r>
            <a:r>
              <a:rPr lang="en-US" altLang="ja-JP" sz="2000" dirty="0"/>
              <a:t>50</a:t>
            </a:r>
            <a:r>
              <a:rPr lang="ja-JP" altLang="en-US" sz="2000" dirty="0" smtClean="0"/>
              <a:t>％（</a:t>
            </a:r>
            <a:r>
              <a:rPr lang="ja-JP" altLang="en-US" sz="2000" dirty="0"/>
              <a:t>非進学校</a:t>
            </a:r>
            <a:r>
              <a:rPr lang="ja-JP" altLang="en-US" sz="2000" dirty="0" smtClean="0"/>
              <a:t>２）」</a:t>
            </a:r>
            <a:r>
              <a:rPr lang="en-US" altLang="ja-JP" sz="2000" dirty="0" smtClean="0"/>
              <a:t>13.9</a:t>
            </a:r>
            <a:r>
              <a:rPr lang="ja-JP" altLang="en-US" sz="2000" dirty="0" smtClean="0"/>
              <a:t>％</a:t>
            </a:r>
            <a:endParaRPr lang="en-US" altLang="ja-JP" sz="2000" dirty="0" smtClean="0"/>
          </a:p>
          <a:p>
            <a:pPr lvl="1"/>
            <a:endParaRPr lang="ja-JP" altLang="en-US" sz="2000" dirty="0"/>
          </a:p>
          <a:p>
            <a:pPr lvl="1"/>
            <a:r>
              <a:rPr lang="en-US" altLang="ja-JP" sz="2000" dirty="0" smtClean="0"/>
              <a:t>Ⅲ</a:t>
            </a:r>
            <a:r>
              <a:rPr lang="ja-JP" altLang="en-US" sz="2000" dirty="0" smtClean="0"/>
              <a:t>　「</a:t>
            </a:r>
            <a:r>
              <a:rPr lang="en-US" altLang="ja-JP" sz="2000" dirty="0"/>
              <a:t>51%</a:t>
            </a:r>
            <a:r>
              <a:rPr lang="ja-JP" altLang="en-US" sz="2000" dirty="0"/>
              <a:t>～</a:t>
            </a:r>
            <a:r>
              <a:rPr lang="en-US" altLang="ja-JP" sz="2000" dirty="0"/>
              <a:t>79</a:t>
            </a:r>
            <a:r>
              <a:rPr lang="ja-JP" altLang="en-US" sz="2000" dirty="0" smtClean="0"/>
              <a:t>％（準進学校）」</a:t>
            </a:r>
            <a:r>
              <a:rPr lang="en-US" altLang="ja-JP" sz="2000" dirty="0" smtClean="0"/>
              <a:t>21.6</a:t>
            </a:r>
            <a:r>
              <a:rPr lang="ja-JP" altLang="en-US" sz="2000" dirty="0" smtClean="0"/>
              <a:t>％</a:t>
            </a:r>
            <a:endParaRPr lang="en-US" altLang="ja-JP" sz="2000" dirty="0" smtClean="0"/>
          </a:p>
          <a:p>
            <a:pPr lvl="1"/>
            <a:endParaRPr lang="ja-JP" altLang="en-US" sz="2000" dirty="0"/>
          </a:p>
          <a:p>
            <a:pPr lvl="1"/>
            <a:r>
              <a:rPr lang="en-US" altLang="ja-JP" sz="2000" dirty="0" smtClean="0"/>
              <a:t>Ⅳ</a:t>
            </a:r>
            <a:r>
              <a:rPr lang="ja-JP" altLang="en-US" sz="2000" dirty="0" smtClean="0"/>
              <a:t>　「</a:t>
            </a:r>
            <a:r>
              <a:rPr lang="en-US" altLang="ja-JP" sz="2000" dirty="0"/>
              <a:t>4</a:t>
            </a:r>
            <a:r>
              <a:rPr lang="ja-JP" altLang="en-US" sz="2000" dirty="0"/>
              <a:t>大進学率</a:t>
            </a:r>
            <a:r>
              <a:rPr lang="en-US" altLang="ja-JP" sz="2000" dirty="0"/>
              <a:t>80</a:t>
            </a:r>
            <a:r>
              <a:rPr lang="ja-JP" altLang="en-US" sz="2000" dirty="0"/>
              <a:t>％以上で難関大学</a:t>
            </a:r>
            <a:r>
              <a:rPr lang="en-US" altLang="ja-JP" sz="2000" dirty="0"/>
              <a:t>10%</a:t>
            </a:r>
            <a:r>
              <a:rPr lang="ja-JP" altLang="en-US" sz="2000" dirty="0" smtClean="0"/>
              <a:t>以下（進学校）」</a:t>
            </a:r>
            <a:r>
              <a:rPr lang="en-US" altLang="ja-JP" sz="2000" dirty="0" smtClean="0"/>
              <a:t>12</a:t>
            </a:r>
            <a:r>
              <a:rPr lang="en-US" altLang="ja-JP" sz="2000" dirty="0"/>
              <a:t>.</a:t>
            </a:r>
            <a:r>
              <a:rPr lang="en-US" altLang="ja-JP" sz="2000" dirty="0" smtClean="0"/>
              <a:t>7</a:t>
            </a:r>
            <a:r>
              <a:rPr lang="ja-JP" altLang="en-US" sz="2000" dirty="0" smtClean="0"/>
              <a:t>％</a:t>
            </a:r>
            <a:endParaRPr lang="en-US" altLang="ja-JP" sz="2000" dirty="0" smtClean="0"/>
          </a:p>
          <a:p>
            <a:pPr lvl="1"/>
            <a:endParaRPr lang="ja-JP" altLang="en-US" sz="2000" dirty="0"/>
          </a:p>
          <a:p>
            <a:pPr lvl="1"/>
            <a:r>
              <a:rPr lang="en-US" altLang="ja-JP" sz="2000" dirty="0" smtClean="0"/>
              <a:t>Ⅴ</a:t>
            </a:r>
            <a:r>
              <a:rPr lang="ja-JP" altLang="en-US" sz="2000" dirty="0" smtClean="0"/>
              <a:t>　「</a:t>
            </a:r>
            <a:r>
              <a:rPr lang="en-US" altLang="ja-JP" sz="2000" dirty="0"/>
              <a:t>4</a:t>
            </a:r>
            <a:r>
              <a:rPr lang="ja-JP" altLang="en-US" sz="2000" dirty="0"/>
              <a:t>大進学率</a:t>
            </a:r>
            <a:r>
              <a:rPr lang="en-US" altLang="ja-JP" sz="2000" dirty="0"/>
              <a:t>80</a:t>
            </a:r>
            <a:r>
              <a:rPr lang="ja-JP" altLang="en-US" sz="2000" dirty="0"/>
              <a:t>％以上で難関大学</a:t>
            </a:r>
            <a:r>
              <a:rPr lang="en-US" altLang="ja-JP" sz="2000" dirty="0"/>
              <a:t>11%</a:t>
            </a:r>
            <a:r>
              <a:rPr lang="ja-JP" altLang="en-US" sz="2000" dirty="0" smtClean="0"/>
              <a:t>以上（超進学校）」</a:t>
            </a:r>
            <a:r>
              <a:rPr lang="en-US" altLang="ja-JP" sz="2000" dirty="0" smtClean="0"/>
              <a:t>13.3</a:t>
            </a:r>
            <a:r>
              <a:rPr lang="ja-JP" altLang="en-US" sz="2000" dirty="0" smtClean="0"/>
              <a:t>％</a:t>
            </a:r>
            <a:endParaRPr lang="en-US" altLang="ja-JP" sz="2000" dirty="0" smtClean="0"/>
          </a:p>
          <a:p>
            <a:endParaRPr lang="ja-JP" altLang="en-US" sz="2400" dirty="0"/>
          </a:p>
        </p:txBody>
      </p:sp>
      <p:sp>
        <p:nvSpPr>
          <p:cNvPr id="3" name="正方形/長方形 2"/>
          <p:cNvSpPr/>
          <p:nvPr/>
        </p:nvSpPr>
        <p:spPr>
          <a:xfrm>
            <a:off x="539552" y="-23254"/>
            <a:ext cx="6853158" cy="707886"/>
          </a:xfrm>
          <a:prstGeom prst="rect">
            <a:avLst/>
          </a:prstGeom>
        </p:spPr>
        <p:txBody>
          <a:bodyPr wrap="none">
            <a:spAutoFit/>
          </a:bodyPr>
          <a:lstStyle/>
          <a:p>
            <a:r>
              <a:rPr lang="ja-JP" altLang="ja-JP" sz="4000" kern="100" dirty="0">
                <a:solidFill>
                  <a:srgbClr val="000000"/>
                </a:solidFill>
                <a:latin typeface="+mj-ea"/>
                <a:cs typeface="Times New Roman" panose="02020603050405020304" pitchFamily="18" charset="0"/>
              </a:rPr>
              <a:t>２．</a:t>
            </a:r>
            <a:r>
              <a:rPr lang="ja-JP" altLang="ja-JP" sz="4000" kern="100" dirty="0" smtClean="0">
                <a:solidFill>
                  <a:srgbClr val="000000"/>
                </a:solidFill>
                <a:latin typeface="+mj-ea"/>
                <a:cs typeface="Times New Roman" panose="02020603050405020304" pitchFamily="18" charset="0"/>
              </a:rPr>
              <a:t>高校</a:t>
            </a:r>
            <a:r>
              <a:rPr lang="ja-JP" altLang="en-US" sz="4000" kern="100" dirty="0" smtClean="0">
                <a:solidFill>
                  <a:srgbClr val="000000"/>
                </a:solidFill>
                <a:latin typeface="+mj-ea"/>
                <a:cs typeface="Times New Roman" panose="02020603050405020304" pitchFamily="18" charset="0"/>
              </a:rPr>
              <a:t>間</a:t>
            </a:r>
            <a:r>
              <a:rPr lang="ja-JP" altLang="ja-JP" sz="4000" kern="100" dirty="0" smtClean="0">
                <a:solidFill>
                  <a:srgbClr val="000000"/>
                </a:solidFill>
                <a:latin typeface="+mj-ea"/>
                <a:cs typeface="Times New Roman" panose="02020603050405020304" pitchFamily="18" charset="0"/>
              </a:rPr>
              <a:t>格差</a:t>
            </a:r>
            <a:r>
              <a:rPr lang="ja-JP" altLang="ja-JP" sz="4000" kern="100" dirty="0">
                <a:solidFill>
                  <a:srgbClr val="000000"/>
                </a:solidFill>
                <a:latin typeface="+mj-ea"/>
                <a:cs typeface="Times New Roman" panose="02020603050405020304" pitchFamily="18" charset="0"/>
              </a:rPr>
              <a:t>と生徒の特質</a:t>
            </a:r>
            <a:endParaRPr lang="ja-JP" altLang="en-US" sz="4000" dirty="0"/>
          </a:p>
        </p:txBody>
      </p:sp>
    </p:spTree>
    <p:extLst>
      <p:ext uri="{BB962C8B-B14F-4D97-AF65-F5344CB8AC3E}">
        <p14:creationId xmlns:p14="http://schemas.microsoft.com/office/powerpoint/2010/main" val="3136957342"/>
      </p:ext>
    </p:extLst>
  </p:cSld>
  <p:clrMapOvr>
    <a:masterClrMapping/>
  </p:clrMapOvr>
  <mc:AlternateContent xmlns:mc="http://schemas.openxmlformats.org/markup-compatibility/2006">
    <mc:Choice xmlns:p14="http://schemas.microsoft.com/office/powerpoint/2010/main" Requires="p14">
      <p:transition spd="slow" p14:dur="2000" advTm="34127"/>
    </mc:Choice>
    <mc:Fallback>
      <p:transition spd="slow" advTm="34127"/>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7</a:t>
            </a:fld>
            <a:endParaRPr kumimoji="1" lang="ja-JP" altLang="en-US"/>
          </a:p>
        </p:txBody>
      </p:sp>
      <p:pic>
        <p:nvPicPr>
          <p:cNvPr id="4" name="図 3"/>
          <p:cNvPicPr>
            <a:picLocks noChangeAspect="1"/>
          </p:cNvPicPr>
          <p:nvPr/>
        </p:nvPicPr>
        <p:blipFill rotWithShape="1">
          <a:blip r:embed="rId2"/>
          <a:srcRect l="5469" t="7319"/>
          <a:stretch/>
        </p:blipFill>
        <p:spPr>
          <a:xfrm>
            <a:off x="61454" y="1628800"/>
            <a:ext cx="9082546" cy="4752528"/>
          </a:xfrm>
          <a:prstGeom prst="rect">
            <a:avLst/>
          </a:prstGeom>
        </p:spPr>
      </p:pic>
      <p:sp>
        <p:nvSpPr>
          <p:cNvPr id="5" name="正方形/長方形 4"/>
          <p:cNvSpPr/>
          <p:nvPr/>
        </p:nvSpPr>
        <p:spPr>
          <a:xfrm>
            <a:off x="2843808" y="647179"/>
            <a:ext cx="3877985" cy="646331"/>
          </a:xfrm>
          <a:prstGeom prst="rect">
            <a:avLst/>
          </a:prstGeom>
        </p:spPr>
        <p:txBody>
          <a:bodyPr wrap="none">
            <a:spAutoFit/>
          </a:bodyPr>
          <a:lstStyle/>
          <a:p>
            <a:r>
              <a:rPr lang="ja-JP" altLang="en-US" sz="3600" dirty="0"/>
              <a:t>生徒の学校間</a:t>
            </a:r>
            <a:r>
              <a:rPr lang="ja-JP" altLang="en-US" sz="3600" dirty="0" smtClean="0"/>
              <a:t>格差</a:t>
            </a:r>
            <a:endParaRPr lang="ja-JP" altLang="en-US" sz="3600" dirty="0"/>
          </a:p>
        </p:txBody>
      </p:sp>
    </p:spTree>
    <p:extLst>
      <p:ext uri="{BB962C8B-B14F-4D97-AF65-F5344CB8AC3E}">
        <p14:creationId xmlns:p14="http://schemas.microsoft.com/office/powerpoint/2010/main" val="1484368652"/>
      </p:ext>
    </p:extLst>
  </p:cSld>
  <p:clrMapOvr>
    <a:masterClrMapping/>
  </p:clrMapOvr>
  <mc:AlternateContent xmlns:mc="http://schemas.openxmlformats.org/markup-compatibility/2006">
    <mc:Choice xmlns:p14="http://schemas.microsoft.com/office/powerpoint/2010/main" Requires="p14">
      <p:transition spd="slow" p14:dur="2000" advTm="5371"/>
    </mc:Choice>
    <mc:Fallback>
      <p:transition spd="slow" advTm="5371"/>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179512" y="1628800"/>
            <a:ext cx="8899871" cy="4824536"/>
          </a:xfrm>
          <a:prstGeom prst="rect">
            <a:avLst/>
          </a:prstGeom>
        </p:spPr>
      </p:pic>
      <p:sp>
        <p:nvSpPr>
          <p:cNvPr id="4" name="正方形/長方形 3"/>
          <p:cNvSpPr/>
          <p:nvPr/>
        </p:nvSpPr>
        <p:spPr>
          <a:xfrm>
            <a:off x="1619672" y="950095"/>
            <a:ext cx="6680034" cy="584775"/>
          </a:xfrm>
          <a:prstGeom prst="rect">
            <a:avLst/>
          </a:prstGeom>
        </p:spPr>
        <p:txBody>
          <a:bodyPr wrap="none">
            <a:spAutoFit/>
          </a:bodyPr>
          <a:lstStyle/>
          <a:p>
            <a:r>
              <a:rPr lang="ja-JP" altLang="en-US" sz="3200" dirty="0" smtClean="0"/>
              <a:t>生徒</a:t>
            </a:r>
            <a:r>
              <a:rPr lang="ja-JP" altLang="en-US" sz="3200" dirty="0"/>
              <a:t>の特質の1983年と2017年の比較</a:t>
            </a:r>
          </a:p>
        </p:txBody>
      </p:sp>
      <p:sp>
        <p:nvSpPr>
          <p:cNvPr id="2" name="スライド番号プレースホルダー 1"/>
          <p:cNvSpPr>
            <a:spLocks noGrp="1"/>
          </p:cNvSpPr>
          <p:nvPr>
            <p:ph type="sldNum" sz="quarter" idx="12"/>
          </p:nvPr>
        </p:nvSpPr>
        <p:spPr/>
        <p:txBody>
          <a:bodyPr/>
          <a:lstStyle/>
          <a:p>
            <a:fld id="{41A73251-DD59-4F52-B274-33883AF36A66}" type="slidenum">
              <a:rPr kumimoji="1" lang="ja-JP" altLang="en-US" smtClean="0"/>
              <a:t>8</a:t>
            </a:fld>
            <a:endParaRPr kumimoji="1" lang="ja-JP" altLang="en-US"/>
          </a:p>
        </p:txBody>
      </p:sp>
    </p:spTree>
    <p:extLst>
      <p:ext uri="{BB962C8B-B14F-4D97-AF65-F5344CB8AC3E}">
        <p14:creationId xmlns:p14="http://schemas.microsoft.com/office/powerpoint/2010/main" val="2065610124"/>
      </p:ext>
    </p:extLst>
  </p:cSld>
  <p:clrMapOvr>
    <a:masterClrMapping/>
  </p:clrMapOvr>
  <mc:AlternateContent xmlns:mc="http://schemas.openxmlformats.org/markup-compatibility/2006">
    <mc:Choice xmlns:p14="http://schemas.microsoft.com/office/powerpoint/2010/main" Requires="p14">
      <p:transition spd="slow" p14:dur="2000" advTm="28611"/>
    </mc:Choice>
    <mc:Fallback>
      <p:transition spd="slow" advTm="28611"/>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F1BE189-D45E-4A9C-BC6A-593271925892}" type="slidenum">
              <a:rPr kumimoji="1" lang="ja-JP" altLang="en-US" smtClean="0"/>
              <a:pPr/>
              <a:t>9</a:t>
            </a:fld>
            <a:endParaRPr kumimoji="1" lang="ja-JP" altLang="en-US"/>
          </a:p>
        </p:txBody>
      </p:sp>
      <p:pic>
        <p:nvPicPr>
          <p:cNvPr id="3" name="図 2"/>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44824"/>
            <a:ext cx="8784976" cy="4392488"/>
          </a:xfrm>
          <a:prstGeom prst="rect">
            <a:avLst/>
          </a:prstGeom>
          <a:noFill/>
          <a:ln>
            <a:noFill/>
          </a:ln>
        </p:spPr>
      </p:pic>
      <p:sp>
        <p:nvSpPr>
          <p:cNvPr id="4" name="正方形/長方形 3"/>
          <p:cNvSpPr/>
          <p:nvPr/>
        </p:nvSpPr>
        <p:spPr>
          <a:xfrm>
            <a:off x="2398690" y="954803"/>
            <a:ext cx="4685898" cy="646331"/>
          </a:xfrm>
          <a:prstGeom prst="rect">
            <a:avLst/>
          </a:prstGeom>
        </p:spPr>
        <p:txBody>
          <a:bodyPr wrap="none">
            <a:spAutoFit/>
          </a:bodyPr>
          <a:lstStyle/>
          <a:p>
            <a:r>
              <a:rPr lang="ja-JP" altLang="en-US" sz="3600" dirty="0"/>
              <a:t>学校にいる生徒の傾向</a:t>
            </a:r>
          </a:p>
        </p:txBody>
      </p:sp>
    </p:spTree>
    <p:extLst>
      <p:ext uri="{BB962C8B-B14F-4D97-AF65-F5344CB8AC3E}">
        <p14:creationId xmlns:p14="http://schemas.microsoft.com/office/powerpoint/2010/main" val="4170178858"/>
      </p:ext>
    </p:extLst>
  </p:cSld>
  <p:clrMapOvr>
    <a:masterClrMapping/>
  </p:clrMapOvr>
  <mc:AlternateContent xmlns:mc="http://schemas.openxmlformats.org/markup-compatibility/2006">
    <mc:Choice xmlns:p14="http://schemas.microsoft.com/office/powerpoint/2010/main" Requires="p14">
      <p:transition spd="slow" p14:dur="2000" advTm="12619"/>
    </mc:Choice>
    <mc:Fallback>
      <p:transition spd="slow" advTm="12619"/>
    </mc:Fallback>
  </mc:AlternateContent>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437</TotalTime>
  <Words>1179</Words>
  <Application>Microsoft Office PowerPoint</Application>
  <PresentationFormat>画面に合わせる (4:3)</PresentationFormat>
  <Paragraphs>310</Paragraphs>
  <Slides>24</Slides>
  <Notes>5</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24</vt:i4>
      </vt:variant>
    </vt:vector>
  </HeadingPairs>
  <TitlesOfParts>
    <vt:vector size="34" baseType="lpstr">
      <vt:lpstr>ＭＳ Ｐゴシック</vt:lpstr>
      <vt:lpstr>ＭＳ ゴシック</vt:lpstr>
      <vt:lpstr>メイリオ</vt:lpstr>
      <vt:lpstr>游ゴシック</vt:lpstr>
      <vt:lpstr>游明朝</vt:lpstr>
      <vt:lpstr>Arial</vt:lpstr>
      <vt:lpstr>Century Gothic</vt:lpstr>
      <vt:lpstr>Times New Roman</vt:lpstr>
      <vt:lpstr>Wingdings 3</vt:lpstr>
      <vt:lpstr>ウィスプ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高校教員の同窓会・卒業生（ＯＢ・ＯＧ）についての意識・行動 （全体の傾向） </vt:lpstr>
      <vt:lpstr>高校の学校間格差別 同窓会・卒業生の支援・支援の差異</vt:lpstr>
      <vt:lpstr>仕事（授業、生徒・進路指導）で同窓会・卒業生の活用程度別 同窓会支援の差異</vt:lpstr>
      <vt:lpstr>PowerPoint プレゼンテーション</vt:lpstr>
      <vt:lpstr>教員の役職・教務分掌別 同窓会援助・支援の差異</vt:lpstr>
      <vt:lpstr>教員の経験年数別 同窓会援助・支援の差異</vt:lpstr>
      <vt:lpstr>同窓会と教師　まとめ</vt:lpstr>
      <vt:lpstr>PowerPoint プレゼンテーション</vt:lpstr>
      <vt:lpstr>PowerPoint プレゼンテーション</vt:lpstr>
      <vt:lpstr>PowerPoint プレゼンテーション</vt:lpstr>
    </vt:vector>
  </TitlesOfParts>
  <Company>筑波大学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高校間格差と同窓会・卒業生援助・支援の差異  　　　　　　　　　　　　　　 　　　　　　　　　　　　　　　　　　　　　　　　　　　黄順姫（筑波大学）</dc:title>
  <dc:creator>黄 順姫</dc:creator>
  <cp:lastModifiedBy>PC User</cp:lastModifiedBy>
  <cp:revision>61</cp:revision>
  <dcterms:created xsi:type="dcterms:W3CDTF">2018-08-14T08:47:44Z</dcterms:created>
  <dcterms:modified xsi:type="dcterms:W3CDTF">2018-08-27T10:32:36Z</dcterms:modified>
</cp:coreProperties>
</file>