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7" r:id="rId1"/>
  </p:sldMasterIdLst>
  <p:notesMasterIdLst>
    <p:notesMasterId r:id="rId29"/>
  </p:notesMasterIdLst>
  <p:handoutMasterIdLst>
    <p:handoutMasterId r:id="rId30"/>
  </p:handoutMasterIdLst>
  <p:sldIdLst>
    <p:sldId id="329" r:id="rId2"/>
    <p:sldId id="330" r:id="rId3"/>
    <p:sldId id="355" r:id="rId4"/>
    <p:sldId id="306" r:id="rId5"/>
    <p:sldId id="282" r:id="rId6"/>
    <p:sldId id="367" r:id="rId7"/>
    <p:sldId id="349" r:id="rId8"/>
    <p:sldId id="350" r:id="rId9"/>
    <p:sldId id="336" r:id="rId10"/>
    <p:sldId id="285" r:id="rId11"/>
    <p:sldId id="354" r:id="rId12"/>
    <p:sldId id="325" r:id="rId13"/>
    <p:sldId id="339" r:id="rId14"/>
    <p:sldId id="364" r:id="rId15"/>
    <p:sldId id="366" r:id="rId16"/>
    <p:sldId id="361" r:id="rId17"/>
    <p:sldId id="357" r:id="rId18"/>
    <p:sldId id="365" r:id="rId19"/>
    <p:sldId id="358" r:id="rId20"/>
    <p:sldId id="369" r:id="rId21"/>
    <p:sldId id="351" r:id="rId22"/>
    <p:sldId id="352" r:id="rId23"/>
    <p:sldId id="344" r:id="rId24"/>
    <p:sldId id="345" r:id="rId25"/>
    <p:sldId id="370" r:id="rId26"/>
    <p:sldId id="331" r:id="rId27"/>
    <p:sldId id="327" r:id="rId28"/>
  </p:sldIdLst>
  <p:sldSz cx="9144000" cy="6858000" type="screen4x3"/>
  <p:notesSz cx="6888163" cy="100203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47" autoAdjust="0"/>
    <p:restoredTop sz="94747" autoAdjust="0"/>
  </p:normalViewPr>
  <p:slideViewPr>
    <p:cSldViewPr>
      <p:cViewPr varScale="1">
        <p:scale>
          <a:sx n="54" d="100"/>
          <a:sy n="54" d="100"/>
        </p:scale>
        <p:origin x="1020" y="66"/>
      </p:cViewPr>
      <p:guideLst>
        <p:guide orient="horz" pos="2160"/>
        <p:guide pos="2880"/>
      </p:guideLst>
    </p:cSldViewPr>
  </p:slideViewPr>
  <p:outlineViewPr>
    <p:cViewPr>
      <p:scale>
        <a:sx n="33" d="100"/>
        <a:sy n="33" d="100"/>
      </p:scale>
      <p:origin x="0" y="0"/>
    </p:cViewPr>
  </p:outlineViewPr>
  <p:notesTextViewPr>
    <p:cViewPr>
      <p:scale>
        <a:sx n="400" d="100"/>
        <a:sy n="400" d="100"/>
      </p:scale>
      <p:origin x="0" y="0"/>
    </p:cViewPr>
  </p:notesTextViewPr>
  <p:sorterViewPr>
    <p:cViewPr>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Takeuchi\My%20Documents\&#27494;&#20869;&#12464;&#12521;&#12501;&#65288;&#22823;&#23398;&#29983;&#21332;&#35519;&#26619;&#65289;&#19979;&#26360;&#12365;&#65288;&#12464;&#12521;&#12501;&#20462;&#27491;&#65289;.xlsx" TargetMode="Externa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964424458709653"/>
          <c:y val="4.9380545695452936E-2"/>
          <c:w val="0.84597951176156583"/>
          <c:h val="0.64323005027984426"/>
        </c:manualLayout>
      </c:layout>
      <c:barChart>
        <c:barDir val="col"/>
        <c:grouping val="clustered"/>
        <c:varyColors val="0"/>
        <c:ser>
          <c:idx val="0"/>
          <c:order val="0"/>
          <c:tx>
            <c:strRef>
              <c:f>グラフ一式!$D$89</c:f>
              <c:strCache>
                <c:ptCount val="1"/>
                <c:pt idx="0">
                  <c:v>2004</c:v>
                </c:pt>
              </c:strCache>
            </c:strRef>
          </c:tx>
          <c:spPr>
            <a:solidFill>
              <a:srgbClr val="0070C0"/>
            </a:solidFill>
          </c:spPr>
          <c:invertIfNegative val="0"/>
          <c:cat>
            <c:strRef>
              <c:f>グラフ一式!$C$90:$C$95</c:f>
              <c:strCache>
                <c:ptCount val="6"/>
                <c:pt idx="0">
                  <c:v>専門的知識</c:v>
                </c:pt>
                <c:pt idx="1">
                  <c:v>幅広い知識</c:v>
                </c:pt>
                <c:pt idx="2">
                  <c:v>面白い授業</c:v>
                </c:pt>
                <c:pt idx="3">
                  <c:v>少人数のゼミ</c:v>
                </c:pt>
                <c:pt idx="4">
                  <c:v>先生授業熱心</c:v>
                </c:pt>
                <c:pt idx="5">
                  <c:v>授業全般に満足</c:v>
                </c:pt>
              </c:strCache>
            </c:strRef>
          </c:cat>
          <c:val>
            <c:numRef>
              <c:f>グラフ一式!$D$90:$D$95</c:f>
              <c:numCache>
                <c:formatCode>#,##0.0;[Red]\-#,##0.0</c:formatCode>
                <c:ptCount val="6"/>
                <c:pt idx="0">
                  <c:v>76.900000000000006</c:v>
                </c:pt>
                <c:pt idx="1">
                  <c:v>68.5</c:v>
                </c:pt>
                <c:pt idx="2">
                  <c:v>68</c:v>
                </c:pt>
                <c:pt idx="3">
                  <c:v>58.5</c:v>
                </c:pt>
                <c:pt idx="4">
                  <c:v>52.5</c:v>
                </c:pt>
                <c:pt idx="5">
                  <c:v>43.6</c:v>
                </c:pt>
              </c:numCache>
            </c:numRef>
          </c:val>
        </c:ser>
        <c:ser>
          <c:idx val="1"/>
          <c:order val="1"/>
          <c:tx>
            <c:strRef>
              <c:f>グラフ一式!$E$89</c:f>
              <c:strCache>
                <c:ptCount val="1"/>
                <c:pt idx="0">
                  <c:v>2011</c:v>
                </c:pt>
              </c:strCache>
            </c:strRef>
          </c:tx>
          <c:spPr>
            <a:solidFill>
              <a:schemeClr val="accent2"/>
            </a:solidFill>
          </c:spPr>
          <c:invertIfNegative val="0"/>
          <c:cat>
            <c:strRef>
              <c:f>グラフ一式!$C$90:$C$95</c:f>
              <c:strCache>
                <c:ptCount val="6"/>
                <c:pt idx="0">
                  <c:v>専門的知識</c:v>
                </c:pt>
                <c:pt idx="1">
                  <c:v>幅広い知識</c:v>
                </c:pt>
                <c:pt idx="2">
                  <c:v>面白い授業</c:v>
                </c:pt>
                <c:pt idx="3">
                  <c:v>少人数のゼミ</c:v>
                </c:pt>
                <c:pt idx="4">
                  <c:v>先生授業熱心</c:v>
                </c:pt>
                <c:pt idx="5">
                  <c:v>授業全般に満足</c:v>
                </c:pt>
              </c:strCache>
            </c:strRef>
          </c:cat>
          <c:val>
            <c:numRef>
              <c:f>グラフ一式!$E$90:$E$95</c:f>
              <c:numCache>
                <c:formatCode>#,##0.0;[Red]\-#,##0.0</c:formatCode>
                <c:ptCount val="6"/>
                <c:pt idx="0">
                  <c:v>83.3</c:v>
                </c:pt>
                <c:pt idx="1">
                  <c:v>77.3</c:v>
                </c:pt>
                <c:pt idx="2">
                  <c:v>71.5</c:v>
                </c:pt>
                <c:pt idx="3">
                  <c:v>63</c:v>
                </c:pt>
                <c:pt idx="4">
                  <c:v>64.7</c:v>
                </c:pt>
                <c:pt idx="5">
                  <c:v>59.5</c:v>
                </c:pt>
              </c:numCache>
            </c:numRef>
          </c:val>
        </c:ser>
        <c:dLbls>
          <c:showLegendKey val="0"/>
          <c:showVal val="0"/>
          <c:showCatName val="0"/>
          <c:showSerName val="0"/>
          <c:showPercent val="0"/>
          <c:showBubbleSize val="0"/>
        </c:dLbls>
        <c:gapWidth val="150"/>
        <c:axId val="126477848"/>
        <c:axId val="126473144"/>
      </c:barChart>
      <c:catAx>
        <c:axId val="126477848"/>
        <c:scaling>
          <c:orientation val="minMax"/>
        </c:scaling>
        <c:delete val="0"/>
        <c:axPos val="b"/>
        <c:numFmt formatCode="General" sourceLinked="0"/>
        <c:majorTickMark val="none"/>
        <c:minorTickMark val="none"/>
        <c:tickLblPos val="nextTo"/>
        <c:crossAx val="126473144"/>
        <c:crosses val="autoZero"/>
        <c:auto val="1"/>
        <c:lblAlgn val="ctr"/>
        <c:lblOffset val="100"/>
        <c:noMultiLvlLbl val="0"/>
      </c:catAx>
      <c:valAx>
        <c:axId val="126473144"/>
        <c:scaling>
          <c:orientation val="minMax"/>
          <c:max val="100"/>
        </c:scaling>
        <c:delete val="0"/>
        <c:axPos val="l"/>
        <c:majorGridlines/>
        <c:numFmt formatCode="#,##0.0;[Red]\-#,##0.0" sourceLinked="1"/>
        <c:majorTickMark val="none"/>
        <c:minorTickMark val="none"/>
        <c:tickLblPos val="nextTo"/>
        <c:crossAx val="126477848"/>
        <c:crosses val="autoZero"/>
        <c:crossBetween val="between"/>
        <c:majorUnit val="20"/>
      </c:valAx>
      <c:dTable>
        <c:showHorzBorder val="1"/>
        <c:showVertBorder val="1"/>
        <c:showOutline val="1"/>
        <c:showKeys val="1"/>
        <c:spPr>
          <a:noFill/>
        </c:spPr>
        <c:txPr>
          <a:bodyPr/>
          <a:lstStyle/>
          <a:p>
            <a:pPr rtl="0">
              <a:defRPr sz="1500"/>
            </a:pPr>
            <a:endParaRPr lang="ja-JP"/>
          </a:p>
        </c:txPr>
      </c:dTable>
    </c:plotArea>
    <c:plotVisOnly val="1"/>
    <c:dispBlanksAs val="gap"/>
    <c:showDLblsOverMax val="0"/>
  </c:chart>
  <c:spPr>
    <a:solidFill>
      <a:schemeClr val="bg1"/>
    </a:solidFill>
  </c:spPr>
  <c:txPr>
    <a:bodyPr/>
    <a:lstStyle/>
    <a:p>
      <a:pPr>
        <a:defRPr sz="1800"/>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ltLang="ja-JP" dirty="0"/>
              <a:t>1</a:t>
            </a:r>
            <a:r>
              <a:rPr lang="ja-JP" altLang="en-US" dirty="0"/>
              <a:t>日の読書</a:t>
            </a:r>
            <a:r>
              <a:rPr lang="ja-JP" altLang="en-US" dirty="0" smtClean="0"/>
              <a:t>時間　０分　</a:t>
            </a:r>
            <a:r>
              <a:rPr lang="ja-JP" altLang="en-US" sz="1050" dirty="0" smtClean="0"/>
              <a:t>全国大学生協調査　</a:t>
            </a:r>
            <a:r>
              <a:rPr lang="en-US" altLang="ja-JP" sz="1050" dirty="0" smtClean="0"/>
              <a:t>2016</a:t>
            </a:r>
            <a:r>
              <a:rPr lang="ja-JP" altLang="en-US" sz="1050" dirty="0" smtClean="0"/>
              <a:t>年</a:t>
            </a:r>
            <a:endParaRPr lang="ja-JP" altLang="en-US" sz="1050" dirty="0"/>
          </a:p>
        </c:rich>
      </c:tx>
      <c:overlay val="0"/>
    </c:title>
    <c:autoTitleDeleted val="0"/>
    <c:plotArea>
      <c:layout/>
      <c:lineChart>
        <c:grouping val="standard"/>
        <c:varyColors val="0"/>
        <c:ser>
          <c:idx val="0"/>
          <c:order val="0"/>
          <c:tx>
            <c:strRef>
              <c:f>Sheet1!$A$2</c:f>
              <c:strCache>
                <c:ptCount val="1"/>
                <c:pt idx="0">
                  <c:v>1日の読書時間０分</c:v>
                </c:pt>
              </c:strCache>
            </c:strRef>
          </c:tx>
          <c:marker>
            <c:symbol val="none"/>
          </c:marker>
          <c:cat>
            <c:numRef>
              <c:f>Sheet1!$B$1:$N$1</c:f>
              <c:numCache>
                <c:formatCode>General</c:formatCode>
                <c:ptCount val="13"/>
                <c:pt idx="0">
                  <c:v>4</c:v>
                </c:pt>
                <c:pt idx="1">
                  <c:v>5</c:v>
                </c:pt>
                <c:pt idx="2">
                  <c:v>6</c:v>
                </c:pt>
                <c:pt idx="3">
                  <c:v>7</c:v>
                </c:pt>
                <c:pt idx="4">
                  <c:v>8</c:v>
                </c:pt>
                <c:pt idx="5">
                  <c:v>9</c:v>
                </c:pt>
                <c:pt idx="6">
                  <c:v>10</c:v>
                </c:pt>
                <c:pt idx="7">
                  <c:v>11</c:v>
                </c:pt>
                <c:pt idx="8">
                  <c:v>12</c:v>
                </c:pt>
                <c:pt idx="9">
                  <c:v>13</c:v>
                </c:pt>
                <c:pt idx="10">
                  <c:v>14</c:v>
                </c:pt>
                <c:pt idx="11">
                  <c:v>15</c:v>
                </c:pt>
                <c:pt idx="12">
                  <c:v>16</c:v>
                </c:pt>
              </c:numCache>
            </c:numRef>
          </c:cat>
          <c:val>
            <c:numRef>
              <c:f>Sheet1!$B$2:$N$2</c:f>
              <c:numCache>
                <c:formatCode>General</c:formatCode>
                <c:ptCount val="13"/>
                <c:pt idx="0">
                  <c:v>38.700000000000003</c:v>
                </c:pt>
                <c:pt idx="1">
                  <c:v>39.700000000000003</c:v>
                </c:pt>
                <c:pt idx="2">
                  <c:v>34.700000000000003</c:v>
                </c:pt>
                <c:pt idx="3" formatCode="mmm\-yy">
                  <c:v>34.799999999999997</c:v>
                </c:pt>
                <c:pt idx="4">
                  <c:v>34.5</c:v>
                </c:pt>
                <c:pt idx="5">
                  <c:v>37.799999999999997</c:v>
                </c:pt>
                <c:pt idx="6">
                  <c:v>33.700000000000003</c:v>
                </c:pt>
                <c:pt idx="7">
                  <c:v>36.700000000000003</c:v>
                </c:pt>
                <c:pt idx="8">
                  <c:v>34.5</c:v>
                </c:pt>
                <c:pt idx="9">
                  <c:v>40</c:v>
                </c:pt>
                <c:pt idx="10">
                  <c:v>40.9</c:v>
                </c:pt>
                <c:pt idx="11">
                  <c:v>45.2</c:v>
                </c:pt>
                <c:pt idx="12">
                  <c:v>49.1</c:v>
                </c:pt>
              </c:numCache>
            </c:numRef>
          </c:val>
          <c:smooth val="0"/>
        </c:ser>
        <c:dLbls>
          <c:showLegendKey val="0"/>
          <c:showVal val="0"/>
          <c:showCatName val="0"/>
          <c:showSerName val="0"/>
          <c:showPercent val="0"/>
          <c:showBubbleSize val="0"/>
        </c:dLbls>
        <c:smooth val="0"/>
        <c:axId val="210840904"/>
        <c:axId val="212180280"/>
      </c:lineChart>
      <c:catAx>
        <c:axId val="210840904"/>
        <c:scaling>
          <c:orientation val="minMax"/>
        </c:scaling>
        <c:delete val="0"/>
        <c:axPos val="b"/>
        <c:numFmt formatCode="General" sourceLinked="1"/>
        <c:majorTickMark val="none"/>
        <c:minorTickMark val="none"/>
        <c:tickLblPos val="nextTo"/>
        <c:crossAx val="212180280"/>
        <c:crosses val="autoZero"/>
        <c:auto val="1"/>
        <c:lblAlgn val="ctr"/>
        <c:lblOffset val="100"/>
        <c:noMultiLvlLbl val="0"/>
      </c:catAx>
      <c:valAx>
        <c:axId val="212180280"/>
        <c:scaling>
          <c:orientation val="minMax"/>
        </c:scaling>
        <c:delete val="0"/>
        <c:axPos val="l"/>
        <c:majorGridlines/>
        <c:title>
          <c:tx>
            <c:rich>
              <a:bodyPr/>
              <a:lstStyle/>
              <a:p>
                <a:pPr>
                  <a:defRPr/>
                </a:pPr>
                <a:r>
                  <a:rPr lang="ja-JP" altLang="en-US" dirty="0" smtClean="0"/>
                  <a:t>割合</a:t>
                </a:r>
                <a:endParaRPr lang="ja-JP" altLang="en-US" dirty="0"/>
              </a:p>
            </c:rich>
          </c:tx>
          <c:overlay val="0"/>
        </c:title>
        <c:numFmt formatCode="General" sourceLinked="1"/>
        <c:majorTickMark val="none"/>
        <c:minorTickMark val="none"/>
        <c:tickLblPos val="nextTo"/>
        <c:crossAx val="210840904"/>
        <c:crosses val="autoZero"/>
        <c:crossBetween val="between"/>
      </c:valAx>
      <c:dTable>
        <c:showHorzBorder val="1"/>
        <c:showVertBorder val="1"/>
        <c:showOutline val="1"/>
        <c:showKeys val="0"/>
      </c:dTable>
    </c:plotArea>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84871" cy="502756"/>
          </a:xfrm>
          <a:prstGeom prst="rect">
            <a:avLst/>
          </a:prstGeom>
        </p:spPr>
        <p:txBody>
          <a:bodyPr vert="horz" lIns="92007" tIns="46003" rIns="92007" bIns="46003"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901698" y="0"/>
            <a:ext cx="2984871" cy="502756"/>
          </a:xfrm>
          <a:prstGeom prst="rect">
            <a:avLst/>
          </a:prstGeom>
        </p:spPr>
        <p:txBody>
          <a:bodyPr vert="horz" lIns="92007" tIns="46003" rIns="92007" bIns="46003" rtlCol="0"/>
          <a:lstStyle>
            <a:lvl1pPr algn="r">
              <a:defRPr sz="1200"/>
            </a:lvl1pPr>
          </a:lstStyle>
          <a:p>
            <a:fld id="{167D0BFA-7EF0-4666-8469-8BFC19CA62B2}" type="datetimeFigureOut">
              <a:rPr kumimoji="1" lang="ja-JP" altLang="en-US" smtClean="0"/>
              <a:t>2017/7/26</a:t>
            </a:fld>
            <a:endParaRPr kumimoji="1" lang="ja-JP" altLang="en-US"/>
          </a:p>
        </p:txBody>
      </p:sp>
      <p:sp>
        <p:nvSpPr>
          <p:cNvPr id="4" name="フッター プレースホルダー 3"/>
          <p:cNvSpPr>
            <a:spLocks noGrp="1"/>
          </p:cNvSpPr>
          <p:nvPr>
            <p:ph type="ftr" sz="quarter" idx="2"/>
          </p:nvPr>
        </p:nvSpPr>
        <p:spPr>
          <a:xfrm>
            <a:off x="0" y="9517547"/>
            <a:ext cx="2984871" cy="502755"/>
          </a:xfrm>
          <a:prstGeom prst="rect">
            <a:avLst/>
          </a:prstGeom>
        </p:spPr>
        <p:txBody>
          <a:bodyPr vert="horz" lIns="92007" tIns="46003" rIns="92007" bIns="46003"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901698" y="9517547"/>
            <a:ext cx="2984871" cy="502755"/>
          </a:xfrm>
          <a:prstGeom prst="rect">
            <a:avLst/>
          </a:prstGeom>
        </p:spPr>
        <p:txBody>
          <a:bodyPr vert="horz" lIns="92007" tIns="46003" rIns="92007" bIns="46003" rtlCol="0" anchor="b"/>
          <a:lstStyle>
            <a:lvl1pPr algn="r">
              <a:defRPr sz="1200"/>
            </a:lvl1pPr>
          </a:lstStyle>
          <a:p>
            <a:fld id="{D45BF12D-114A-43CD-B791-3B09E3A13592}" type="slidenum">
              <a:rPr kumimoji="1" lang="ja-JP" altLang="en-US" smtClean="0"/>
              <a:t>‹#›</a:t>
            </a:fld>
            <a:endParaRPr kumimoji="1" lang="ja-JP" altLang="en-US"/>
          </a:p>
        </p:txBody>
      </p:sp>
    </p:spTree>
    <p:extLst>
      <p:ext uri="{BB962C8B-B14F-4D97-AF65-F5344CB8AC3E}">
        <p14:creationId xmlns:p14="http://schemas.microsoft.com/office/powerpoint/2010/main" val="14390037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84871" cy="501015"/>
          </a:xfrm>
          <a:prstGeom prst="rect">
            <a:avLst/>
          </a:prstGeom>
        </p:spPr>
        <p:txBody>
          <a:bodyPr vert="horz" lIns="92007" tIns="46003" rIns="92007" bIns="46003" rtlCol="0"/>
          <a:lstStyle>
            <a:lvl1pPr algn="l">
              <a:defRPr sz="1200"/>
            </a:lvl1pPr>
          </a:lstStyle>
          <a:p>
            <a:endParaRPr kumimoji="1" lang="ja-JP" altLang="en-US"/>
          </a:p>
        </p:txBody>
      </p:sp>
      <p:sp>
        <p:nvSpPr>
          <p:cNvPr id="3" name="日付プレースホルダー 2"/>
          <p:cNvSpPr>
            <a:spLocks noGrp="1"/>
          </p:cNvSpPr>
          <p:nvPr>
            <p:ph type="dt" idx="1"/>
          </p:nvPr>
        </p:nvSpPr>
        <p:spPr>
          <a:xfrm>
            <a:off x="3901698" y="0"/>
            <a:ext cx="2984871" cy="501015"/>
          </a:xfrm>
          <a:prstGeom prst="rect">
            <a:avLst/>
          </a:prstGeom>
        </p:spPr>
        <p:txBody>
          <a:bodyPr vert="horz" lIns="92007" tIns="46003" rIns="92007" bIns="46003" rtlCol="0"/>
          <a:lstStyle>
            <a:lvl1pPr algn="r">
              <a:defRPr sz="1200"/>
            </a:lvl1pPr>
          </a:lstStyle>
          <a:p>
            <a:fld id="{6D8147C8-986B-428E-95A5-A0F480FF6804}" type="datetimeFigureOut">
              <a:rPr kumimoji="1" lang="ja-JP" altLang="en-US" smtClean="0"/>
              <a:pPr/>
              <a:t>2017/7/26</a:t>
            </a:fld>
            <a:endParaRPr kumimoji="1" lang="ja-JP" altLang="en-US"/>
          </a:p>
        </p:txBody>
      </p:sp>
      <p:sp>
        <p:nvSpPr>
          <p:cNvPr id="4" name="スライド イメージ プレースホルダー 3"/>
          <p:cNvSpPr>
            <a:spLocks noGrp="1" noRot="1" noChangeAspect="1"/>
          </p:cNvSpPr>
          <p:nvPr>
            <p:ph type="sldImg" idx="2"/>
          </p:nvPr>
        </p:nvSpPr>
        <p:spPr>
          <a:xfrm>
            <a:off x="941388" y="752475"/>
            <a:ext cx="5005387" cy="3756025"/>
          </a:xfrm>
          <a:prstGeom prst="rect">
            <a:avLst/>
          </a:prstGeom>
          <a:noFill/>
          <a:ln w="12700">
            <a:solidFill>
              <a:prstClr val="black"/>
            </a:solidFill>
          </a:ln>
        </p:spPr>
        <p:txBody>
          <a:bodyPr vert="horz" lIns="92007" tIns="46003" rIns="92007" bIns="46003" rtlCol="0" anchor="ctr"/>
          <a:lstStyle/>
          <a:p>
            <a:endParaRPr lang="ja-JP" altLang="en-US"/>
          </a:p>
        </p:txBody>
      </p:sp>
      <p:sp>
        <p:nvSpPr>
          <p:cNvPr id="5" name="ノート プレースホルダー 4"/>
          <p:cNvSpPr>
            <a:spLocks noGrp="1"/>
          </p:cNvSpPr>
          <p:nvPr>
            <p:ph type="body" sz="quarter" idx="3"/>
          </p:nvPr>
        </p:nvSpPr>
        <p:spPr>
          <a:xfrm>
            <a:off x="688817" y="4759643"/>
            <a:ext cx="5510530" cy="4509135"/>
          </a:xfrm>
          <a:prstGeom prst="rect">
            <a:avLst/>
          </a:prstGeom>
        </p:spPr>
        <p:txBody>
          <a:bodyPr vert="horz" lIns="92007" tIns="46003" rIns="92007" bIns="46003"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517546"/>
            <a:ext cx="2984871" cy="501015"/>
          </a:xfrm>
          <a:prstGeom prst="rect">
            <a:avLst/>
          </a:prstGeom>
        </p:spPr>
        <p:txBody>
          <a:bodyPr vert="horz" lIns="92007" tIns="46003" rIns="92007" bIns="4600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901698" y="9517546"/>
            <a:ext cx="2984871" cy="501015"/>
          </a:xfrm>
          <a:prstGeom prst="rect">
            <a:avLst/>
          </a:prstGeom>
        </p:spPr>
        <p:txBody>
          <a:bodyPr vert="horz" lIns="92007" tIns="46003" rIns="92007" bIns="46003" rtlCol="0" anchor="b"/>
          <a:lstStyle>
            <a:lvl1pPr algn="r">
              <a:defRPr sz="1200"/>
            </a:lvl1pPr>
          </a:lstStyle>
          <a:p>
            <a:fld id="{B3ADEFE5-01B9-40B4-A1A8-B881B5F6F518}" type="slidenum">
              <a:rPr kumimoji="1" lang="ja-JP" altLang="en-US" smtClean="0"/>
              <a:pPr/>
              <a:t>‹#›</a:t>
            </a:fld>
            <a:endParaRPr kumimoji="1" lang="ja-JP" altLang="en-US"/>
          </a:p>
        </p:txBody>
      </p:sp>
    </p:spTree>
    <p:extLst>
      <p:ext uri="{BB962C8B-B14F-4D97-AF65-F5344CB8AC3E}">
        <p14:creationId xmlns:p14="http://schemas.microsoft.com/office/powerpoint/2010/main" val="7625131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3ADEFE5-01B9-40B4-A1A8-B881B5F6F518}" type="slidenum">
              <a:rPr lang="ja-JP" altLang="en-US" smtClean="0">
                <a:solidFill>
                  <a:prstClr val="black"/>
                </a:solidFill>
              </a:rPr>
              <a:pPr/>
              <a:t>9</a:t>
            </a:fld>
            <a:endParaRPr lang="ja-JP" altLang="en-US">
              <a:solidFill>
                <a:prstClr val="black"/>
              </a:solidFill>
            </a:endParaRPr>
          </a:p>
        </p:txBody>
      </p:sp>
    </p:spTree>
    <p:extLst>
      <p:ext uri="{BB962C8B-B14F-4D97-AF65-F5344CB8AC3E}">
        <p14:creationId xmlns:p14="http://schemas.microsoft.com/office/powerpoint/2010/main" val="2266862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3ADEFE5-01B9-40B4-A1A8-B881B5F6F518}" type="slidenum">
              <a:rPr kumimoji="1" lang="ja-JP" altLang="en-US" smtClean="0"/>
              <a:pPr/>
              <a:t>10</a:t>
            </a:fld>
            <a:endParaRPr kumimoji="1" lang="ja-JP" altLang="en-US"/>
          </a:p>
        </p:txBody>
      </p:sp>
    </p:spTree>
    <p:extLst>
      <p:ext uri="{BB962C8B-B14F-4D97-AF65-F5344CB8AC3E}">
        <p14:creationId xmlns:p14="http://schemas.microsoft.com/office/powerpoint/2010/main" val="3223885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3ADEFE5-01B9-40B4-A1A8-B881B5F6F518}" type="slidenum">
              <a:rPr lang="ja-JP" altLang="en-US" smtClean="0">
                <a:solidFill>
                  <a:prstClr val="black"/>
                </a:solidFill>
              </a:rPr>
              <a:pPr/>
              <a:t>13</a:t>
            </a:fld>
            <a:endParaRPr lang="ja-JP" altLang="en-US">
              <a:solidFill>
                <a:prstClr val="black"/>
              </a:solidFill>
            </a:endParaRPr>
          </a:p>
        </p:txBody>
      </p:sp>
    </p:spTree>
    <p:extLst>
      <p:ext uri="{BB962C8B-B14F-4D97-AF65-F5344CB8AC3E}">
        <p14:creationId xmlns:p14="http://schemas.microsoft.com/office/powerpoint/2010/main" val="3325564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3ADEFE5-01B9-40B4-A1A8-B881B5F6F518}" type="slidenum">
              <a:rPr kumimoji="1" lang="ja-JP" altLang="en-US" smtClean="0"/>
              <a:pPr/>
              <a:t>16</a:t>
            </a:fld>
            <a:endParaRPr kumimoji="1" lang="ja-JP" altLang="en-US"/>
          </a:p>
        </p:txBody>
      </p:sp>
    </p:spTree>
    <p:extLst>
      <p:ext uri="{BB962C8B-B14F-4D97-AF65-F5344CB8AC3E}">
        <p14:creationId xmlns:p14="http://schemas.microsoft.com/office/powerpoint/2010/main" val="3323484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3ADEFE5-01B9-40B4-A1A8-B881B5F6F518}" type="slidenum">
              <a:rPr kumimoji="1" lang="ja-JP" altLang="en-US" smtClean="0"/>
              <a:pPr/>
              <a:t>17</a:t>
            </a:fld>
            <a:endParaRPr kumimoji="1" lang="ja-JP" altLang="en-US"/>
          </a:p>
        </p:txBody>
      </p:sp>
    </p:spTree>
    <p:extLst>
      <p:ext uri="{BB962C8B-B14F-4D97-AF65-F5344CB8AC3E}">
        <p14:creationId xmlns:p14="http://schemas.microsoft.com/office/powerpoint/2010/main" val="194504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7D7D578-D79E-4263-BCA3-210957A48F1C}" type="slidenum">
              <a:rPr lang="ja-JP" altLang="en-US" smtClean="0">
                <a:solidFill>
                  <a:prstClr val="black"/>
                </a:solidFill>
              </a:rPr>
              <a:pPr/>
              <a:t>20</a:t>
            </a:fld>
            <a:endParaRPr lang="ja-JP" altLang="en-US">
              <a:solidFill>
                <a:prstClr val="black"/>
              </a:solidFill>
            </a:endParaRPr>
          </a:p>
        </p:txBody>
      </p:sp>
    </p:spTree>
    <p:extLst>
      <p:ext uri="{BB962C8B-B14F-4D97-AF65-F5344CB8AC3E}">
        <p14:creationId xmlns:p14="http://schemas.microsoft.com/office/powerpoint/2010/main" val="39533471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3ADEFE5-01B9-40B4-A1A8-B881B5F6F518}" type="slidenum">
              <a:rPr kumimoji="1" lang="ja-JP" altLang="en-US" smtClean="0"/>
              <a:pPr/>
              <a:t>27</a:t>
            </a:fld>
            <a:endParaRPr kumimoji="1" lang="ja-JP" altLang="en-US"/>
          </a:p>
        </p:txBody>
      </p:sp>
    </p:spTree>
    <p:extLst>
      <p:ext uri="{BB962C8B-B14F-4D97-AF65-F5344CB8AC3E}">
        <p14:creationId xmlns:p14="http://schemas.microsoft.com/office/powerpoint/2010/main" val="103536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BE9DBFAB-05FD-4050-B4BC-AD5E20696674}" type="datetime1">
              <a:rPr kumimoji="1" lang="ja-JP" altLang="en-US" smtClean="0"/>
              <a:pPr/>
              <a:t>2017/7/26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F1BE189-D45E-4A9C-BC6A-593271925892}" type="slidenum">
              <a:rPr kumimoji="1" lang="ja-JP" altLang="en-US" smtClean="0"/>
              <a:pPr/>
              <a:t>‹#›</a:t>
            </a:fld>
            <a:endParaRPr kumimoji="1" lang="ja-JP" altLang="en-US"/>
          </a:p>
        </p:txBody>
      </p:sp>
    </p:spTree>
    <p:extLst>
      <p:ext uri="{BB962C8B-B14F-4D97-AF65-F5344CB8AC3E}">
        <p14:creationId xmlns:p14="http://schemas.microsoft.com/office/powerpoint/2010/main" val="4078201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E8BF54CB-024B-44D0-869C-2034EACA2B21}" type="datetime1">
              <a:rPr kumimoji="1" lang="ja-JP" altLang="en-US" smtClean="0"/>
              <a:pPr/>
              <a:t>2017/7/26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F1BE189-D45E-4A9C-BC6A-593271925892}" type="slidenum">
              <a:rPr kumimoji="1" lang="ja-JP" altLang="en-US" smtClean="0"/>
              <a:pPr/>
              <a:t>‹#›</a:t>
            </a:fld>
            <a:endParaRPr kumimoji="1" lang="ja-JP" altLang="en-US"/>
          </a:p>
        </p:txBody>
      </p:sp>
    </p:spTree>
    <p:extLst>
      <p:ext uri="{BB962C8B-B14F-4D97-AF65-F5344CB8AC3E}">
        <p14:creationId xmlns:p14="http://schemas.microsoft.com/office/powerpoint/2010/main" val="3083780427"/>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E8BF54CB-024B-44D0-869C-2034EACA2B21}" type="datetime1">
              <a:rPr kumimoji="1" lang="ja-JP" altLang="en-US" smtClean="0"/>
              <a:pPr/>
              <a:t>2017/7/26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F1BE189-D45E-4A9C-BC6A-593271925892}" type="slidenum">
              <a:rPr kumimoji="1" lang="ja-JP" altLang="en-US" smtClean="0"/>
              <a:pPr/>
              <a:t>‹#›</a:t>
            </a:fld>
            <a:endParaRPr kumimoji="1" lang="ja-JP"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43396897"/>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E8BF54CB-024B-44D0-869C-2034EACA2B21}" type="datetime1">
              <a:rPr kumimoji="1" lang="ja-JP" altLang="en-US" smtClean="0"/>
              <a:pPr/>
              <a:t>2017/7/26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F1BE189-D45E-4A9C-BC6A-593271925892}" type="slidenum">
              <a:rPr kumimoji="1" lang="ja-JP" altLang="en-US" smtClean="0"/>
              <a:pPr/>
              <a:t>‹#›</a:t>
            </a:fld>
            <a:endParaRPr kumimoji="1" lang="ja-JP" altLang="en-US"/>
          </a:p>
        </p:txBody>
      </p:sp>
    </p:spTree>
    <p:extLst>
      <p:ext uri="{BB962C8B-B14F-4D97-AF65-F5344CB8AC3E}">
        <p14:creationId xmlns:p14="http://schemas.microsoft.com/office/powerpoint/2010/main" val="1225606940"/>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E8BF54CB-024B-44D0-869C-2034EACA2B21}" type="datetime1">
              <a:rPr kumimoji="1" lang="ja-JP" altLang="en-US" smtClean="0"/>
              <a:pPr/>
              <a:t>2017/7/26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F1BE189-D45E-4A9C-BC6A-593271925892}" type="slidenum">
              <a:rPr kumimoji="1" lang="ja-JP" altLang="en-US" smtClean="0"/>
              <a:pPr/>
              <a:t>‹#›</a:t>
            </a:fld>
            <a:endParaRPr kumimoji="1" lang="ja-JP"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15195189"/>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E8BF54CB-024B-44D0-869C-2034EACA2B21}" type="datetime1">
              <a:rPr kumimoji="1" lang="ja-JP" altLang="en-US" smtClean="0"/>
              <a:pPr/>
              <a:t>2017/7/26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F1BE189-D45E-4A9C-BC6A-593271925892}" type="slidenum">
              <a:rPr kumimoji="1" lang="ja-JP" altLang="en-US" smtClean="0"/>
              <a:pPr/>
              <a:t>‹#›</a:t>
            </a:fld>
            <a:endParaRPr kumimoji="1" lang="ja-JP" altLang="en-US"/>
          </a:p>
        </p:txBody>
      </p:sp>
    </p:spTree>
    <p:extLst>
      <p:ext uri="{BB962C8B-B14F-4D97-AF65-F5344CB8AC3E}">
        <p14:creationId xmlns:p14="http://schemas.microsoft.com/office/powerpoint/2010/main" val="3461326671"/>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749EDE7B-A62F-4CB2-9419-E8A5C3724C9D}" type="datetime1">
              <a:rPr kumimoji="1" lang="ja-JP" altLang="en-US" smtClean="0"/>
              <a:pPr/>
              <a:t>2017/7/26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F1BE189-D45E-4A9C-BC6A-593271925892}" type="slidenum">
              <a:rPr kumimoji="1" lang="ja-JP" altLang="en-US" smtClean="0"/>
              <a:pPr/>
              <a:t>‹#›</a:t>
            </a:fld>
            <a:endParaRPr kumimoji="1" lang="ja-JP" altLang="en-US"/>
          </a:p>
        </p:txBody>
      </p:sp>
    </p:spTree>
    <p:extLst>
      <p:ext uri="{BB962C8B-B14F-4D97-AF65-F5344CB8AC3E}">
        <p14:creationId xmlns:p14="http://schemas.microsoft.com/office/powerpoint/2010/main" val="23590063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F6D24E6-6C28-4CB5-B600-1C7A644BC228}" type="datetime1">
              <a:rPr kumimoji="1" lang="ja-JP" altLang="en-US" smtClean="0"/>
              <a:pPr/>
              <a:t>2017/7/26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F1BE189-D45E-4A9C-BC6A-593271925892}" type="slidenum">
              <a:rPr kumimoji="1" lang="ja-JP" altLang="en-US" smtClean="0"/>
              <a:pPr/>
              <a:t>‹#›</a:t>
            </a:fld>
            <a:endParaRPr kumimoji="1" lang="ja-JP" altLang="en-US"/>
          </a:p>
        </p:txBody>
      </p:sp>
    </p:spTree>
    <p:extLst>
      <p:ext uri="{BB962C8B-B14F-4D97-AF65-F5344CB8AC3E}">
        <p14:creationId xmlns:p14="http://schemas.microsoft.com/office/powerpoint/2010/main" val="2749843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D29C95B8-767B-4EEF-B048-68967080BF24}" type="datetime1">
              <a:rPr kumimoji="1" lang="ja-JP" altLang="en-US" smtClean="0"/>
              <a:pPr/>
              <a:t>2017/7/26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F1BE189-D45E-4A9C-BC6A-593271925892}" type="slidenum">
              <a:rPr kumimoji="1" lang="ja-JP" altLang="en-US" smtClean="0"/>
              <a:pPr/>
              <a:t>‹#›</a:t>
            </a:fld>
            <a:endParaRPr kumimoji="1" lang="ja-JP" altLang="en-US"/>
          </a:p>
        </p:txBody>
      </p:sp>
    </p:spTree>
    <p:extLst>
      <p:ext uri="{BB962C8B-B14F-4D97-AF65-F5344CB8AC3E}">
        <p14:creationId xmlns:p14="http://schemas.microsoft.com/office/powerpoint/2010/main" val="1055190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489A19DF-30EC-4CC6-A695-C831DEAF7B53}" type="datetime1">
              <a:rPr kumimoji="1" lang="ja-JP" altLang="en-US" smtClean="0"/>
              <a:pPr/>
              <a:t>2017/7/26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F1BE189-D45E-4A9C-BC6A-593271925892}" type="slidenum">
              <a:rPr kumimoji="1" lang="ja-JP" altLang="en-US" smtClean="0"/>
              <a:pPr/>
              <a:t>‹#›</a:t>
            </a:fld>
            <a:endParaRPr kumimoji="1" lang="ja-JP" altLang="en-US"/>
          </a:p>
        </p:txBody>
      </p:sp>
    </p:spTree>
    <p:extLst>
      <p:ext uri="{BB962C8B-B14F-4D97-AF65-F5344CB8AC3E}">
        <p14:creationId xmlns:p14="http://schemas.microsoft.com/office/powerpoint/2010/main" val="2158008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07994694-D68D-428C-95AD-3999A6C60621}" type="datetime1">
              <a:rPr kumimoji="1" lang="ja-JP" altLang="en-US" smtClean="0"/>
              <a:pPr/>
              <a:t>2017/7/26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F1BE189-D45E-4A9C-BC6A-593271925892}" type="slidenum">
              <a:rPr kumimoji="1" lang="ja-JP" altLang="en-US" smtClean="0"/>
              <a:pPr/>
              <a:t>‹#›</a:t>
            </a:fld>
            <a:endParaRPr kumimoji="1" lang="ja-JP" altLang="en-US"/>
          </a:p>
        </p:txBody>
      </p:sp>
    </p:spTree>
    <p:extLst>
      <p:ext uri="{BB962C8B-B14F-4D97-AF65-F5344CB8AC3E}">
        <p14:creationId xmlns:p14="http://schemas.microsoft.com/office/powerpoint/2010/main" val="1389178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3F2DAB31-79C3-4D6B-B304-58190351B5D1}" type="datetime1">
              <a:rPr kumimoji="1" lang="ja-JP" altLang="en-US" smtClean="0"/>
              <a:pPr/>
              <a:t>2017/7/26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F1BE189-D45E-4A9C-BC6A-593271925892}" type="slidenum">
              <a:rPr kumimoji="1" lang="ja-JP" altLang="en-US" smtClean="0"/>
              <a:pPr/>
              <a:t>‹#›</a:t>
            </a:fld>
            <a:endParaRPr kumimoji="1" lang="ja-JP" altLang="en-US"/>
          </a:p>
        </p:txBody>
      </p:sp>
    </p:spTree>
    <p:extLst>
      <p:ext uri="{BB962C8B-B14F-4D97-AF65-F5344CB8AC3E}">
        <p14:creationId xmlns:p14="http://schemas.microsoft.com/office/powerpoint/2010/main" val="2368442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67FA2338-7D48-4DAB-9EC2-B6EB2897D6D3}" type="datetime1">
              <a:rPr kumimoji="1" lang="ja-JP" altLang="en-US" smtClean="0"/>
              <a:pPr/>
              <a:t>2017/7/26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F1BE189-D45E-4A9C-BC6A-593271925892}" type="slidenum">
              <a:rPr kumimoji="1" lang="ja-JP" altLang="en-US" smtClean="0"/>
              <a:pPr/>
              <a:t>‹#›</a:t>
            </a:fld>
            <a:endParaRPr kumimoji="1" lang="ja-JP" altLang="en-US"/>
          </a:p>
        </p:txBody>
      </p:sp>
    </p:spTree>
    <p:extLst>
      <p:ext uri="{BB962C8B-B14F-4D97-AF65-F5344CB8AC3E}">
        <p14:creationId xmlns:p14="http://schemas.microsoft.com/office/powerpoint/2010/main" val="1798420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5BD044-1E34-458D-86BA-66932C7172D5}" type="datetime1">
              <a:rPr kumimoji="1" lang="ja-JP" altLang="en-US" smtClean="0"/>
              <a:pPr/>
              <a:t>2017/7/26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F1BE189-D45E-4A9C-BC6A-593271925892}" type="slidenum">
              <a:rPr kumimoji="1" lang="ja-JP" altLang="en-US" smtClean="0"/>
              <a:pPr/>
              <a:t>‹#›</a:t>
            </a:fld>
            <a:endParaRPr kumimoji="1" lang="ja-JP" altLang="en-US"/>
          </a:p>
        </p:txBody>
      </p:sp>
    </p:spTree>
    <p:extLst>
      <p:ext uri="{BB962C8B-B14F-4D97-AF65-F5344CB8AC3E}">
        <p14:creationId xmlns:p14="http://schemas.microsoft.com/office/powerpoint/2010/main" val="1044273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8249D86F-E669-4669-847F-8CCEE918B44A}" type="datetime1">
              <a:rPr kumimoji="1" lang="ja-JP" altLang="en-US" smtClean="0"/>
              <a:pPr/>
              <a:t>2017/7/26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F1BE189-D45E-4A9C-BC6A-593271925892}" type="slidenum">
              <a:rPr kumimoji="1" lang="ja-JP" altLang="en-US" smtClean="0"/>
              <a:pPr/>
              <a:t>‹#›</a:t>
            </a:fld>
            <a:endParaRPr kumimoji="1" lang="ja-JP" altLang="en-US"/>
          </a:p>
        </p:txBody>
      </p:sp>
    </p:spTree>
    <p:extLst>
      <p:ext uri="{BB962C8B-B14F-4D97-AF65-F5344CB8AC3E}">
        <p14:creationId xmlns:p14="http://schemas.microsoft.com/office/powerpoint/2010/main" val="2248617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992BD003-0B52-4F2F-A1D8-BC8111FE9740}" type="datetime1">
              <a:rPr kumimoji="1" lang="ja-JP" altLang="en-US" smtClean="0"/>
              <a:pPr/>
              <a:t>2017/7/26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F1BE189-D45E-4A9C-BC6A-593271925892}" type="slidenum">
              <a:rPr kumimoji="1" lang="ja-JP" altLang="en-US" smtClean="0"/>
              <a:pPr/>
              <a:t>‹#›</a:t>
            </a:fld>
            <a:endParaRPr kumimoji="1" lang="ja-JP" altLang="en-US"/>
          </a:p>
        </p:txBody>
      </p:sp>
    </p:spTree>
    <p:extLst>
      <p:ext uri="{BB962C8B-B14F-4D97-AF65-F5344CB8AC3E}">
        <p14:creationId xmlns:p14="http://schemas.microsoft.com/office/powerpoint/2010/main" val="2150068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8BF54CB-024B-44D0-869C-2034EACA2B21}" type="datetime1">
              <a:rPr kumimoji="1" lang="ja-JP" altLang="en-US" smtClean="0"/>
              <a:pPr/>
              <a:t>2017/7/26</a:t>
            </a:fld>
            <a:endParaRPr kumimoji="1" lang="ja-JP" alt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2F1BE189-D45E-4A9C-BC6A-593271925892}" type="slidenum">
              <a:rPr kumimoji="1" lang="ja-JP" altLang="en-US" smtClean="0"/>
              <a:pPr/>
              <a:t>‹#›</a:t>
            </a:fld>
            <a:endParaRPr kumimoji="1" lang="ja-JP" altLang="en-US"/>
          </a:p>
        </p:txBody>
      </p:sp>
    </p:spTree>
    <p:extLst>
      <p:ext uri="{BB962C8B-B14F-4D97-AF65-F5344CB8AC3E}">
        <p14:creationId xmlns:p14="http://schemas.microsoft.com/office/powerpoint/2010/main" val="477803453"/>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69" r:id="rId12"/>
    <p:sldLayoutId id="2147483870" r:id="rId13"/>
    <p:sldLayoutId id="2147483871" r:id="rId14"/>
    <p:sldLayoutId id="2147483872" r:id="rId15"/>
    <p:sldLayoutId id="2147483873" r:id="rId16"/>
  </p:sldLayoutIdLst>
  <p:hf hdr="0" ftr="0" dt="0"/>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8.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43608" y="1136619"/>
            <a:ext cx="6201736" cy="2459360"/>
          </a:xfrm>
        </p:spPr>
        <p:txBody>
          <a:bodyPr>
            <a:normAutofit fontScale="90000"/>
          </a:bodyPr>
          <a:lstStyle/>
          <a:p>
            <a:pPr marL="342900" lvl="0" indent="-342900">
              <a:spcBef>
                <a:spcPts val="1000"/>
              </a:spcBef>
            </a:pPr>
            <a:r>
              <a:rPr lang="ja-JP" altLang="en-US" sz="4000" kern="100" dirty="0">
                <a:solidFill>
                  <a:prstClr val="black">
                    <a:lumMod val="75000"/>
                    <a:lumOff val="25000"/>
                  </a:prstClr>
                </a:solidFill>
                <a:latin typeface="Century" panose="02040604050505020304" pitchFamily="18" charset="0"/>
                <a:ea typeface="ＭＳ 明朝" panose="02020609040205080304" pitchFamily="17" charset="-128"/>
                <a:cs typeface="Times New Roman" panose="02020603050405020304" pitchFamily="18" charset="0"/>
              </a:rPr>
              <a:t>　</a:t>
            </a:r>
            <a:r>
              <a:rPr lang="ja-JP" altLang="en-US" sz="4000" kern="100" dirty="0" smtClean="0">
                <a:solidFill>
                  <a:prstClr val="black">
                    <a:lumMod val="75000"/>
                    <a:lumOff val="25000"/>
                  </a:prstClr>
                </a:solidFill>
                <a:latin typeface="Century" panose="02040604050505020304" pitchFamily="18" charset="0"/>
                <a:ea typeface="ＭＳ 明朝" panose="02020609040205080304" pitchFamily="17" charset="-128"/>
                <a:cs typeface="Times New Roman" panose="02020603050405020304" pitchFamily="18" charset="0"/>
              </a:rPr>
              <a:t>現代</a:t>
            </a:r>
            <a:r>
              <a:rPr lang="ja-JP" altLang="ja-JP" sz="4000" kern="100" dirty="0" smtClean="0">
                <a:solidFill>
                  <a:prstClr val="black">
                    <a:lumMod val="75000"/>
                    <a:lumOff val="25000"/>
                  </a:prstClr>
                </a:solidFill>
                <a:latin typeface="Century" panose="02040604050505020304" pitchFamily="18" charset="0"/>
                <a:ea typeface="ＭＳ 明朝" panose="02020609040205080304" pitchFamily="17" charset="-128"/>
                <a:cs typeface="Times New Roman" panose="02020603050405020304" pitchFamily="18" charset="0"/>
              </a:rPr>
              <a:t>学生の</a:t>
            </a:r>
            <a:r>
              <a:rPr lang="ja-JP" altLang="en-US" sz="4000" kern="100" dirty="0" smtClean="0">
                <a:solidFill>
                  <a:prstClr val="black">
                    <a:lumMod val="75000"/>
                    <a:lumOff val="25000"/>
                  </a:prstClr>
                </a:solidFill>
                <a:latin typeface="Century" panose="02040604050505020304" pitchFamily="18" charset="0"/>
                <a:ea typeface="ＭＳ 明朝" panose="02020609040205080304" pitchFamily="17" charset="-128"/>
                <a:cs typeface="Times New Roman" panose="02020603050405020304" pitchFamily="18" charset="0"/>
              </a:rPr>
              <a:t>超多様化現象</a:t>
            </a:r>
            <a:r>
              <a:rPr lang="en-US" altLang="ja-JP" sz="4000" kern="100" dirty="0" smtClean="0">
                <a:solidFill>
                  <a:prstClr val="black">
                    <a:lumMod val="75000"/>
                    <a:lumOff val="25000"/>
                  </a:prstClr>
                </a:solidFill>
                <a:latin typeface="Century" panose="02040604050505020304" pitchFamily="18" charset="0"/>
                <a:ea typeface="ＭＳ 明朝" panose="02020609040205080304" pitchFamily="17" charset="-128"/>
                <a:cs typeface="Times New Roman" panose="02020603050405020304" pitchFamily="18" charset="0"/>
              </a:rPr>
              <a:t/>
            </a:r>
            <a:br>
              <a:rPr lang="en-US" altLang="ja-JP" sz="4000" kern="100" dirty="0" smtClean="0">
                <a:solidFill>
                  <a:prstClr val="black">
                    <a:lumMod val="75000"/>
                    <a:lumOff val="25000"/>
                  </a:prstClr>
                </a:solidFill>
                <a:latin typeface="Century" panose="02040604050505020304" pitchFamily="18" charset="0"/>
                <a:ea typeface="ＭＳ 明朝" panose="02020609040205080304" pitchFamily="17" charset="-128"/>
                <a:cs typeface="Times New Roman" panose="02020603050405020304" pitchFamily="18" charset="0"/>
              </a:rPr>
            </a:br>
            <a:r>
              <a:rPr lang="ja-JP" altLang="en-US" sz="4000" kern="100" dirty="0">
                <a:solidFill>
                  <a:prstClr val="black">
                    <a:lumMod val="75000"/>
                    <a:lumOff val="25000"/>
                  </a:prstClr>
                </a:solidFill>
                <a:latin typeface="Century" panose="02040604050505020304" pitchFamily="18" charset="0"/>
                <a:ea typeface="ＭＳ 明朝" panose="02020609040205080304" pitchFamily="17" charset="-128"/>
                <a:cs typeface="Times New Roman" panose="02020603050405020304" pitchFamily="18" charset="0"/>
              </a:rPr>
              <a:t>　</a:t>
            </a:r>
            <a:r>
              <a:rPr lang="ja-JP" altLang="en-US" sz="4000" kern="100" dirty="0" smtClean="0">
                <a:solidFill>
                  <a:prstClr val="black">
                    <a:lumMod val="75000"/>
                    <a:lumOff val="25000"/>
                  </a:prstClr>
                </a:solidFill>
                <a:latin typeface="Century" panose="02040604050505020304" pitchFamily="18" charset="0"/>
                <a:ea typeface="ＭＳ 明朝" panose="02020609040205080304" pitchFamily="17" charset="-128"/>
                <a:cs typeface="Times New Roman" panose="02020603050405020304" pitchFamily="18" charset="0"/>
              </a:rPr>
              <a:t>　</a:t>
            </a:r>
            <a:r>
              <a:rPr lang="en-US" altLang="ja-JP" sz="4000" kern="100" dirty="0" smtClean="0">
                <a:solidFill>
                  <a:prstClr val="black">
                    <a:lumMod val="75000"/>
                    <a:lumOff val="25000"/>
                  </a:prstClr>
                </a:solidFill>
                <a:latin typeface="Century" panose="02040604050505020304" pitchFamily="18" charset="0"/>
                <a:ea typeface="ＭＳ 明朝" panose="02020609040205080304" pitchFamily="17" charset="-128"/>
                <a:cs typeface="Times New Roman" panose="02020603050405020304" pitchFamily="18" charset="0"/>
              </a:rPr>
              <a:t/>
            </a:r>
            <a:br>
              <a:rPr lang="en-US" altLang="ja-JP" sz="4000" kern="100" dirty="0" smtClean="0">
                <a:solidFill>
                  <a:prstClr val="black">
                    <a:lumMod val="75000"/>
                    <a:lumOff val="25000"/>
                  </a:prstClr>
                </a:solidFill>
                <a:latin typeface="Century" panose="02040604050505020304" pitchFamily="18" charset="0"/>
                <a:ea typeface="ＭＳ 明朝" panose="02020609040205080304" pitchFamily="17" charset="-128"/>
                <a:cs typeface="Times New Roman" panose="02020603050405020304" pitchFamily="18" charset="0"/>
              </a:rPr>
            </a:br>
            <a:r>
              <a:rPr lang="ja-JP" altLang="en-US" sz="4000" kern="100" dirty="0">
                <a:solidFill>
                  <a:prstClr val="black">
                    <a:lumMod val="75000"/>
                    <a:lumOff val="25000"/>
                  </a:prstClr>
                </a:solidFill>
                <a:latin typeface="Century" panose="02040604050505020304" pitchFamily="18" charset="0"/>
                <a:ea typeface="ＭＳ 明朝" panose="02020609040205080304" pitchFamily="17" charset="-128"/>
                <a:cs typeface="Times New Roman" panose="02020603050405020304" pitchFamily="18" charset="0"/>
              </a:rPr>
              <a:t>　</a:t>
            </a:r>
            <a:r>
              <a:rPr lang="ja-JP" altLang="en-US" sz="3100" kern="100" dirty="0" smtClean="0">
                <a:solidFill>
                  <a:prstClr val="black">
                    <a:lumMod val="75000"/>
                    <a:lumOff val="25000"/>
                  </a:prstClr>
                </a:solidFill>
                <a:latin typeface="Century" panose="02040604050505020304" pitchFamily="18" charset="0"/>
                <a:ea typeface="ＭＳ 明朝" panose="02020609040205080304" pitchFamily="17" charset="-128"/>
                <a:cs typeface="Times New Roman" panose="02020603050405020304" pitchFamily="18" charset="0"/>
              </a:rPr>
              <a:t>　</a:t>
            </a:r>
            <a:r>
              <a:rPr lang="en-US" altLang="ja-JP" sz="3100" kern="100" dirty="0" smtClean="0">
                <a:solidFill>
                  <a:prstClr val="black">
                    <a:lumMod val="75000"/>
                    <a:lumOff val="25000"/>
                  </a:prstClr>
                </a:solidFill>
                <a:latin typeface="Century" panose="02040604050505020304" pitchFamily="18" charset="0"/>
                <a:ea typeface="ＭＳ 明朝" panose="02020609040205080304" pitchFamily="17" charset="-128"/>
                <a:cs typeface="Times New Roman" panose="02020603050405020304" pitchFamily="18" charset="0"/>
              </a:rPr>
              <a:t>―</a:t>
            </a:r>
            <a:r>
              <a:rPr lang="ja-JP" altLang="en-US" sz="3100" kern="100" dirty="0" smtClean="0">
                <a:solidFill>
                  <a:prstClr val="black">
                    <a:lumMod val="75000"/>
                    <a:lumOff val="25000"/>
                  </a:prstClr>
                </a:solidFill>
                <a:latin typeface="Century" panose="02040604050505020304" pitchFamily="18" charset="0"/>
                <a:ea typeface="ＭＳ 明朝" panose="02020609040205080304" pitchFamily="17" charset="-128"/>
                <a:cs typeface="Times New Roman" panose="02020603050405020304" pitchFamily="18" charset="0"/>
              </a:rPr>
              <a:t>調査を手掛かりにしてー</a:t>
            </a:r>
            <a:r>
              <a:rPr lang="ja-JP" altLang="ja-JP" sz="3100" kern="100" dirty="0">
                <a:solidFill>
                  <a:prstClr val="black">
                    <a:lumMod val="75000"/>
                    <a:lumOff val="25000"/>
                  </a:prstClr>
                </a:solidFill>
                <a:latin typeface="Century" panose="02040604050505020304" pitchFamily="18" charset="0"/>
                <a:ea typeface="ＭＳ 明朝" panose="02020609040205080304" pitchFamily="17" charset="-128"/>
                <a:cs typeface="Times New Roman" panose="02020603050405020304" pitchFamily="18" charset="0"/>
              </a:rPr>
              <a:t>　</a:t>
            </a:r>
            <a:r>
              <a:rPr lang="en-US" altLang="ja-JP" sz="3100" kern="100" dirty="0" smtClean="0">
                <a:solidFill>
                  <a:prstClr val="black">
                    <a:lumMod val="75000"/>
                    <a:lumOff val="25000"/>
                  </a:prstClr>
                </a:solidFill>
                <a:latin typeface="Century" panose="02040604050505020304" pitchFamily="18" charset="0"/>
                <a:ea typeface="ＭＳ 明朝" panose="02020609040205080304" pitchFamily="17" charset="-128"/>
                <a:cs typeface="Times New Roman" panose="02020603050405020304" pitchFamily="18" charset="0"/>
              </a:rPr>
              <a:t/>
            </a:r>
            <a:br>
              <a:rPr lang="en-US" altLang="ja-JP" sz="3100" kern="100" dirty="0" smtClean="0">
                <a:solidFill>
                  <a:prstClr val="black">
                    <a:lumMod val="75000"/>
                    <a:lumOff val="25000"/>
                  </a:prstClr>
                </a:solidFill>
                <a:latin typeface="Century" panose="02040604050505020304" pitchFamily="18" charset="0"/>
                <a:ea typeface="ＭＳ 明朝" panose="02020609040205080304" pitchFamily="17" charset="-128"/>
                <a:cs typeface="Times New Roman" panose="02020603050405020304" pitchFamily="18" charset="0"/>
              </a:rPr>
            </a:br>
            <a:r>
              <a:rPr lang="ja-JP" altLang="en-US" sz="3200" kern="100" dirty="0">
                <a:solidFill>
                  <a:prstClr val="black">
                    <a:lumMod val="75000"/>
                    <a:lumOff val="25000"/>
                  </a:prstClr>
                </a:solidFill>
                <a:latin typeface="Century" panose="02040604050505020304" pitchFamily="18" charset="0"/>
                <a:ea typeface="ＭＳ 明朝" panose="02020609040205080304" pitchFamily="17" charset="-128"/>
                <a:cs typeface="Times New Roman" panose="02020603050405020304" pitchFamily="18" charset="0"/>
              </a:rPr>
              <a:t>　</a:t>
            </a:r>
            <a:r>
              <a:rPr lang="ja-JP" altLang="en-US" sz="3200" kern="100" dirty="0" smtClean="0">
                <a:solidFill>
                  <a:prstClr val="black">
                    <a:lumMod val="75000"/>
                    <a:lumOff val="25000"/>
                  </a:prstClr>
                </a:solidFill>
                <a:latin typeface="Century" panose="02040604050505020304" pitchFamily="18" charset="0"/>
                <a:ea typeface="ＭＳ 明朝" panose="02020609040205080304" pitchFamily="17" charset="-128"/>
                <a:cs typeface="Times New Roman" panose="02020603050405020304" pitchFamily="18" charset="0"/>
              </a:rPr>
              <a:t>　</a:t>
            </a:r>
            <a:r>
              <a:rPr lang="en-US" altLang="ja-JP" sz="3200" kern="100" dirty="0" smtClean="0">
                <a:solidFill>
                  <a:prstClr val="black">
                    <a:lumMod val="75000"/>
                    <a:lumOff val="25000"/>
                  </a:prstClr>
                </a:solidFill>
                <a:latin typeface="Century" panose="02040604050505020304" pitchFamily="18" charset="0"/>
                <a:ea typeface="ＭＳ 明朝" panose="02020609040205080304" pitchFamily="17" charset="-128"/>
                <a:cs typeface="Times New Roman" panose="02020603050405020304" pitchFamily="18" charset="0"/>
              </a:rPr>
              <a:t/>
            </a:r>
            <a:br>
              <a:rPr lang="en-US" altLang="ja-JP" sz="3200" kern="100" dirty="0" smtClean="0">
                <a:solidFill>
                  <a:prstClr val="black">
                    <a:lumMod val="75000"/>
                    <a:lumOff val="25000"/>
                  </a:prstClr>
                </a:solidFill>
                <a:latin typeface="Century" panose="02040604050505020304" pitchFamily="18" charset="0"/>
                <a:ea typeface="ＭＳ 明朝" panose="02020609040205080304" pitchFamily="17" charset="-128"/>
                <a:cs typeface="Times New Roman" panose="02020603050405020304" pitchFamily="18" charset="0"/>
              </a:rPr>
            </a:br>
            <a:r>
              <a:rPr lang="ja-JP" altLang="en-US" sz="3200" kern="100" dirty="0">
                <a:solidFill>
                  <a:prstClr val="black">
                    <a:lumMod val="75000"/>
                    <a:lumOff val="25000"/>
                  </a:prstClr>
                </a:solidFill>
                <a:latin typeface="Century" panose="02040604050505020304" pitchFamily="18" charset="0"/>
                <a:ea typeface="ＭＳ 明朝" panose="02020609040205080304" pitchFamily="17" charset="-128"/>
                <a:cs typeface="Times New Roman" panose="02020603050405020304" pitchFamily="18" charset="0"/>
              </a:rPr>
              <a:t>　</a:t>
            </a:r>
            <a:r>
              <a:rPr lang="ja-JP" altLang="en-US" sz="3200" kern="100" dirty="0" smtClean="0">
                <a:solidFill>
                  <a:prstClr val="black">
                    <a:lumMod val="75000"/>
                    <a:lumOff val="25000"/>
                  </a:prstClr>
                </a:solidFill>
                <a:latin typeface="Century" panose="02040604050505020304" pitchFamily="18" charset="0"/>
                <a:ea typeface="ＭＳ 明朝" panose="02020609040205080304" pitchFamily="17" charset="-128"/>
                <a:cs typeface="Times New Roman" panose="02020603050405020304" pitchFamily="18" charset="0"/>
              </a:rPr>
              <a:t>　　</a:t>
            </a:r>
            <a:endParaRPr lang="ja-JP" altLang="ja-JP" sz="1800" kern="100" dirty="0">
              <a:solidFill>
                <a:prstClr val="black">
                  <a:lumMod val="75000"/>
                  <a:lumOff val="25000"/>
                </a:prstClr>
              </a:solidFill>
              <a:latin typeface="Century" panose="02040604050505020304" pitchFamily="18" charset="0"/>
              <a:ea typeface="ＭＳ 明朝" panose="02020609040205080304" pitchFamily="17" charset="-128"/>
              <a:cs typeface="Times New Roman" panose="02020603050405020304" pitchFamily="18" charset="0"/>
            </a:endParaRPr>
          </a:p>
        </p:txBody>
      </p:sp>
      <p:sp>
        <p:nvSpPr>
          <p:cNvPr id="3" name="コンテンツ プレースホルダー 2"/>
          <p:cNvSpPr>
            <a:spLocks noGrp="1"/>
          </p:cNvSpPr>
          <p:nvPr>
            <p:ph idx="1"/>
          </p:nvPr>
        </p:nvSpPr>
        <p:spPr/>
        <p:txBody>
          <a:bodyPr>
            <a:normAutofit fontScale="85000" lnSpcReduction="10000"/>
          </a:bodyPr>
          <a:lstStyle/>
          <a:p>
            <a:pPr algn="just"/>
            <a:endParaRPr lang="ja-JP" altLang="ja-JP" kern="100" dirty="0">
              <a:latin typeface="Century" panose="02040604050505020304" pitchFamily="18" charset="0"/>
              <a:ea typeface="ＭＳ 明朝" panose="02020609040205080304" pitchFamily="17" charset="-128"/>
              <a:cs typeface="Times New Roman" panose="02020603050405020304" pitchFamily="18" charset="0"/>
            </a:endParaRPr>
          </a:p>
          <a:p>
            <a:pPr marL="0" indent="0" algn="just">
              <a:buNone/>
            </a:pPr>
            <a:r>
              <a:rPr lang="ja-JP" altLang="en-US" kern="100" dirty="0" smtClean="0">
                <a:latin typeface="Century" panose="02040604050505020304" pitchFamily="18" charset="0"/>
                <a:ea typeface="ＭＳ 明朝" panose="02020609040205080304" pitchFamily="17" charset="-128"/>
                <a:cs typeface="Times New Roman" panose="02020603050405020304" pitchFamily="18" charset="0"/>
              </a:rPr>
              <a:t>　　　　　　　　</a:t>
            </a:r>
            <a:r>
              <a:rPr lang="ja-JP" altLang="ja-JP" kern="100" dirty="0">
                <a:latin typeface="Century" panose="02040604050505020304" pitchFamily="18" charset="0"/>
                <a:ea typeface="ＭＳ 明朝" panose="02020609040205080304" pitchFamily="17" charset="-128"/>
                <a:cs typeface="Times New Roman" panose="02020603050405020304" pitchFamily="18" charset="0"/>
              </a:rPr>
              <a:t>　</a:t>
            </a:r>
            <a:endParaRPr lang="en-US" altLang="ja-JP" kern="100" dirty="0" smtClean="0">
              <a:latin typeface="Century" panose="02040604050505020304" pitchFamily="18" charset="0"/>
              <a:ea typeface="ＭＳ 明朝" panose="02020609040205080304" pitchFamily="17" charset="-128"/>
              <a:cs typeface="Times New Roman" panose="02020603050405020304" pitchFamily="18" charset="0"/>
            </a:endParaRPr>
          </a:p>
          <a:p>
            <a:pPr marL="0" indent="0" algn="just">
              <a:buNone/>
            </a:pPr>
            <a:endParaRPr lang="en-US" altLang="ja-JP" kern="100" dirty="0">
              <a:latin typeface="Century" panose="02040604050505020304" pitchFamily="18" charset="0"/>
              <a:ea typeface="ＭＳ 明朝" panose="02020609040205080304" pitchFamily="17" charset="-128"/>
              <a:cs typeface="Times New Roman" panose="02020603050405020304" pitchFamily="18" charset="0"/>
            </a:endParaRPr>
          </a:p>
          <a:p>
            <a:pPr marL="0" indent="0" algn="just">
              <a:buNone/>
            </a:pPr>
            <a:endParaRPr lang="en-US" altLang="ja-JP" kern="100" dirty="0" smtClean="0">
              <a:latin typeface="Century" panose="02040604050505020304" pitchFamily="18" charset="0"/>
              <a:ea typeface="ＭＳ 明朝" panose="02020609040205080304" pitchFamily="17" charset="-128"/>
              <a:cs typeface="Times New Roman" panose="02020603050405020304" pitchFamily="18" charset="0"/>
            </a:endParaRPr>
          </a:p>
          <a:p>
            <a:pPr marL="0" indent="0" algn="just">
              <a:buNone/>
            </a:pPr>
            <a:r>
              <a:rPr lang="ja-JP" altLang="en-US" kern="100" dirty="0" smtClean="0">
                <a:latin typeface="Century" panose="02040604050505020304" pitchFamily="18" charset="0"/>
                <a:ea typeface="ＭＳ 明朝" panose="02020609040205080304" pitchFamily="17" charset="-128"/>
                <a:cs typeface="Times New Roman" panose="02020603050405020304" pitchFamily="18" charset="0"/>
              </a:rPr>
              <a:t>　　　　　　　　　　　　　　　　　　　</a:t>
            </a:r>
            <a:r>
              <a:rPr lang="ja-JP" altLang="ja-JP" sz="2400" kern="100" dirty="0" smtClean="0">
                <a:latin typeface="Century" panose="02040604050505020304" pitchFamily="18" charset="0"/>
                <a:ea typeface="ＭＳ 明朝" panose="02020609040205080304" pitchFamily="17" charset="-128"/>
                <a:cs typeface="Times New Roman" panose="02020603050405020304" pitchFamily="18" charset="0"/>
              </a:rPr>
              <a:t>敬愛大学</a:t>
            </a:r>
            <a:r>
              <a:rPr lang="ja-JP" altLang="en-US" sz="2400" kern="100" dirty="0">
                <a:latin typeface="Century" panose="02040604050505020304" pitchFamily="18" charset="0"/>
                <a:ea typeface="ＭＳ 明朝" panose="02020609040205080304" pitchFamily="17" charset="-128"/>
                <a:cs typeface="Times New Roman" panose="02020603050405020304" pitchFamily="18" charset="0"/>
              </a:rPr>
              <a:t>客員</a:t>
            </a:r>
            <a:r>
              <a:rPr lang="ja-JP" altLang="ja-JP" sz="2400" kern="100" dirty="0" smtClean="0">
                <a:latin typeface="Century" panose="02040604050505020304" pitchFamily="18" charset="0"/>
                <a:ea typeface="ＭＳ 明朝" panose="02020609040205080304" pitchFamily="17" charset="-128"/>
                <a:cs typeface="Times New Roman" panose="02020603050405020304" pitchFamily="18" charset="0"/>
              </a:rPr>
              <a:t>教授</a:t>
            </a:r>
            <a:endParaRPr lang="en-US" altLang="ja-JP" sz="2400" kern="100" dirty="0" smtClean="0">
              <a:latin typeface="Century" panose="02040604050505020304" pitchFamily="18" charset="0"/>
              <a:ea typeface="ＭＳ 明朝" panose="02020609040205080304" pitchFamily="17" charset="-128"/>
              <a:cs typeface="Times New Roman" panose="02020603050405020304" pitchFamily="18" charset="0"/>
            </a:endParaRPr>
          </a:p>
          <a:p>
            <a:pPr marL="0" indent="0" algn="just">
              <a:buNone/>
            </a:pPr>
            <a:r>
              <a:rPr lang="ja-JP" altLang="en-US" sz="2400" kern="100" dirty="0">
                <a:latin typeface="Century" panose="02040604050505020304" pitchFamily="18" charset="0"/>
                <a:ea typeface="ＭＳ 明朝" panose="02020609040205080304" pitchFamily="17" charset="-128"/>
                <a:cs typeface="Times New Roman" panose="02020603050405020304" pitchFamily="18" charset="0"/>
              </a:rPr>
              <a:t>　</a:t>
            </a:r>
            <a:r>
              <a:rPr lang="ja-JP" altLang="en-US" sz="2400" kern="100" dirty="0" smtClean="0">
                <a:latin typeface="Century" panose="02040604050505020304" pitchFamily="18" charset="0"/>
                <a:ea typeface="ＭＳ 明朝" panose="02020609040205080304" pitchFamily="17" charset="-128"/>
                <a:cs typeface="Times New Roman" panose="02020603050405020304" pitchFamily="18" charset="0"/>
              </a:rPr>
              <a:t>　　　　　　　　　　　　　 </a:t>
            </a:r>
            <a:r>
              <a:rPr lang="ja-JP" altLang="ja-JP" sz="2400" kern="100" dirty="0" smtClean="0">
                <a:latin typeface="Century" panose="02040604050505020304" pitchFamily="18" charset="0"/>
                <a:ea typeface="ＭＳ 明朝" panose="02020609040205080304" pitchFamily="17" charset="-128"/>
                <a:cs typeface="Times New Roman" panose="02020603050405020304" pitchFamily="18" charset="0"/>
              </a:rPr>
              <a:t>上智</a:t>
            </a:r>
            <a:r>
              <a:rPr lang="ja-JP" altLang="ja-JP" sz="2400" kern="100" dirty="0">
                <a:latin typeface="Century" panose="02040604050505020304" pitchFamily="18" charset="0"/>
                <a:ea typeface="ＭＳ 明朝" panose="02020609040205080304" pitchFamily="17" charset="-128"/>
                <a:cs typeface="Times New Roman" panose="02020603050405020304" pitchFamily="18" charset="0"/>
              </a:rPr>
              <a:t>大学名誉</a:t>
            </a:r>
            <a:r>
              <a:rPr lang="ja-JP" altLang="ja-JP" sz="2400" kern="100" dirty="0" smtClean="0">
                <a:latin typeface="Century" panose="02040604050505020304" pitchFamily="18" charset="0"/>
                <a:ea typeface="ＭＳ 明朝" panose="02020609040205080304" pitchFamily="17" charset="-128"/>
                <a:cs typeface="Times New Roman" panose="02020603050405020304" pitchFamily="18" charset="0"/>
              </a:rPr>
              <a:t>教授</a:t>
            </a:r>
            <a:endParaRPr lang="en-US" altLang="ja-JP" sz="2400" kern="100" dirty="0" smtClean="0">
              <a:latin typeface="Century" panose="02040604050505020304" pitchFamily="18" charset="0"/>
              <a:ea typeface="ＭＳ 明朝" panose="02020609040205080304" pitchFamily="17" charset="-128"/>
              <a:cs typeface="Times New Roman" panose="02020603050405020304" pitchFamily="18" charset="0"/>
            </a:endParaRPr>
          </a:p>
          <a:p>
            <a:pPr marL="0" indent="0" algn="just">
              <a:buNone/>
            </a:pPr>
            <a:r>
              <a:rPr lang="ja-JP" altLang="en-US" sz="3200" kern="100" dirty="0" smtClean="0">
                <a:latin typeface="Century" panose="02040604050505020304" pitchFamily="18" charset="0"/>
                <a:ea typeface="ＭＳ 明朝" panose="02020609040205080304" pitchFamily="17" charset="-128"/>
                <a:cs typeface="Times New Roman" panose="02020603050405020304" pitchFamily="18" charset="0"/>
              </a:rPr>
              <a:t>                                                武内　清</a:t>
            </a:r>
            <a:endParaRPr lang="en-US" altLang="ja-JP" sz="3200" kern="100" dirty="0" smtClean="0">
              <a:latin typeface="Century" panose="02040604050505020304" pitchFamily="18" charset="0"/>
              <a:ea typeface="ＭＳ 明朝" panose="02020609040205080304" pitchFamily="17" charset="-128"/>
              <a:cs typeface="Times New Roman" panose="02020603050405020304" pitchFamily="18" charset="0"/>
            </a:endParaRPr>
          </a:p>
          <a:p>
            <a:pPr marL="0" indent="0" algn="just">
              <a:buNone/>
            </a:pPr>
            <a:endParaRPr lang="en-US" altLang="ja-JP" kern="100" dirty="0">
              <a:latin typeface="Century" panose="02040604050505020304" pitchFamily="18" charset="0"/>
              <a:ea typeface="ＭＳ 明朝" panose="02020609040205080304" pitchFamily="17" charset="-128"/>
              <a:cs typeface="Times New Roman" panose="02020603050405020304" pitchFamily="18" charset="0"/>
            </a:endParaRPr>
          </a:p>
          <a:p>
            <a:pPr marL="0" indent="0" algn="just">
              <a:buNone/>
            </a:pPr>
            <a:r>
              <a:rPr lang="ja-JP" altLang="en-US" kern="100" dirty="0" smtClean="0">
                <a:latin typeface="Century" panose="02040604050505020304" pitchFamily="18" charset="0"/>
                <a:ea typeface="ＭＳ 明朝" panose="02020609040205080304" pitchFamily="17" charset="-128"/>
                <a:cs typeface="Times New Roman" panose="02020603050405020304" pitchFamily="18" charset="0"/>
              </a:rPr>
              <a:t>　　</a:t>
            </a:r>
            <a:r>
              <a:rPr lang="ja-JP" altLang="en-US" sz="2000" kern="100" dirty="0" smtClean="0">
                <a:latin typeface="Century" panose="02040604050505020304" pitchFamily="18" charset="0"/>
                <a:ea typeface="ＭＳ 明朝" panose="02020609040205080304" pitchFamily="17" charset="-128"/>
                <a:cs typeface="Times New Roman" panose="02020603050405020304" pitchFamily="18" charset="0"/>
              </a:rPr>
              <a:t>（ＨＵ高等教育研究センター　平成</a:t>
            </a:r>
            <a:r>
              <a:rPr lang="en-US" altLang="ja-JP" sz="2000" kern="100" dirty="0" smtClean="0">
                <a:latin typeface="Century" panose="02040604050505020304" pitchFamily="18" charset="0"/>
                <a:ea typeface="ＭＳ 明朝" panose="02020609040205080304" pitchFamily="17" charset="-128"/>
                <a:cs typeface="Times New Roman" panose="02020603050405020304" pitchFamily="18" charset="0"/>
              </a:rPr>
              <a:t>29</a:t>
            </a:r>
            <a:r>
              <a:rPr lang="ja-JP" altLang="en-US" sz="2000" kern="100" dirty="0" smtClean="0">
                <a:latin typeface="Century" panose="02040604050505020304" pitchFamily="18" charset="0"/>
                <a:ea typeface="ＭＳ 明朝" panose="02020609040205080304" pitchFamily="17" charset="-128"/>
                <a:cs typeface="Times New Roman" panose="02020603050405020304" pitchFamily="18" charset="0"/>
              </a:rPr>
              <a:t>年度　公開講演会）</a:t>
            </a:r>
            <a:endParaRPr lang="ja-JP" altLang="ja-JP" sz="2000" kern="100" dirty="0" smtClean="0">
              <a:latin typeface="Century" panose="02040604050505020304" pitchFamily="18" charset="0"/>
              <a:ea typeface="ＭＳ 明朝" panose="02020609040205080304" pitchFamily="17" charset="-128"/>
              <a:cs typeface="Times New Roman" panose="02020603050405020304" pitchFamily="18" charset="0"/>
            </a:endParaRPr>
          </a:p>
          <a:p>
            <a:endParaRPr kumimoji="1" lang="ja-JP" altLang="en-US" dirty="0"/>
          </a:p>
        </p:txBody>
      </p:sp>
      <p:sp>
        <p:nvSpPr>
          <p:cNvPr id="4" name="スライド番号プレースホルダー 3"/>
          <p:cNvSpPr>
            <a:spLocks noGrp="1"/>
          </p:cNvSpPr>
          <p:nvPr>
            <p:ph type="sldNum" sz="quarter" idx="12"/>
          </p:nvPr>
        </p:nvSpPr>
        <p:spPr/>
        <p:txBody>
          <a:bodyPr/>
          <a:lstStyle/>
          <a:p>
            <a:fld id="{2F1BE189-D45E-4A9C-BC6A-593271925892}" type="slidenum">
              <a:rPr kumimoji="1" lang="ja-JP" altLang="en-US" smtClean="0"/>
              <a:pPr/>
              <a:t>1</a:t>
            </a:fld>
            <a:endParaRPr kumimoji="1" lang="ja-JP" altLang="en-US"/>
          </a:p>
        </p:txBody>
      </p:sp>
    </p:spTree>
    <p:extLst>
      <p:ext uri="{BB962C8B-B14F-4D97-AF65-F5344CB8AC3E}">
        <p14:creationId xmlns:p14="http://schemas.microsoft.com/office/powerpoint/2010/main" val="1849321258"/>
      </p:ext>
    </p:extLst>
  </p:cSld>
  <p:clrMapOvr>
    <a:masterClrMapping/>
  </p:clrMapOvr>
  <mc:AlternateContent xmlns:mc="http://schemas.openxmlformats.org/markup-compatibility/2006" xmlns:p14="http://schemas.microsoft.com/office/powerpoint/2010/main">
    <mc:Choice Requires="p14">
      <p:transition spd="slow" p14:dur="2000" advTm="1673"/>
    </mc:Choice>
    <mc:Fallback xmlns="">
      <p:transition spd="slow" advTm="1673"/>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図 2"/>
          <p:cNvPicPr>
            <a:picLocks noChangeAspect="1" noChangeArrowheads="1"/>
          </p:cNvPicPr>
          <p:nvPr/>
        </p:nvPicPr>
        <p:blipFill>
          <a:blip r:embed="rId3" cstate="print">
            <a:extLst>
              <a:ext uri="{28A0092B-C50C-407E-A947-70E740481C1C}">
                <a14:useLocalDpi xmlns:a14="http://schemas.microsoft.com/office/drawing/2010/main" val="0"/>
              </a:ext>
            </a:extLst>
          </a:blip>
          <a:srcRect l="1599" t="12856" r="1410"/>
          <a:stretch>
            <a:fillRect/>
          </a:stretch>
        </p:blipFill>
        <p:spPr bwMode="auto">
          <a:xfrm>
            <a:off x="152607" y="1556792"/>
            <a:ext cx="8838786" cy="468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正方形/長方形 2"/>
          <p:cNvSpPr/>
          <p:nvPr/>
        </p:nvSpPr>
        <p:spPr>
          <a:xfrm>
            <a:off x="0" y="8192"/>
            <a:ext cx="9144000" cy="1332576"/>
          </a:xfrm>
          <a:prstGeom prst="rect">
            <a:avLst/>
          </a:prstGeom>
        </p:spPr>
        <p:txBody>
          <a:bodyPr vert="horz" rtlCol="0" anchor="ctr">
            <a:normAutofit fontScale="92500"/>
            <a:scene3d>
              <a:camera prst="orthographicFront"/>
              <a:lightRig rig="soft" dir="t"/>
            </a:scene3d>
            <a:sp3d prstMaterial="softEdge">
              <a:bevelT w="25400" h="25400"/>
            </a:sp3d>
          </a:bodyPr>
          <a:lstStyle/>
          <a:p>
            <a:pPr>
              <a:spcBef>
                <a:spcPct val="0"/>
              </a:spcBef>
            </a:pPr>
            <a:r>
              <a:rPr lang="ja-JP" altLang="ja-JP" sz="4100" b="1" dirty="0">
                <a:solidFill>
                  <a:schemeClr val="accent1">
                    <a:lumMod val="75000"/>
                  </a:schemeClr>
                </a:solidFill>
                <a:effectLst>
                  <a:outerShdw blurRad="31750" dist="25400" dir="5400000" algn="tl" rotWithShape="0">
                    <a:srgbClr val="000000">
                      <a:alpha val="25000"/>
                    </a:srgbClr>
                  </a:outerShdw>
                </a:effectLst>
                <a:latin typeface="+mj-lt"/>
                <a:ea typeface="+mj-ea"/>
                <a:cs typeface="+mj-cs"/>
              </a:rPr>
              <a:t>大学＆大学の人間関係満足度</a:t>
            </a:r>
          </a:p>
          <a:p>
            <a:pPr>
              <a:spcBef>
                <a:spcPct val="0"/>
              </a:spcBef>
            </a:pPr>
            <a:r>
              <a:rPr lang="ja-JP" altLang="ja-JP" sz="4100" b="1" dirty="0">
                <a:solidFill>
                  <a:schemeClr val="accent1">
                    <a:lumMod val="75000"/>
                  </a:schemeClr>
                </a:solidFill>
                <a:effectLst>
                  <a:outerShdw blurRad="31750" dist="25400" dir="5400000" algn="tl" rotWithShape="0">
                    <a:srgbClr val="000000">
                      <a:alpha val="25000"/>
                    </a:srgbClr>
                  </a:outerShdw>
                </a:effectLst>
                <a:latin typeface="+mj-lt"/>
                <a:ea typeface="+mj-ea"/>
                <a:cs typeface="+mj-cs"/>
              </a:rPr>
              <a:t>（全国大学生活協同組合連合会，</a:t>
            </a:r>
            <a:r>
              <a:rPr lang="en-US" altLang="ja-JP" sz="4100" b="1" dirty="0">
                <a:solidFill>
                  <a:schemeClr val="accent1">
                    <a:lumMod val="75000"/>
                  </a:schemeClr>
                </a:solidFill>
                <a:effectLst>
                  <a:outerShdw blurRad="31750" dist="25400" dir="5400000" algn="tl" rotWithShape="0">
                    <a:srgbClr val="000000">
                      <a:alpha val="25000"/>
                    </a:srgbClr>
                  </a:outerShdw>
                </a:effectLst>
                <a:latin typeface="+mj-lt"/>
                <a:ea typeface="+mj-ea"/>
                <a:cs typeface="+mj-cs"/>
              </a:rPr>
              <a:t>2012</a:t>
            </a:r>
            <a:r>
              <a:rPr lang="ja-JP" altLang="ja-JP" sz="4100" b="1" dirty="0">
                <a:solidFill>
                  <a:schemeClr val="accent1">
                    <a:lumMod val="75000"/>
                  </a:schemeClr>
                </a:solidFill>
                <a:effectLst>
                  <a:outerShdw blurRad="31750" dist="25400" dir="5400000" algn="tl" rotWithShape="0">
                    <a:srgbClr val="000000">
                      <a:alpha val="25000"/>
                    </a:srgbClr>
                  </a:outerShdw>
                </a:effectLst>
                <a:latin typeface="+mj-lt"/>
                <a:ea typeface="+mj-ea"/>
                <a:cs typeface="+mj-cs"/>
              </a:rPr>
              <a:t>）</a:t>
            </a:r>
          </a:p>
        </p:txBody>
      </p:sp>
      <p:sp>
        <p:nvSpPr>
          <p:cNvPr id="4" name="スライド番号プレースホルダー 3"/>
          <p:cNvSpPr>
            <a:spLocks noGrp="1"/>
          </p:cNvSpPr>
          <p:nvPr>
            <p:ph type="sldNum" sz="quarter" idx="12"/>
          </p:nvPr>
        </p:nvSpPr>
        <p:spPr/>
        <p:txBody>
          <a:bodyPr/>
          <a:lstStyle/>
          <a:p>
            <a:fld id="{2F1BE189-D45E-4A9C-BC6A-593271925892}" type="slidenum">
              <a:rPr kumimoji="1" lang="ja-JP" altLang="en-US" smtClean="0"/>
              <a:pPr/>
              <a:t>10</a:t>
            </a:fld>
            <a:endParaRPr kumimoji="1" lang="ja-JP" altLang="en-US"/>
          </a:p>
        </p:txBody>
      </p:sp>
      <p:sp>
        <p:nvSpPr>
          <p:cNvPr id="2" name="正方形/長方形 1"/>
          <p:cNvSpPr/>
          <p:nvPr/>
        </p:nvSpPr>
        <p:spPr>
          <a:xfrm>
            <a:off x="152607" y="1372126"/>
            <a:ext cx="1457450" cy="369332"/>
          </a:xfrm>
          <a:prstGeom prst="rect">
            <a:avLst/>
          </a:prstGeom>
          <a:solidFill>
            <a:schemeClr val="bg1"/>
          </a:solidFill>
        </p:spPr>
        <p:txBody>
          <a:bodyPr wrap="none">
            <a:spAutoFit/>
          </a:bodyPr>
          <a:lstStyle/>
          <a:p>
            <a:r>
              <a:rPr lang="en-US" altLang="ja-JP" dirty="0" smtClean="0"/>
              <a:t>100.0</a:t>
            </a:r>
            <a:r>
              <a:rPr lang="ja-JP" altLang="en-US" dirty="0" smtClean="0"/>
              <a:t>　（％）</a:t>
            </a:r>
            <a:endParaRPr lang="ja-JP" altLang="en-US" dirty="0"/>
          </a:p>
        </p:txBody>
      </p:sp>
    </p:spTree>
    <p:extLst>
      <p:ext uri="{BB962C8B-B14F-4D97-AF65-F5344CB8AC3E}">
        <p14:creationId xmlns:p14="http://schemas.microsoft.com/office/powerpoint/2010/main" val="1153031804"/>
      </p:ext>
    </p:extLst>
  </p:cSld>
  <p:clrMapOvr>
    <a:masterClrMapping/>
  </p:clrMapOvr>
  <p:transition spd="slow" advTm="636"/>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2F1BE189-D45E-4A9C-BC6A-593271925892}" type="slidenum">
              <a:rPr kumimoji="1" lang="ja-JP" altLang="en-US" smtClean="0"/>
              <a:pPr/>
              <a:t>11</a:t>
            </a:fld>
            <a:endParaRPr kumimoji="1" lang="ja-JP" altLang="en-US"/>
          </a:p>
        </p:txBody>
      </p:sp>
      <p:graphicFrame>
        <p:nvGraphicFramePr>
          <p:cNvPr id="3" name="グラフ 2"/>
          <p:cNvGraphicFramePr>
            <a:graphicFrameLocks/>
          </p:cNvGraphicFramePr>
          <p:nvPr>
            <p:extLst>
              <p:ext uri="{D42A27DB-BD31-4B8C-83A1-F6EECF244321}">
                <p14:modId xmlns:p14="http://schemas.microsoft.com/office/powerpoint/2010/main" val="3031895403"/>
              </p:ext>
            </p:extLst>
          </p:nvPr>
        </p:nvGraphicFramePr>
        <p:xfrm>
          <a:off x="1835696" y="1268760"/>
          <a:ext cx="5166320" cy="43959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05601059"/>
      </p:ext>
    </p:extLst>
  </p:cSld>
  <p:clrMapOvr>
    <a:masterClrMapping/>
  </p:clrMapOvr>
  <mc:AlternateContent xmlns:mc="http://schemas.openxmlformats.org/markup-compatibility/2006" xmlns:p14="http://schemas.microsoft.com/office/powerpoint/2010/main">
    <mc:Choice Requires="p14">
      <p:transition spd="slow" p14:dur="2000" advTm="717"/>
    </mc:Choice>
    <mc:Fallback xmlns="">
      <p:transition spd="slow" advTm="717"/>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fld id="{2F1BE189-D45E-4A9C-BC6A-593271925892}" type="slidenum">
              <a:rPr kumimoji="1" lang="ja-JP" altLang="en-US" smtClean="0"/>
              <a:pPr/>
              <a:t>12</a:t>
            </a:fld>
            <a:endParaRPr kumimoji="1" lang="ja-JP" altLang="en-US"/>
          </a:p>
        </p:txBody>
      </p:sp>
      <p:pic>
        <p:nvPicPr>
          <p:cNvPr id="3"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5407" y="1129138"/>
            <a:ext cx="7448199" cy="4565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正方形/長方形 3"/>
          <p:cNvSpPr/>
          <p:nvPr/>
        </p:nvSpPr>
        <p:spPr>
          <a:xfrm>
            <a:off x="4121646" y="6047888"/>
            <a:ext cx="4572000" cy="369332"/>
          </a:xfrm>
          <a:prstGeom prst="rect">
            <a:avLst/>
          </a:prstGeom>
        </p:spPr>
        <p:txBody>
          <a:bodyPr>
            <a:spAutoFit/>
          </a:bodyPr>
          <a:lstStyle/>
          <a:p>
            <a:pPr algn="r"/>
            <a:r>
              <a:rPr lang="ja-JP" altLang="en-US" dirty="0" smtClean="0"/>
              <a:t>武内編（</a:t>
            </a:r>
            <a:r>
              <a:rPr lang="en-US" altLang="ja-JP" dirty="0" smtClean="0"/>
              <a:t>2003</a:t>
            </a:r>
            <a:r>
              <a:rPr lang="ja-JP" altLang="en-US" dirty="0" smtClean="0"/>
              <a:t>）</a:t>
            </a:r>
            <a:r>
              <a:rPr lang="en-US" altLang="ja-JP" dirty="0" smtClean="0"/>
              <a:t>『</a:t>
            </a:r>
            <a:r>
              <a:rPr lang="ja-JP" altLang="ja-JP" dirty="0" smtClean="0"/>
              <a:t>キャンパスライフ</a:t>
            </a:r>
            <a:r>
              <a:rPr lang="ja-JP" altLang="ja-JP" dirty="0"/>
              <a:t>の</a:t>
            </a:r>
            <a:r>
              <a:rPr lang="ja-JP" altLang="ja-JP" dirty="0" smtClean="0"/>
              <a:t>今</a:t>
            </a:r>
            <a:r>
              <a:rPr lang="en-US" altLang="ja-JP" dirty="0" smtClean="0"/>
              <a:t>』p.170</a:t>
            </a:r>
            <a:endParaRPr lang="ja-JP" altLang="ja-JP" dirty="0"/>
          </a:p>
        </p:txBody>
      </p:sp>
      <p:sp>
        <p:nvSpPr>
          <p:cNvPr id="5" name="上矢印 4"/>
          <p:cNvSpPr/>
          <p:nvPr/>
        </p:nvSpPr>
        <p:spPr>
          <a:xfrm>
            <a:off x="3995936" y="1052736"/>
            <a:ext cx="1152128" cy="4641428"/>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右矢印 5"/>
          <p:cNvSpPr/>
          <p:nvPr/>
        </p:nvSpPr>
        <p:spPr>
          <a:xfrm>
            <a:off x="827584" y="2780928"/>
            <a:ext cx="8064896" cy="1008112"/>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2843808" y="344308"/>
            <a:ext cx="3456384" cy="523220"/>
          </a:xfrm>
          <a:prstGeom prst="rect">
            <a:avLst/>
          </a:prstGeom>
          <a:noFill/>
        </p:spPr>
        <p:txBody>
          <a:bodyPr wrap="square" rtlCol="0">
            <a:spAutoFit/>
          </a:bodyPr>
          <a:lstStyle/>
          <a:p>
            <a:r>
              <a:rPr lang="ja-JP" altLang="en-US" sz="2800" b="1" dirty="0">
                <a:solidFill>
                  <a:srgbClr val="FF0000"/>
                </a:solidFill>
              </a:rPr>
              <a:t>学問へ</a:t>
            </a:r>
            <a:r>
              <a:rPr lang="ja-JP" altLang="en-US" sz="2800" b="1" dirty="0" smtClean="0">
                <a:solidFill>
                  <a:srgbClr val="FF0000"/>
                </a:solidFill>
              </a:rPr>
              <a:t>の</a:t>
            </a:r>
            <a:r>
              <a:rPr lang="ja-JP" altLang="en-US" sz="2800" b="1" dirty="0">
                <a:solidFill>
                  <a:srgbClr val="FF0000"/>
                </a:solidFill>
              </a:rPr>
              <a:t>コミットメント</a:t>
            </a:r>
            <a:endParaRPr kumimoji="1" lang="ja-JP" altLang="en-US" sz="2800" b="1" dirty="0">
              <a:solidFill>
                <a:srgbClr val="FF0000"/>
              </a:solidFill>
            </a:endParaRPr>
          </a:p>
        </p:txBody>
      </p:sp>
      <p:sp>
        <p:nvSpPr>
          <p:cNvPr id="8" name="テキスト ボックス 7"/>
          <p:cNvSpPr txBox="1"/>
          <p:nvPr/>
        </p:nvSpPr>
        <p:spPr>
          <a:xfrm>
            <a:off x="4860032" y="3605240"/>
            <a:ext cx="3473574" cy="523220"/>
          </a:xfrm>
          <a:prstGeom prst="rect">
            <a:avLst/>
          </a:prstGeom>
          <a:noFill/>
        </p:spPr>
        <p:txBody>
          <a:bodyPr wrap="square" rtlCol="0">
            <a:spAutoFit/>
          </a:bodyPr>
          <a:lstStyle/>
          <a:p>
            <a:r>
              <a:rPr kumimoji="1" lang="ja-JP" altLang="en-US" sz="2800" dirty="0" smtClean="0">
                <a:solidFill>
                  <a:srgbClr val="00B0F0"/>
                </a:solidFill>
              </a:rPr>
              <a:t>大学へのコミットメント</a:t>
            </a:r>
            <a:endParaRPr kumimoji="1" lang="ja-JP" altLang="en-US" sz="2800" dirty="0">
              <a:solidFill>
                <a:srgbClr val="00B0F0"/>
              </a:solidFill>
            </a:endParaRPr>
          </a:p>
        </p:txBody>
      </p:sp>
    </p:spTree>
  </p:cSld>
  <p:clrMapOvr>
    <a:masterClrMapping/>
  </p:clrMapOvr>
  <p:transition advTm="599"/>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07978" y="1124744"/>
            <a:ext cx="8100393" cy="4524315"/>
          </a:xfrm>
          <a:prstGeom prst="rect">
            <a:avLst/>
          </a:prstGeom>
          <a:solidFill>
            <a:schemeClr val="bg1"/>
          </a:solidFill>
        </p:spPr>
        <p:txBody>
          <a:bodyPr wrap="square">
            <a:spAutoFit/>
          </a:bodyPr>
          <a:lstStyle/>
          <a:p>
            <a:pPr algn="just"/>
            <a:r>
              <a:rPr lang="en-US" altLang="ja-JP" sz="2800" dirty="0">
                <a:solidFill>
                  <a:prstClr val="black"/>
                </a:solidFill>
              </a:rPr>
              <a:t> </a:t>
            </a:r>
            <a:endParaRPr lang="ja-JP" altLang="ja-JP" sz="2800" dirty="0">
              <a:solidFill>
                <a:prstClr val="black"/>
              </a:solidFill>
            </a:endParaRPr>
          </a:p>
          <a:p>
            <a:pPr marL="446088" indent="-446088" algn="just"/>
            <a:r>
              <a:rPr lang="ja-JP" altLang="ja-JP" sz="2000" dirty="0" smtClean="0">
                <a:solidFill>
                  <a:prstClr val="black"/>
                </a:solidFill>
              </a:rPr>
              <a:t>１</a:t>
            </a:r>
            <a:r>
              <a:rPr lang="ja-JP" altLang="en-US" sz="2000" dirty="0" smtClean="0">
                <a:solidFill>
                  <a:prstClr val="black"/>
                </a:solidFill>
              </a:rPr>
              <a:t>　学生</a:t>
            </a:r>
            <a:r>
              <a:rPr lang="ja-JP" altLang="en-US" sz="2000" dirty="0">
                <a:solidFill>
                  <a:prstClr val="black"/>
                </a:solidFill>
              </a:rPr>
              <a:t>は、大学の勉強を重視し、素直に、</a:t>
            </a:r>
            <a:r>
              <a:rPr lang="ja-JP" altLang="en-US" sz="2000" dirty="0" smtClean="0">
                <a:solidFill>
                  <a:prstClr val="black"/>
                </a:solidFill>
              </a:rPr>
              <a:t>大学や教員の</a:t>
            </a:r>
            <a:r>
              <a:rPr lang="ja-JP" altLang="en-US" sz="2000" dirty="0">
                <a:solidFill>
                  <a:prstClr val="black"/>
                </a:solidFill>
              </a:rPr>
              <a:t>教育</a:t>
            </a:r>
            <a:r>
              <a:rPr lang="ja-JP" altLang="en-US" sz="2000" dirty="0" smtClean="0">
                <a:solidFill>
                  <a:prstClr val="black"/>
                </a:solidFill>
              </a:rPr>
              <a:t>や指導に</a:t>
            </a:r>
            <a:r>
              <a:rPr lang="ja-JP" altLang="en-US" sz="2000" dirty="0">
                <a:solidFill>
                  <a:prstClr val="black"/>
                </a:solidFill>
              </a:rPr>
              <a:t>従うようになっている</a:t>
            </a:r>
            <a:r>
              <a:rPr lang="ja-JP" altLang="en-US" sz="2000" dirty="0" smtClean="0">
                <a:solidFill>
                  <a:prstClr val="black"/>
                </a:solidFill>
              </a:rPr>
              <a:t>　</a:t>
            </a:r>
            <a:endParaRPr lang="en-US" altLang="ja-JP" sz="2000" dirty="0" smtClean="0">
              <a:solidFill>
                <a:prstClr val="black"/>
              </a:solidFill>
            </a:endParaRPr>
          </a:p>
          <a:p>
            <a:pPr marL="446088" indent="-446088" algn="just"/>
            <a:r>
              <a:rPr lang="ja-JP" altLang="en-US" sz="2000" dirty="0" smtClean="0">
                <a:solidFill>
                  <a:prstClr val="black"/>
                </a:solidFill>
              </a:rPr>
              <a:t>２　経済</a:t>
            </a:r>
            <a:r>
              <a:rPr lang="ja-JP" altLang="en-US" sz="2000" dirty="0">
                <a:solidFill>
                  <a:prstClr val="black"/>
                </a:solidFill>
              </a:rPr>
              <a:t>不況の中で、資格の修得、仕事に役立つ技術、知識の習得が求められ</a:t>
            </a:r>
            <a:r>
              <a:rPr lang="ja-JP" altLang="en-US" sz="2000" dirty="0" smtClean="0">
                <a:solidFill>
                  <a:prstClr val="black"/>
                </a:solidFill>
              </a:rPr>
              <a:t>、学生は実学志向を強めている。</a:t>
            </a:r>
            <a:endParaRPr lang="en-US" altLang="ja-JP" sz="2000" dirty="0">
              <a:solidFill>
                <a:prstClr val="black"/>
              </a:solidFill>
            </a:endParaRPr>
          </a:p>
          <a:p>
            <a:pPr marL="446088" indent="-446088" algn="just"/>
            <a:r>
              <a:rPr lang="ja-JP" altLang="en-US" sz="2000" dirty="0" smtClean="0">
                <a:solidFill>
                  <a:prstClr val="black"/>
                </a:solidFill>
              </a:rPr>
              <a:t>３　その背景には、</a:t>
            </a:r>
            <a:r>
              <a:rPr lang="ja-JP" altLang="ja-JP" sz="2000" dirty="0" smtClean="0">
                <a:solidFill>
                  <a:prstClr val="black"/>
                </a:solidFill>
              </a:rPr>
              <a:t>文部科学省の大学改革が、大学の研究より教育を重視</a:t>
            </a:r>
            <a:r>
              <a:rPr lang="ja-JP" altLang="en-US" sz="2000" dirty="0" smtClean="0">
                <a:solidFill>
                  <a:prstClr val="black"/>
                </a:solidFill>
              </a:rPr>
              <a:t>するようになっていることや、</a:t>
            </a:r>
            <a:r>
              <a:rPr lang="ja-JP" altLang="ja-JP" sz="2000" dirty="0" smtClean="0">
                <a:solidFill>
                  <a:prstClr val="black"/>
                </a:solidFill>
              </a:rPr>
              <a:t>各大学</a:t>
            </a:r>
            <a:r>
              <a:rPr lang="ja-JP" altLang="en-US" sz="2000" dirty="0">
                <a:solidFill>
                  <a:prstClr val="black"/>
                </a:solidFill>
              </a:rPr>
              <a:t>が</a:t>
            </a:r>
            <a:r>
              <a:rPr lang="ja-JP" altLang="ja-JP" sz="2000" dirty="0" smtClean="0">
                <a:solidFill>
                  <a:prstClr val="black"/>
                </a:solidFill>
              </a:rPr>
              <a:t>、</a:t>
            </a:r>
            <a:r>
              <a:rPr lang="ja-JP" altLang="en-US" sz="2000" dirty="0">
                <a:solidFill>
                  <a:prstClr val="black"/>
                </a:solidFill>
              </a:rPr>
              <a:t>初年次からの教育を重視し、</a:t>
            </a:r>
            <a:r>
              <a:rPr lang="ja-JP" altLang="ja-JP" sz="2000" dirty="0">
                <a:solidFill>
                  <a:prstClr val="black"/>
                </a:solidFill>
              </a:rPr>
              <a:t>教員も職員も、学生に手厚い教育＆指導を行うようになって</a:t>
            </a:r>
            <a:r>
              <a:rPr lang="ja-JP" altLang="ja-JP" sz="2000" dirty="0" smtClean="0">
                <a:solidFill>
                  <a:prstClr val="black"/>
                </a:solidFill>
              </a:rPr>
              <a:t>いる</a:t>
            </a:r>
            <a:r>
              <a:rPr lang="ja-JP" altLang="en-US" sz="2000" dirty="0" smtClean="0">
                <a:solidFill>
                  <a:prstClr val="black"/>
                </a:solidFill>
              </a:rPr>
              <a:t>ことがある。</a:t>
            </a:r>
            <a:endParaRPr lang="en-US" altLang="ja-JP" sz="2000" dirty="0">
              <a:solidFill>
                <a:prstClr val="black"/>
              </a:solidFill>
            </a:endParaRPr>
          </a:p>
          <a:p>
            <a:pPr marL="446088" indent="-446088" algn="just"/>
            <a:r>
              <a:rPr lang="ja-JP" altLang="en-US" sz="2000" dirty="0" smtClean="0">
                <a:solidFill>
                  <a:prstClr val="black"/>
                </a:solidFill>
              </a:rPr>
              <a:t>４　</a:t>
            </a:r>
            <a:r>
              <a:rPr lang="ja-JP" altLang="en-US" sz="2000" dirty="0">
                <a:solidFill>
                  <a:prstClr val="black"/>
                </a:solidFill>
              </a:rPr>
              <a:t>学問の進化により、どの分野でも基礎的な部分の積み重ねがあり、その部分の学習は必須になっている</a:t>
            </a:r>
            <a:r>
              <a:rPr lang="ja-JP" altLang="en-US" sz="2000" dirty="0" smtClean="0">
                <a:solidFill>
                  <a:prstClr val="black"/>
                </a:solidFill>
              </a:rPr>
              <a:t>。</a:t>
            </a:r>
            <a:endParaRPr lang="ja-JP" altLang="en-US" sz="2000" dirty="0">
              <a:solidFill>
                <a:prstClr val="black"/>
              </a:solidFill>
            </a:endParaRPr>
          </a:p>
          <a:p>
            <a:pPr marL="446088" indent="-446088" algn="just"/>
            <a:r>
              <a:rPr lang="ja-JP" altLang="en-US" sz="2000" dirty="0" smtClean="0">
                <a:solidFill>
                  <a:prstClr val="black"/>
                </a:solidFill>
              </a:rPr>
              <a:t>５　学生文化の</a:t>
            </a:r>
            <a:r>
              <a:rPr lang="ja-JP" altLang="ja-JP" sz="2000" dirty="0" smtClean="0">
                <a:solidFill>
                  <a:prstClr val="black"/>
                </a:solidFill>
              </a:rPr>
              <a:t>広範な広がりと深さ</a:t>
            </a:r>
            <a:r>
              <a:rPr lang="ja-JP" altLang="en-US" sz="2000" dirty="0" smtClean="0">
                <a:solidFill>
                  <a:prstClr val="black"/>
                </a:solidFill>
              </a:rPr>
              <a:t>が失われ、実利（</a:t>
            </a:r>
            <a:r>
              <a:rPr lang="ja-JP" altLang="ja-JP" sz="2000" dirty="0" smtClean="0">
                <a:solidFill>
                  <a:prstClr val="black"/>
                </a:solidFill>
              </a:rPr>
              <a:t>俗</a:t>
            </a:r>
            <a:r>
              <a:rPr lang="ja-JP" altLang="en-US" sz="2000" dirty="0" smtClean="0">
                <a:solidFill>
                  <a:prstClr val="black"/>
                </a:solidFill>
              </a:rPr>
              <a:t>）のみが</a:t>
            </a:r>
            <a:r>
              <a:rPr lang="ja-JP" altLang="ja-JP" sz="2000" dirty="0" smtClean="0">
                <a:solidFill>
                  <a:prstClr val="black"/>
                </a:solidFill>
              </a:rPr>
              <a:t>追求され、</a:t>
            </a:r>
            <a:r>
              <a:rPr lang="ja-JP" altLang="en-US" sz="2000" dirty="0" smtClean="0">
                <a:solidFill>
                  <a:prstClr val="black"/>
                </a:solidFill>
              </a:rPr>
              <a:t>聖や遊へ離脱が少なくなり、学生の</a:t>
            </a:r>
            <a:r>
              <a:rPr lang="ja-JP" altLang="ja-JP" sz="2000" dirty="0" smtClean="0">
                <a:solidFill>
                  <a:prstClr val="black"/>
                </a:solidFill>
              </a:rPr>
              <a:t>自立性も失われ</a:t>
            </a:r>
            <a:r>
              <a:rPr lang="ja-JP" altLang="en-US" sz="2000" dirty="0" smtClean="0">
                <a:solidFill>
                  <a:prstClr val="black"/>
                </a:solidFill>
              </a:rPr>
              <a:t>がちである</a:t>
            </a:r>
            <a:r>
              <a:rPr lang="ja-JP" altLang="ja-JP" sz="2000" dirty="0" smtClean="0">
                <a:solidFill>
                  <a:prstClr val="black"/>
                </a:solidFill>
              </a:rPr>
              <a:t>。</a:t>
            </a:r>
            <a:endParaRPr lang="ja-JP" altLang="ja-JP" sz="2000" dirty="0">
              <a:solidFill>
                <a:prstClr val="black"/>
              </a:solidFill>
            </a:endParaRPr>
          </a:p>
        </p:txBody>
      </p:sp>
      <p:sp>
        <p:nvSpPr>
          <p:cNvPr id="3" name="スライド番号プレースホルダー 2"/>
          <p:cNvSpPr>
            <a:spLocks noGrp="1"/>
          </p:cNvSpPr>
          <p:nvPr>
            <p:ph type="sldNum" sz="quarter" idx="12"/>
          </p:nvPr>
        </p:nvSpPr>
        <p:spPr/>
        <p:txBody>
          <a:bodyPr/>
          <a:lstStyle/>
          <a:p>
            <a:fld id="{2F1BE189-D45E-4A9C-BC6A-593271925892}" type="slidenum">
              <a:rPr lang="ja-JP" altLang="en-US" smtClean="0">
                <a:solidFill>
                  <a:srgbClr val="90C226"/>
                </a:solidFill>
              </a:rPr>
              <a:pPr/>
              <a:t>13</a:t>
            </a:fld>
            <a:endParaRPr lang="ja-JP" altLang="en-US">
              <a:solidFill>
                <a:srgbClr val="90C226"/>
              </a:solidFill>
            </a:endParaRPr>
          </a:p>
        </p:txBody>
      </p:sp>
      <p:sp>
        <p:nvSpPr>
          <p:cNvPr id="4" name="正方形/長方形 3"/>
          <p:cNvSpPr/>
          <p:nvPr/>
        </p:nvSpPr>
        <p:spPr>
          <a:xfrm>
            <a:off x="322278" y="-312"/>
            <a:ext cx="8499443" cy="723275"/>
          </a:xfrm>
          <a:prstGeom prst="rect">
            <a:avLst/>
          </a:prstGeom>
        </p:spPr>
        <p:txBody>
          <a:bodyPr vert="horz" rtlCol="0" anchor="ctr">
            <a:normAutofit/>
            <a:scene3d>
              <a:camera prst="orthographicFront"/>
              <a:lightRig rig="soft" dir="t"/>
            </a:scene3d>
            <a:sp3d prstMaterial="softEdge">
              <a:bevelT w="25400" h="25400"/>
            </a:sp3d>
          </a:bodyPr>
          <a:lstStyle/>
          <a:p>
            <a:pPr>
              <a:spcBef>
                <a:spcPct val="0"/>
              </a:spcBef>
            </a:pPr>
            <a:r>
              <a:rPr lang="ja-JP" altLang="ja-JP" sz="4100" b="1" dirty="0" smtClean="0">
                <a:solidFill>
                  <a:srgbClr val="90C226">
                    <a:lumMod val="75000"/>
                  </a:srgbClr>
                </a:solidFill>
                <a:effectLst>
                  <a:outerShdw blurRad="31750" dist="25400" dir="5400000" algn="tl" rotWithShape="0">
                    <a:srgbClr val="000000">
                      <a:alpha val="25000"/>
                    </a:srgbClr>
                  </a:outerShdw>
                </a:effectLst>
              </a:rPr>
              <a:t>学生</a:t>
            </a:r>
            <a:r>
              <a:rPr lang="ja-JP" altLang="en-US" sz="4100" b="1" dirty="0" smtClean="0">
                <a:solidFill>
                  <a:srgbClr val="90C226">
                    <a:lumMod val="75000"/>
                  </a:srgbClr>
                </a:solidFill>
                <a:effectLst>
                  <a:outerShdw blurRad="31750" dist="25400" dir="5400000" algn="tl" rotWithShape="0">
                    <a:srgbClr val="000000">
                      <a:alpha val="25000"/>
                    </a:srgbClr>
                  </a:outerShdw>
                </a:effectLst>
              </a:rPr>
              <a:t>の生徒化と大学教育</a:t>
            </a:r>
            <a:endParaRPr lang="ja-JP" altLang="ja-JP" sz="4100" b="1" dirty="0">
              <a:solidFill>
                <a:srgbClr val="90C226">
                  <a:lumMod val="75000"/>
                </a:srgbClr>
              </a:solidFill>
              <a:effectLst>
                <a:outerShdw blurRad="31750" dist="25400" dir="5400000" algn="tl" rotWithShape="0">
                  <a:srgbClr val="000000">
                    <a:alpha val="25000"/>
                  </a:srgbClr>
                </a:outerShdw>
              </a:effectLst>
            </a:endParaRPr>
          </a:p>
        </p:txBody>
      </p:sp>
    </p:spTree>
    <p:extLst>
      <p:ext uri="{BB962C8B-B14F-4D97-AF65-F5344CB8AC3E}">
        <p14:creationId xmlns:p14="http://schemas.microsoft.com/office/powerpoint/2010/main" val="265919305"/>
      </p:ext>
    </p:extLst>
  </p:cSld>
  <p:clrMapOvr>
    <a:masterClrMapping/>
  </p:clrMapOvr>
  <p:transition spd="slow" advTm="831"/>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2F1BE189-D45E-4A9C-BC6A-593271925892}" type="slidenum">
              <a:rPr kumimoji="1" lang="ja-JP" altLang="en-US" smtClean="0"/>
              <a:pPr/>
              <a:t>14</a:t>
            </a:fld>
            <a:endParaRPr kumimoji="1" lang="ja-JP" altLang="en-US"/>
          </a:p>
        </p:txBody>
      </p:sp>
      <p:graphicFrame>
        <p:nvGraphicFramePr>
          <p:cNvPr id="3" name="オブジェクト 2"/>
          <p:cNvGraphicFramePr>
            <a:graphicFrameLocks noChangeAspect="1"/>
          </p:cNvGraphicFramePr>
          <p:nvPr>
            <p:extLst>
              <p:ext uri="{D42A27DB-BD31-4B8C-83A1-F6EECF244321}">
                <p14:modId xmlns:p14="http://schemas.microsoft.com/office/powerpoint/2010/main" val="2626349979"/>
              </p:ext>
            </p:extLst>
          </p:nvPr>
        </p:nvGraphicFramePr>
        <p:xfrm>
          <a:off x="1990725" y="338138"/>
          <a:ext cx="5162550" cy="6181725"/>
        </p:xfrm>
        <a:graphic>
          <a:graphicData uri="http://schemas.openxmlformats.org/presentationml/2006/ole">
            <mc:AlternateContent xmlns:mc="http://schemas.openxmlformats.org/markup-compatibility/2006">
              <mc:Choice xmlns:v="urn:schemas-microsoft-com:vml" Requires="v">
                <p:oleObj spid="_x0000_s1062" name="ワークシート" r:id="rId3" imgW="5162679" imgH="6181840" progId="Excel.Sheet.12">
                  <p:embed/>
                </p:oleObj>
              </mc:Choice>
              <mc:Fallback>
                <p:oleObj name="ワークシート" r:id="rId3" imgW="5162679" imgH="6181840" progId="Excel.Sheet.12">
                  <p:embed/>
                  <p:pic>
                    <p:nvPicPr>
                      <p:cNvPr id="0" name=""/>
                      <p:cNvPicPr/>
                      <p:nvPr/>
                    </p:nvPicPr>
                    <p:blipFill>
                      <a:blip r:embed="rId4"/>
                      <a:stretch>
                        <a:fillRect/>
                      </a:stretch>
                    </p:blipFill>
                    <p:spPr>
                      <a:xfrm>
                        <a:off x="1990725" y="338138"/>
                        <a:ext cx="5162550" cy="6181725"/>
                      </a:xfrm>
                      <a:prstGeom prst="rect">
                        <a:avLst/>
                      </a:prstGeom>
                    </p:spPr>
                  </p:pic>
                </p:oleObj>
              </mc:Fallback>
            </mc:AlternateContent>
          </a:graphicData>
        </a:graphic>
      </p:graphicFrame>
    </p:spTree>
    <p:extLst>
      <p:ext uri="{BB962C8B-B14F-4D97-AF65-F5344CB8AC3E}">
        <p14:creationId xmlns:p14="http://schemas.microsoft.com/office/powerpoint/2010/main" val="1102889140"/>
      </p:ext>
    </p:extLst>
  </p:cSld>
  <p:clrMapOvr>
    <a:masterClrMapping/>
  </p:clrMapOvr>
  <mc:AlternateContent xmlns:mc="http://schemas.openxmlformats.org/markup-compatibility/2006" xmlns:p14="http://schemas.microsoft.com/office/powerpoint/2010/main">
    <mc:Choice Requires="p14">
      <p:transition spd="slow" p14:dur="2000" advTm="1236"/>
    </mc:Choice>
    <mc:Fallback xmlns="">
      <p:transition spd="slow" advTm="1236"/>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同じ授業内容を</a:t>
            </a:r>
            <a:r>
              <a:rPr lang="en-US" altLang="ja-JP" dirty="0"/>
              <a:t>2</a:t>
            </a:r>
            <a:r>
              <a:rPr lang="ja-JP" altLang="en-US" dirty="0" err="1"/>
              <a:t>つの</a:t>
            </a:r>
            <a:r>
              <a:rPr lang="ja-JP" altLang="en-US" dirty="0"/>
              <a:t>大学で行い、学生の理解度を計る。</a:t>
            </a:r>
            <a:endParaRPr kumimoji="1" lang="ja-JP" altLang="en-US" dirty="0"/>
          </a:p>
        </p:txBody>
      </p:sp>
      <p:sp>
        <p:nvSpPr>
          <p:cNvPr id="3" name="コンテンツ プレースホルダー 2"/>
          <p:cNvSpPr>
            <a:spLocks noGrp="1"/>
          </p:cNvSpPr>
          <p:nvPr>
            <p:ph idx="1"/>
          </p:nvPr>
        </p:nvSpPr>
        <p:spPr/>
        <p:txBody>
          <a:bodyPr>
            <a:normAutofit fontScale="25000" lnSpcReduction="20000"/>
          </a:bodyPr>
          <a:lstStyle/>
          <a:p>
            <a:endParaRPr lang="ja-JP" altLang="en-US" dirty="0"/>
          </a:p>
          <a:p>
            <a:r>
              <a:rPr lang="ja-JP" altLang="en-US" sz="3000" dirty="0"/>
              <a:t>　テーマ　　　　</a:t>
            </a:r>
            <a:r>
              <a:rPr lang="ja-JP" altLang="en-US" sz="4800" dirty="0"/>
              <a:t>　教師について。</a:t>
            </a:r>
          </a:p>
          <a:p>
            <a:r>
              <a:rPr lang="ja-JP" altLang="en-US" sz="4800" dirty="0"/>
              <a:t>リアクション　　</a:t>
            </a:r>
            <a:r>
              <a:rPr lang="en-US" altLang="ja-JP" sz="4800" dirty="0"/>
              <a:t>5</a:t>
            </a:r>
            <a:r>
              <a:rPr lang="ja-JP" altLang="en-US" sz="4800" dirty="0" err="1"/>
              <a:t>つの</a:t>
            </a:r>
            <a:r>
              <a:rPr lang="ja-JP" altLang="en-US" sz="4800" dirty="0"/>
              <a:t>項目（質問）のリアクション（回答）を見る。</a:t>
            </a:r>
          </a:p>
          <a:p>
            <a:endParaRPr lang="ja-JP" altLang="en-US" dirty="0"/>
          </a:p>
          <a:p>
            <a:r>
              <a:rPr lang="ja-JP" altLang="en-US" dirty="0"/>
              <a:t>１　教師には、「教育技術」と「子どもへの思いやりや熱い思い」のどちらが必要か。（両方の場合は、　教育技術（　　</a:t>
            </a:r>
            <a:r>
              <a:rPr lang="en-US" altLang="ja-JP" dirty="0"/>
              <a:t>/10</a:t>
            </a:r>
            <a:r>
              <a:rPr lang="ja-JP" altLang="en-US" dirty="0"/>
              <a:t>）対（思いやり（　　</a:t>
            </a:r>
            <a:r>
              <a:rPr lang="en-US" altLang="ja-JP" dirty="0"/>
              <a:t>/10</a:t>
            </a:r>
            <a:r>
              <a:rPr lang="ja-JP" altLang="en-US" dirty="0"/>
              <a:t>）、（向山洋一参照）</a:t>
            </a:r>
          </a:p>
          <a:p>
            <a:r>
              <a:rPr lang="ja-JP" altLang="en-US" dirty="0"/>
              <a:t> ２　「教職症候群」（清水義弘）を読んでどう思うか。教師にどのような資質や心構えが必要か。</a:t>
            </a:r>
          </a:p>
          <a:p>
            <a:r>
              <a:rPr lang="ja-JP" altLang="en-US" dirty="0"/>
              <a:t> ３　親方・徒弟関係（１９世紀以前）のような関係は、現在の学校の教師・生徒関係に何か残っているか。現代の教師がそのような関係を再現するためには何をすればいいのか（宮沢康人「学校を糾弾する前に」参照</a:t>
            </a:r>
          </a:p>
          <a:p>
            <a:r>
              <a:rPr lang="ja-JP" altLang="en-US" dirty="0"/>
              <a:t> ４　高校教師の現況に関するデータから何が言えるか（教師と生徒の距離や教師の年齢にも注目して）（武内清「高校教師の特質」参照）</a:t>
            </a:r>
          </a:p>
          <a:p>
            <a:r>
              <a:rPr lang="ja-JP" altLang="en-US" dirty="0"/>
              <a:t> ５　教師は「自己実現系ワーカホリック（働き過ぎ）」に陥る危険性はあるか。それはなぜか（本田由紀</a:t>
            </a:r>
            <a:r>
              <a:rPr lang="en-US" altLang="ja-JP" dirty="0"/>
              <a:t>『</a:t>
            </a:r>
            <a:r>
              <a:rPr lang="ja-JP" altLang="en-US" dirty="0"/>
              <a:t>軋む社会</a:t>
            </a:r>
            <a:r>
              <a:rPr lang="en-US" altLang="ja-JP" dirty="0"/>
              <a:t>』</a:t>
            </a:r>
            <a:r>
              <a:rPr lang="ja-JP" altLang="en-US" dirty="0"/>
              <a:t>参照）</a:t>
            </a:r>
          </a:p>
          <a:p>
            <a:endParaRPr lang="en-US" altLang="ja-JP" dirty="0" smtClean="0"/>
          </a:p>
          <a:p>
            <a:r>
              <a:rPr lang="ja-JP" altLang="en-US" dirty="0"/>
              <a:t>　分析</a:t>
            </a:r>
          </a:p>
          <a:p>
            <a:r>
              <a:rPr lang="ja-JP" altLang="en-US" sz="5600" dirty="0"/>
              <a:t>回答の平均行数　</a:t>
            </a:r>
            <a:r>
              <a:rPr lang="ja-JP" altLang="en-US" sz="5600" dirty="0" smtClean="0"/>
              <a:t>　　</a:t>
            </a:r>
            <a:r>
              <a:rPr lang="en-US" altLang="ja-JP" sz="5600" dirty="0" smtClean="0"/>
              <a:t>F</a:t>
            </a:r>
            <a:r>
              <a:rPr lang="ja-JP" altLang="en-US" sz="5600" dirty="0" smtClean="0"/>
              <a:t>大学　</a:t>
            </a:r>
            <a:r>
              <a:rPr lang="en-US" altLang="ja-JP" sz="5600" dirty="0" smtClean="0"/>
              <a:t>16.7</a:t>
            </a:r>
            <a:r>
              <a:rPr lang="ja-JP" altLang="en-US" sz="5600" dirty="0"/>
              <a:t>行（</a:t>
            </a:r>
            <a:r>
              <a:rPr lang="en-US" altLang="ja-JP" sz="5600" dirty="0"/>
              <a:t>1</a:t>
            </a:r>
            <a:r>
              <a:rPr lang="ja-JP" altLang="en-US" sz="5600" dirty="0"/>
              <a:t>年平均</a:t>
            </a:r>
            <a:r>
              <a:rPr lang="en-US" altLang="ja-JP" sz="5600" dirty="0"/>
              <a:t>15.7</a:t>
            </a:r>
            <a:r>
              <a:rPr lang="ja-JP" altLang="en-US" sz="5600" dirty="0"/>
              <a:t>行）</a:t>
            </a:r>
            <a:r>
              <a:rPr lang="ja-JP" altLang="en-US" sz="5600" dirty="0" smtClean="0"/>
              <a:t>、　　　</a:t>
            </a:r>
            <a:endParaRPr lang="en-US" altLang="ja-JP" sz="5600" dirty="0" smtClean="0"/>
          </a:p>
          <a:p>
            <a:r>
              <a:rPr lang="ja-JP" altLang="en-US" sz="5600" dirty="0"/>
              <a:t>　</a:t>
            </a:r>
            <a:r>
              <a:rPr lang="ja-JP" altLang="en-US" sz="5600" dirty="0" smtClean="0"/>
              <a:t>　　　　　　　　</a:t>
            </a:r>
            <a:r>
              <a:rPr lang="ja-JP" altLang="en-US" sz="5600" dirty="0"/>
              <a:t>　</a:t>
            </a:r>
            <a:r>
              <a:rPr lang="en-US" altLang="ja-JP" sz="5600" dirty="0"/>
              <a:t>B</a:t>
            </a:r>
            <a:r>
              <a:rPr lang="ja-JP" altLang="en-US" sz="5600" dirty="0" smtClean="0"/>
              <a:t>大学　　　　　　　　</a:t>
            </a:r>
            <a:r>
              <a:rPr lang="en-US" altLang="ja-JP" sz="5600" dirty="0" smtClean="0"/>
              <a:t>13.1</a:t>
            </a:r>
            <a:r>
              <a:rPr lang="ja-JP" altLang="en-US" sz="5600" dirty="0"/>
              <a:t>行（全員</a:t>
            </a:r>
            <a:r>
              <a:rPr lang="en-US" altLang="ja-JP" sz="5600" dirty="0"/>
              <a:t>1</a:t>
            </a:r>
            <a:r>
              <a:rPr lang="ja-JP" altLang="en-US" sz="5600" dirty="0"/>
              <a:t>年生）</a:t>
            </a:r>
          </a:p>
          <a:p>
            <a:endParaRPr lang="ja-JP" altLang="en-US" dirty="0"/>
          </a:p>
          <a:p>
            <a:r>
              <a:rPr lang="ja-JP" altLang="en-US" sz="3700" dirty="0"/>
              <a:t>　</a:t>
            </a:r>
            <a:r>
              <a:rPr lang="ja-JP" altLang="en-US" sz="3700" dirty="0" smtClean="0"/>
              <a:t>受講（回答）学生</a:t>
            </a:r>
            <a:r>
              <a:rPr lang="ja-JP" altLang="en-US" sz="3700" dirty="0"/>
              <a:t>　</a:t>
            </a:r>
            <a:r>
              <a:rPr lang="en-US" altLang="ja-JP" sz="3700" dirty="0"/>
              <a:t>F</a:t>
            </a:r>
            <a:r>
              <a:rPr lang="ja-JP" altLang="en-US" sz="3700" dirty="0" smtClean="0"/>
              <a:t>大学　</a:t>
            </a:r>
            <a:r>
              <a:rPr lang="en-US" altLang="ja-JP" sz="3700" dirty="0" smtClean="0"/>
              <a:t>52</a:t>
            </a:r>
            <a:r>
              <a:rPr lang="ja-JP" altLang="en-US" sz="3700" dirty="0"/>
              <a:t>名　（偏差値</a:t>
            </a:r>
            <a:r>
              <a:rPr lang="en-US" altLang="ja-JP" sz="3700" dirty="0"/>
              <a:t>55.0</a:t>
            </a:r>
            <a:r>
              <a:rPr lang="ja-JP" altLang="en-US" sz="3700" dirty="0"/>
              <a:t>～</a:t>
            </a:r>
            <a:r>
              <a:rPr lang="en-US" altLang="ja-JP" sz="3700" dirty="0"/>
              <a:t>67.5</a:t>
            </a:r>
            <a:r>
              <a:rPr lang="ja-JP" altLang="en-US" sz="3700" dirty="0"/>
              <a:t>）、　</a:t>
            </a:r>
            <a:r>
              <a:rPr lang="ja-JP" altLang="en-US" sz="3700" dirty="0" smtClean="0"/>
              <a:t>　　　</a:t>
            </a:r>
            <a:endParaRPr lang="en-US" altLang="ja-JP" sz="3700" dirty="0"/>
          </a:p>
          <a:p>
            <a:r>
              <a:rPr lang="ja-JP" altLang="en-US" sz="3700" dirty="0" smtClean="0"/>
              <a:t>　　　　　　　　　　</a:t>
            </a:r>
            <a:r>
              <a:rPr lang="en-US" altLang="ja-JP" sz="3700" dirty="0" smtClean="0"/>
              <a:t>B</a:t>
            </a:r>
            <a:r>
              <a:rPr lang="ja-JP" altLang="en-US" sz="3700" dirty="0" smtClean="0"/>
              <a:t>大学　</a:t>
            </a:r>
            <a:r>
              <a:rPr lang="en-US" altLang="ja-JP" sz="3700" dirty="0" smtClean="0"/>
              <a:t>33</a:t>
            </a:r>
            <a:r>
              <a:rPr lang="ja-JP" altLang="en-US" sz="3700" dirty="0"/>
              <a:t>名　（偏差値</a:t>
            </a:r>
            <a:r>
              <a:rPr lang="en-US" altLang="ja-JP" sz="3700" dirty="0"/>
              <a:t>35</a:t>
            </a:r>
            <a:r>
              <a:rPr lang="ja-JP" altLang="en-US" sz="3700" dirty="0"/>
              <a:t>）　</a:t>
            </a:r>
          </a:p>
          <a:p>
            <a:r>
              <a:rPr lang="ja-JP" altLang="en-US" dirty="0"/>
              <a:t>（偏差値　旺文社による）</a:t>
            </a:r>
          </a:p>
          <a:p>
            <a:endParaRPr lang="ja-JP" altLang="en-US" dirty="0"/>
          </a:p>
          <a:p>
            <a:endParaRPr kumimoji="1" lang="ja-JP" altLang="en-US" dirty="0"/>
          </a:p>
        </p:txBody>
      </p:sp>
      <p:sp>
        <p:nvSpPr>
          <p:cNvPr id="4" name="スライド番号プレースホルダー 3"/>
          <p:cNvSpPr>
            <a:spLocks noGrp="1"/>
          </p:cNvSpPr>
          <p:nvPr>
            <p:ph type="sldNum" sz="quarter" idx="12"/>
          </p:nvPr>
        </p:nvSpPr>
        <p:spPr/>
        <p:txBody>
          <a:bodyPr/>
          <a:lstStyle/>
          <a:p>
            <a:fld id="{2F1BE189-D45E-4A9C-BC6A-593271925892}" type="slidenum">
              <a:rPr kumimoji="1" lang="ja-JP" altLang="en-US" smtClean="0"/>
              <a:pPr/>
              <a:t>15</a:t>
            </a:fld>
            <a:endParaRPr kumimoji="1" lang="ja-JP" altLang="en-US"/>
          </a:p>
        </p:txBody>
      </p:sp>
    </p:spTree>
    <p:extLst>
      <p:ext uri="{BB962C8B-B14F-4D97-AF65-F5344CB8AC3E}">
        <p14:creationId xmlns:p14="http://schemas.microsoft.com/office/powerpoint/2010/main" val="1475441239"/>
      </p:ext>
    </p:extLst>
  </p:cSld>
  <p:clrMapOvr>
    <a:masterClrMapping/>
  </p:clrMapOvr>
  <mc:AlternateContent xmlns:mc="http://schemas.openxmlformats.org/markup-compatibility/2006" xmlns:p14="http://schemas.microsoft.com/office/powerpoint/2010/main">
    <mc:Choice Requires="p14">
      <p:transition spd="slow" p14:dur="2000" advTm="10315"/>
    </mc:Choice>
    <mc:Fallback xmlns="">
      <p:transition spd="slow" advTm="10315"/>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395536" y="692696"/>
            <a:ext cx="8208912" cy="58718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 name="タイトル 3"/>
          <p:cNvSpPr>
            <a:spLocks noGrp="1"/>
          </p:cNvSpPr>
          <p:nvPr>
            <p:ph type="title"/>
          </p:nvPr>
        </p:nvSpPr>
        <p:spPr>
          <a:xfrm>
            <a:off x="179512" y="-171400"/>
            <a:ext cx="8748464" cy="1143000"/>
          </a:xfrm>
        </p:spPr>
        <p:txBody>
          <a:bodyPr vert="horz" rtlCol="0" anchor="ctr">
            <a:normAutofit fontScale="90000"/>
            <a:scene3d>
              <a:camera prst="orthographicFront"/>
              <a:lightRig rig="soft" dir="t"/>
            </a:scene3d>
            <a:sp3d prstMaterial="softEdge">
              <a:bevelT w="25400" h="25400"/>
            </a:sp3d>
          </a:bodyPr>
          <a:lstStyle/>
          <a:p>
            <a:r>
              <a:rPr lang="ja-JP" altLang="en-US" sz="3600" dirty="0">
                <a:solidFill>
                  <a:schemeClr val="accent1">
                    <a:lumMod val="75000"/>
                  </a:schemeClr>
                </a:solidFill>
              </a:rPr>
              <a:t>　大学別の学生文化の違い（</a:t>
            </a:r>
            <a:r>
              <a:rPr lang="en-US" altLang="ja-JP" sz="3600" dirty="0">
                <a:solidFill>
                  <a:schemeClr val="accent1">
                    <a:lumMod val="75000"/>
                  </a:schemeClr>
                </a:solidFill>
              </a:rPr>
              <a:t>2013</a:t>
            </a:r>
            <a:r>
              <a:rPr lang="ja-JP" altLang="en-US" sz="3600" dirty="0">
                <a:solidFill>
                  <a:schemeClr val="accent1">
                    <a:lumMod val="75000"/>
                  </a:schemeClr>
                </a:solidFill>
              </a:rPr>
              <a:t>年調査）</a:t>
            </a:r>
          </a:p>
        </p:txBody>
      </p:sp>
      <p:sp>
        <p:nvSpPr>
          <p:cNvPr id="3" name="スライド番号プレースホルダー 2"/>
          <p:cNvSpPr>
            <a:spLocks noGrp="1"/>
          </p:cNvSpPr>
          <p:nvPr>
            <p:ph type="sldNum" sz="quarter" idx="12"/>
          </p:nvPr>
        </p:nvSpPr>
        <p:spPr/>
        <p:txBody>
          <a:bodyPr/>
          <a:lstStyle/>
          <a:p>
            <a:fld id="{2F1BE189-D45E-4A9C-BC6A-593271925892}" type="slidenum">
              <a:rPr lang="ja-JP" altLang="en-US" smtClean="0">
                <a:solidFill>
                  <a:srgbClr val="90C226"/>
                </a:solidFill>
              </a:rPr>
              <a:pPr/>
              <a:t>16</a:t>
            </a:fld>
            <a:endParaRPr lang="ja-JP" altLang="en-US">
              <a:solidFill>
                <a:srgbClr val="90C226"/>
              </a:solidFill>
            </a:endParaRPr>
          </a:p>
        </p:txBody>
      </p:sp>
      <p:graphicFrame>
        <p:nvGraphicFramePr>
          <p:cNvPr id="6" name="表 5"/>
          <p:cNvGraphicFramePr>
            <a:graphicFrameLocks noGrp="1"/>
          </p:cNvGraphicFramePr>
          <p:nvPr>
            <p:extLst>
              <p:ext uri="{D42A27DB-BD31-4B8C-83A1-F6EECF244321}">
                <p14:modId xmlns:p14="http://schemas.microsoft.com/office/powerpoint/2010/main" val="1597178917"/>
              </p:ext>
            </p:extLst>
          </p:nvPr>
        </p:nvGraphicFramePr>
        <p:xfrm>
          <a:off x="539552" y="725528"/>
          <a:ext cx="8064893" cy="5855552"/>
        </p:xfrm>
        <a:graphic>
          <a:graphicData uri="http://schemas.openxmlformats.org/drawingml/2006/table">
            <a:tbl>
              <a:tblPr/>
              <a:tblGrid>
                <a:gridCol w="2761055"/>
                <a:gridCol w="883973"/>
                <a:gridCol w="883973"/>
                <a:gridCol w="883973"/>
                <a:gridCol w="883973"/>
                <a:gridCol w="883973"/>
                <a:gridCol w="883973"/>
              </a:tblGrid>
              <a:tr h="171792">
                <a:tc>
                  <a:txBody>
                    <a:bodyPr/>
                    <a:lstStyle/>
                    <a:p>
                      <a:pPr algn="l"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学生文化の大学差（</a:t>
                      </a: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2013</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a:t>
                      </a:r>
                    </a:p>
                  </a:txBody>
                  <a:tcPr marL="5204" marR="5204" marT="5204" marB="0" anchor="ctr">
                    <a:lnL>
                      <a:noFill/>
                    </a:lnL>
                    <a:lnR>
                      <a:noFill/>
                    </a:lnR>
                    <a:lnT>
                      <a:noFill/>
                    </a:lnT>
                    <a:lnB>
                      <a:noFill/>
                    </a:lnB>
                  </a:tcPr>
                </a:tc>
                <a:tc>
                  <a:txBody>
                    <a:bodyPr/>
                    <a:lstStyle/>
                    <a:p>
                      <a:pPr algn="ctr" fontAlgn="ctr"/>
                      <a:r>
                        <a:rPr 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大学</a:t>
                      </a:r>
                    </a:p>
                  </a:txBody>
                  <a:tcPr marL="5204" marR="5204" marT="520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a:solidFill>
                            <a:srgbClr val="000000"/>
                          </a:solidFill>
                          <a:effectLst/>
                          <a:latin typeface="ＭＳ Ｐゴシック" panose="020B0600070205080204" pitchFamily="50" charset="-128"/>
                          <a:ea typeface="ＭＳ Ｐゴシック" panose="020B0600070205080204" pitchFamily="50" charset="-128"/>
                        </a:rPr>
                        <a:t>    F</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大学</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a:solidFill>
                            <a:srgbClr val="000000"/>
                          </a:solidFill>
                          <a:effectLst/>
                          <a:latin typeface="ＭＳ Ｐゴシック" panose="020B0600070205080204" pitchFamily="50" charset="-128"/>
                          <a:ea typeface="ＭＳ Ｐゴシック" panose="020B0600070205080204" pitchFamily="50" charset="-128"/>
                        </a:rPr>
                        <a:t>  C</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大学</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a:solidFill>
                            <a:srgbClr val="000000"/>
                          </a:solidFill>
                          <a:effectLst/>
                          <a:latin typeface="ＭＳ Ｐゴシック" panose="020B0600070205080204" pitchFamily="50" charset="-128"/>
                          <a:ea typeface="ＭＳ Ｐゴシック" panose="020B0600070205080204" pitchFamily="50" charset="-128"/>
                        </a:rPr>
                        <a:t> 　 H</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大学</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a:solidFill>
                            <a:srgbClr val="000000"/>
                          </a:solidFill>
                          <a:effectLst/>
                          <a:latin typeface="ＭＳ Ｐゴシック" panose="020B0600070205080204" pitchFamily="50" charset="-128"/>
                          <a:ea typeface="ＭＳ Ｐゴシック" panose="020B0600070205080204" pitchFamily="50" charset="-128"/>
                        </a:rPr>
                        <a:t> 　W</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大学</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ハ大学</a:t>
                      </a:r>
                    </a:p>
                  </a:txBody>
                  <a:tcPr marL="5204" marR="5204" marT="5204" marB="0" anchor="ctr">
                    <a:lnL w="6350" cap="flat" cmpd="sng" algn="ctr">
                      <a:solidFill>
                        <a:srgbClr val="000000"/>
                      </a:solidFill>
                      <a:prstDash val="solid"/>
                      <a:round/>
                      <a:headEnd type="none" w="med" len="med"/>
                      <a:tailEnd type="none" w="med" len="med"/>
                    </a:lnL>
                    <a:lnR>
                      <a:noFill/>
                    </a:lnR>
                    <a:lnT>
                      <a:noFill/>
                    </a:lnT>
                    <a:lnB>
                      <a:noFill/>
                    </a:lnB>
                  </a:tcPr>
                </a:tc>
              </a:tr>
              <a:tr h="130816">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5204" marR="5204" marT="520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国立</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私立</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国立</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私立</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私立</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私立</a:t>
                      </a:r>
                    </a:p>
                  </a:txBody>
                  <a:tcPr marL="5204" marR="5204" marT="5204" marB="0" anchor="ctr">
                    <a:lnL w="6350" cap="flat" cmpd="sng" algn="ctr">
                      <a:solidFill>
                        <a:srgbClr val="000000"/>
                      </a:solidFill>
                      <a:prstDash val="solid"/>
                      <a:round/>
                      <a:headEnd type="none" w="med" len="med"/>
                      <a:tailEnd type="none" w="med" len="med"/>
                    </a:lnL>
                    <a:lnR>
                      <a:noFill/>
                    </a:lnR>
                    <a:lnT>
                      <a:noFill/>
                    </a:lnT>
                    <a:lnB>
                      <a:noFill/>
                    </a:lnB>
                  </a:tcPr>
                </a:tc>
              </a:tr>
              <a:tr h="130816">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入学難易度</a:t>
                      </a:r>
                    </a:p>
                  </a:txBody>
                  <a:tcPr marL="5204" marR="5204" marT="520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en-US" sz="900" b="0" i="0" u="none" strike="noStrike" dirty="0">
                          <a:solidFill>
                            <a:srgbClr val="FF0000"/>
                          </a:solidFill>
                          <a:effectLst/>
                          <a:latin typeface="ＭＳ Ｐゴシック" panose="020B0600070205080204" pitchFamily="50" charset="-128"/>
                          <a:ea typeface="ＭＳ Ｐゴシック" panose="020B0600070205080204" pitchFamily="50" charset="-128"/>
                        </a:rPr>
                        <a:t>A(60</a:t>
                      </a:r>
                      <a:r>
                        <a:rPr lang="ja-JP" altLang="en-US" sz="900" b="0" i="0" u="none" strike="noStrike" dirty="0">
                          <a:solidFill>
                            <a:srgbClr val="FF0000"/>
                          </a:solidFill>
                          <a:effectLst/>
                          <a:latin typeface="ＭＳ Ｐゴシック" panose="020B0600070205080204" pitchFamily="50" charset="-128"/>
                          <a:ea typeface="ＭＳ Ｐゴシック" panose="020B0600070205080204" pitchFamily="50" charset="-128"/>
                        </a:rPr>
                        <a:t>以上）</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solidFill>
                            <a:srgbClr val="FF0000"/>
                          </a:solidFill>
                          <a:effectLst/>
                          <a:latin typeface="ＭＳ Ｐゴシック" panose="020B0600070205080204" pitchFamily="50" charset="-128"/>
                          <a:ea typeface="ＭＳ Ｐゴシック" panose="020B0600070205080204" pitchFamily="50" charset="-128"/>
                        </a:rPr>
                        <a:t>A（60</a:t>
                      </a:r>
                      <a:r>
                        <a:rPr lang="ja-JP" altLang="en-US" sz="900" b="0" i="0" u="none" strike="noStrike" dirty="0">
                          <a:solidFill>
                            <a:srgbClr val="FF0000"/>
                          </a:solidFill>
                          <a:effectLst/>
                          <a:latin typeface="ＭＳ Ｐゴシック" panose="020B0600070205080204" pitchFamily="50" charset="-128"/>
                          <a:ea typeface="ＭＳ Ｐゴシック" panose="020B0600070205080204" pitchFamily="50" charset="-128"/>
                        </a:rPr>
                        <a:t>以上）</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a:solidFill>
                            <a:srgbClr val="000000"/>
                          </a:solidFill>
                          <a:effectLst/>
                          <a:latin typeface="ＭＳ Ｐゴシック" panose="020B0600070205080204" pitchFamily="50" charset="-128"/>
                          <a:ea typeface="ＭＳ Ｐゴシック" panose="020B0600070205080204" pitchFamily="50" charset="-128"/>
                        </a:rPr>
                        <a:t>B（59〜５０）</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a:solidFill>
                            <a:srgbClr val="000000"/>
                          </a:solidFill>
                          <a:effectLst/>
                          <a:latin typeface="ＭＳ Ｐゴシック" panose="020B0600070205080204" pitchFamily="50" charset="-128"/>
                          <a:ea typeface="ＭＳ Ｐゴシック" panose="020B0600070205080204" pitchFamily="50" charset="-128"/>
                        </a:rPr>
                        <a:t>B（59〜５０）</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a:solidFill>
                            <a:srgbClr val="000000"/>
                          </a:solidFill>
                          <a:effectLst/>
                          <a:latin typeface="ＭＳ Ｐゴシック" panose="020B0600070205080204" pitchFamily="50" charset="-128"/>
                          <a:ea typeface="ＭＳ Ｐゴシック" panose="020B0600070205080204" pitchFamily="50" charset="-128"/>
                        </a:rPr>
                        <a:t>C（50</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以下）</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50</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以下）</a:t>
                      </a:r>
                    </a:p>
                  </a:txBody>
                  <a:tcPr marL="5204" marR="5204" marT="5204" marB="0" anchor="ctr">
                    <a:lnL w="6350" cap="flat" cmpd="sng" algn="ctr">
                      <a:solidFill>
                        <a:srgbClr val="000000"/>
                      </a:solidFill>
                      <a:prstDash val="solid"/>
                      <a:round/>
                      <a:headEnd type="none" w="med" len="med"/>
                      <a:tailEnd type="none" w="med" len="med"/>
                    </a:lnL>
                    <a:lnR>
                      <a:noFill/>
                    </a:lnR>
                    <a:lnT>
                      <a:noFill/>
                    </a:lnT>
                    <a:lnB>
                      <a:noFill/>
                    </a:lnB>
                  </a:tcPr>
                </a:tc>
              </a:tr>
              <a:tr h="130816">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男子割合（女子割合）</a:t>
                      </a:r>
                    </a:p>
                  </a:txBody>
                  <a:tcPr marL="5204" marR="5204" marT="5204"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73.2(26.8)</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30.1(69.9)</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32.1(67.9)</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47.9(52.1)</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7.8(92.2)</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66.8(33.2)</a:t>
                      </a:r>
                    </a:p>
                  </a:txBody>
                  <a:tcPr marL="5204" marR="5204" marT="5204"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r>
              <a:tr h="151197">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一般入試で入学</a:t>
                      </a:r>
                    </a:p>
                  </a:txBody>
                  <a:tcPr marL="5204" marR="5204" marT="520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000" b="0" i="0" u="none" strike="noStrike" dirty="0">
                          <a:solidFill>
                            <a:srgbClr val="FF0000"/>
                          </a:solidFill>
                          <a:effectLst/>
                          <a:latin typeface="ＭＳ Ｐゴシック" panose="020B0600070205080204" pitchFamily="50" charset="-128"/>
                          <a:ea typeface="ＭＳ Ｐゴシック" panose="020B0600070205080204" pitchFamily="50" charset="-128"/>
                        </a:rPr>
                        <a:t>97.6</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54.6 </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000" b="0" i="0" u="none" strike="noStrike" dirty="0">
                          <a:solidFill>
                            <a:srgbClr val="FF0000"/>
                          </a:solidFill>
                          <a:effectLst/>
                          <a:latin typeface="ＭＳ Ｐゴシック" panose="020B0600070205080204" pitchFamily="50" charset="-128"/>
                          <a:ea typeface="ＭＳ Ｐゴシック" panose="020B0600070205080204" pitchFamily="50" charset="-128"/>
                        </a:rPr>
                        <a:t>80.2</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60.6 </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39.2 </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18.7 </a:t>
                      </a:r>
                    </a:p>
                  </a:txBody>
                  <a:tcPr marL="5204" marR="5204" marT="520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r>
              <a:tr h="151197">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第</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志望の大学</a:t>
                      </a:r>
                    </a:p>
                  </a:txBody>
                  <a:tcPr marL="5204" marR="5204" marT="5204"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100 </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67.8 </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81.8 </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40.1 </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66.7 </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62.3 </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204" marR="5204" marT="5204"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r>
              <a:tr h="151197">
                <a:tc>
                  <a:txBody>
                    <a:bodyPr/>
                    <a:lstStyle/>
                    <a:p>
                      <a:pPr algn="l" fontAlgn="ct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入学理由　資格を取る為に</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204" marR="5204" marT="520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8.0 </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33.9 </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52.4 </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35.1 </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000" b="0" i="0" u="none" strike="noStrike" dirty="0">
                          <a:solidFill>
                            <a:srgbClr val="FF0000"/>
                          </a:solidFill>
                          <a:effectLst/>
                          <a:latin typeface="ＭＳ Ｐゴシック" panose="020B0600070205080204" pitchFamily="50" charset="-128"/>
                          <a:ea typeface="ＭＳ Ｐゴシック" panose="020B0600070205080204" pitchFamily="50" charset="-128"/>
                        </a:rPr>
                        <a:t>86.3</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25.3 </a:t>
                      </a:r>
                    </a:p>
                  </a:txBody>
                  <a:tcPr marL="5204" marR="5204" marT="520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r>
              <a:tr h="151197">
                <a:tc>
                  <a:txBody>
                    <a:bodyPr/>
                    <a:lstStyle/>
                    <a:p>
                      <a:pPr algn="l" fontAlgn="ct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入学理由　幅広い教養を身につけるために</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204" marR="5204" marT="520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1000" b="0" i="0" u="none" strike="noStrike" dirty="0">
                          <a:solidFill>
                            <a:srgbClr val="FF0000"/>
                          </a:solidFill>
                          <a:effectLst/>
                          <a:latin typeface="ＭＳ Ｐゴシック" panose="020B0600070205080204" pitchFamily="50" charset="-128"/>
                          <a:ea typeface="ＭＳ Ｐゴシック" panose="020B0600070205080204" pitchFamily="50" charset="-128"/>
                        </a:rPr>
                        <a:t>32.8 </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1000" b="0" i="0" u="none" strike="noStrike" dirty="0">
                          <a:solidFill>
                            <a:srgbClr val="FF0000"/>
                          </a:solidFill>
                          <a:effectLst/>
                          <a:latin typeface="ＭＳ Ｐゴシック" panose="020B0600070205080204" pitchFamily="50" charset="-128"/>
                          <a:ea typeface="ＭＳ Ｐゴシック" panose="020B0600070205080204" pitchFamily="50" charset="-128"/>
                        </a:rPr>
                        <a:t>22.4 </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17.1 </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19.1 </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3.9 </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13.9 </a:t>
                      </a:r>
                    </a:p>
                  </a:txBody>
                  <a:tcPr marL="5204" marR="5204" marT="5204" marB="0" anchor="ctr">
                    <a:lnL w="6350" cap="flat" cmpd="sng" algn="ctr">
                      <a:solidFill>
                        <a:srgbClr val="000000"/>
                      </a:solidFill>
                      <a:prstDash val="solid"/>
                      <a:round/>
                      <a:headEnd type="none" w="med" len="med"/>
                      <a:tailEnd type="none" w="med" len="med"/>
                    </a:lnL>
                    <a:lnR>
                      <a:noFill/>
                    </a:lnR>
                    <a:lnT>
                      <a:noFill/>
                    </a:lnT>
                    <a:lnB>
                      <a:noFill/>
                    </a:lnB>
                  </a:tcPr>
                </a:tc>
              </a:tr>
              <a:tr h="151197">
                <a:tc>
                  <a:txBody>
                    <a:bodyPr/>
                    <a:lstStyle/>
                    <a:p>
                      <a:pPr algn="l" fontAlgn="ct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入覚理由　有名</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だから</a:t>
                      </a:r>
                    </a:p>
                  </a:txBody>
                  <a:tcPr marL="5204" marR="5204" marT="520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1000" b="0" i="0" u="none" strike="noStrike" dirty="0">
                          <a:solidFill>
                            <a:srgbClr val="FF0000"/>
                          </a:solidFill>
                          <a:effectLst/>
                          <a:latin typeface="ＭＳ Ｐゴシック" panose="020B0600070205080204" pitchFamily="50" charset="-128"/>
                          <a:ea typeface="ＭＳ Ｐゴシック" panose="020B0600070205080204" pitchFamily="50" charset="-128"/>
                        </a:rPr>
                        <a:t>42.4 </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1000" b="0" i="0" u="none" strike="noStrike" dirty="0">
                          <a:solidFill>
                            <a:srgbClr val="FF0000"/>
                          </a:solidFill>
                          <a:effectLst/>
                          <a:latin typeface="ＭＳ Ｐゴシック" panose="020B0600070205080204" pitchFamily="50" charset="-128"/>
                          <a:ea typeface="ＭＳ Ｐゴシック" panose="020B0600070205080204" pitchFamily="50" charset="-128"/>
                        </a:rPr>
                        <a:t>29.3 </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10.2 </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5.9 </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1.0 </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1.5 </a:t>
                      </a:r>
                    </a:p>
                  </a:txBody>
                  <a:tcPr marL="5204" marR="5204" marT="5204" marB="0" anchor="ctr">
                    <a:lnL w="6350" cap="flat" cmpd="sng" algn="ctr">
                      <a:solidFill>
                        <a:srgbClr val="000000"/>
                      </a:solidFill>
                      <a:prstDash val="solid"/>
                      <a:round/>
                      <a:headEnd type="none" w="med" len="med"/>
                      <a:tailEnd type="none" w="med" len="med"/>
                    </a:lnL>
                    <a:lnR>
                      <a:noFill/>
                    </a:lnR>
                    <a:lnT>
                      <a:noFill/>
                    </a:lnT>
                    <a:lnB>
                      <a:noFill/>
                    </a:lnB>
                  </a:tcPr>
                </a:tc>
              </a:tr>
              <a:tr h="151197">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勉強の比重（大部分）</a:t>
                      </a:r>
                    </a:p>
                  </a:txBody>
                  <a:tcPr marL="5204" marR="5204" marT="520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18.1 </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1000" b="0" i="0" u="none" strike="noStrike" dirty="0">
                          <a:solidFill>
                            <a:srgbClr val="FF0000"/>
                          </a:solidFill>
                          <a:effectLst/>
                          <a:latin typeface="ＭＳ Ｐゴシック" panose="020B0600070205080204" pitchFamily="50" charset="-128"/>
                          <a:ea typeface="ＭＳ Ｐゴシック" panose="020B0600070205080204" pitchFamily="50" charset="-128"/>
                        </a:rPr>
                        <a:t>31.0</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9.1 </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18.7 </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20.6 </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16.7 </a:t>
                      </a:r>
                    </a:p>
                  </a:txBody>
                  <a:tcPr marL="5204" marR="5204" marT="5204" marB="0" anchor="ctr">
                    <a:lnL w="6350" cap="flat" cmpd="sng" algn="ctr">
                      <a:solidFill>
                        <a:srgbClr val="000000"/>
                      </a:solidFill>
                      <a:prstDash val="solid"/>
                      <a:round/>
                      <a:headEnd type="none" w="med" len="med"/>
                      <a:tailEnd type="none" w="med" len="med"/>
                    </a:lnL>
                    <a:lnR>
                      <a:noFill/>
                    </a:lnR>
                    <a:lnT>
                      <a:noFill/>
                    </a:lnT>
                    <a:lnB>
                      <a:noFill/>
                    </a:lnB>
                  </a:tcPr>
                </a:tc>
              </a:tr>
              <a:tr h="150852">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勉強の比重</a:t>
                      </a: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（大部分＋</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かなり）</a:t>
                      </a:r>
                    </a:p>
                  </a:txBody>
                  <a:tcPr marL="5204" marR="5204" marT="5204"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59.8 </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FF0000"/>
                          </a:solidFill>
                          <a:effectLst/>
                          <a:latin typeface="ＭＳ Ｐゴシック" panose="020B0600070205080204" pitchFamily="50" charset="-128"/>
                          <a:ea typeface="ＭＳ Ｐゴシック" panose="020B0600070205080204" pitchFamily="50" charset="-128"/>
                        </a:rPr>
                        <a:t>79.3</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57.2 </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67.9 </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FF0000"/>
                          </a:solidFill>
                          <a:effectLst/>
                          <a:latin typeface="ＭＳ Ｐゴシック" panose="020B0600070205080204" pitchFamily="50" charset="-128"/>
                          <a:ea typeface="ＭＳ Ｐゴシック" panose="020B0600070205080204" pitchFamily="50" charset="-128"/>
                        </a:rPr>
                        <a:t>75.5</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55.7 </a:t>
                      </a:r>
                    </a:p>
                  </a:txBody>
                  <a:tcPr marL="5204" marR="5204" marT="5204"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r>
              <a:tr h="151197">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サークル活動（生活の大部分＋かなり）</a:t>
                      </a:r>
                    </a:p>
                  </a:txBody>
                  <a:tcPr marL="5204" marR="5204" marT="520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000" b="0" i="0" u="none" strike="noStrike" dirty="0">
                          <a:solidFill>
                            <a:srgbClr val="FF0000"/>
                          </a:solidFill>
                          <a:effectLst/>
                          <a:latin typeface="ＭＳ Ｐゴシック" panose="020B0600070205080204" pitchFamily="50" charset="-128"/>
                          <a:ea typeface="ＭＳ Ｐゴシック" panose="020B0600070205080204" pitchFamily="50" charset="-128"/>
                        </a:rPr>
                        <a:t>67.2</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44.1 </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000" b="0" i="0" u="none" strike="noStrike" dirty="0">
                          <a:solidFill>
                            <a:srgbClr val="FF0000"/>
                          </a:solidFill>
                          <a:effectLst/>
                          <a:latin typeface="ＭＳ Ｐゴシック" panose="020B0600070205080204" pitchFamily="50" charset="-128"/>
                          <a:ea typeface="ＭＳ Ｐゴシック" panose="020B0600070205080204" pitchFamily="50" charset="-128"/>
                        </a:rPr>
                        <a:t>51.6</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45.5 </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11.7 </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7.3 </a:t>
                      </a:r>
                    </a:p>
                  </a:txBody>
                  <a:tcPr marL="5204" marR="5204" marT="520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r>
              <a:tr h="151197">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友人との交友（大部分⁺かなり）</a:t>
                      </a:r>
                    </a:p>
                  </a:txBody>
                  <a:tcPr marL="5204" marR="5204" marT="5204"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51.6 </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65.7 </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62.6 </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65.1 </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73.2 </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70.0 </a:t>
                      </a:r>
                    </a:p>
                  </a:txBody>
                  <a:tcPr marL="5204" marR="5204" marT="5204"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r>
              <a:tr h="151197">
                <a:tc>
                  <a:txBody>
                    <a:bodyPr/>
                    <a:lstStyle/>
                    <a:p>
                      <a:pPr algn="l" fontAlgn="ctr"/>
                      <a:r>
                        <a:rPr lang="zh-TW"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授業出席率（</a:t>
                      </a:r>
                      <a:r>
                        <a:rPr lang="en-US" altLang="zh-TW" sz="1000" b="0" i="0" u="none" strike="noStrike">
                          <a:solidFill>
                            <a:srgbClr val="000000"/>
                          </a:solidFill>
                          <a:effectLst/>
                          <a:latin typeface="ＭＳ Ｐゴシック" panose="020B0600070205080204" pitchFamily="50" charset="-128"/>
                          <a:ea typeface="ＭＳ Ｐゴシック" panose="020B0600070205080204" pitchFamily="50" charset="-128"/>
                        </a:rPr>
                        <a:t>90</a:t>
                      </a:r>
                      <a:r>
                        <a:rPr lang="zh-TW"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％以上）</a:t>
                      </a:r>
                    </a:p>
                  </a:txBody>
                  <a:tcPr marL="5204" marR="5204" marT="520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65.4 </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000" b="0" i="0" u="none" strike="noStrike" dirty="0">
                          <a:solidFill>
                            <a:srgbClr val="FF0000"/>
                          </a:solidFill>
                          <a:effectLst/>
                          <a:latin typeface="ＭＳ Ｐゴシック" panose="020B0600070205080204" pitchFamily="50" charset="-128"/>
                          <a:ea typeface="ＭＳ Ｐゴシック" panose="020B0600070205080204" pitchFamily="50" charset="-128"/>
                        </a:rPr>
                        <a:t>84.5</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000" b="0" i="0" u="none" strike="noStrike" dirty="0">
                          <a:solidFill>
                            <a:srgbClr val="FF0000"/>
                          </a:solidFill>
                          <a:effectLst/>
                          <a:latin typeface="ＭＳ Ｐゴシック" panose="020B0600070205080204" pitchFamily="50" charset="-128"/>
                          <a:ea typeface="ＭＳ Ｐゴシック" panose="020B0600070205080204" pitchFamily="50" charset="-128"/>
                        </a:rPr>
                        <a:t>78.</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0 </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64.7 </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55.4 </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55.4 </a:t>
                      </a:r>
                    </a:p>
                  </a:txBody>
                  <a:tcPr marL="5204" marR="5204" marT="520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r>
              <a:tr h="151197">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先生授業熱心（とても</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やや）</a:t>
                      </a:r>
                    </a:p>
                  </a:txBody>
                  <a:tcPr marL="5204" marR="5204" marT="520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49.2 </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1000" b="0" i="0" u="none" strike="noStrike" dirty="0">
                          <a:solidFill>
                            <a:srgbClr val="FF0000"/>
                          </a:solidFill>
                          <a:effectLst/>
                          <a:latin typeface="ＭＳ Ｐゴシック" panose="020B0600070205080204" pitchFamily="50" charset="-128"/>
                          <a:ea typeface="ＭＳ Ｐゴシック" panose="020B0600070205080204" pitchFamily="50" charset="-128"/>
                        </a:rPr>
                        <a:t>79.3 </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1000" b="0" i="0" u="none" strike="noStrike" dirty="0">
                          <a:solidFill>
                            <a:srgbClr val="FF0000"/>
                          </a:solidFill>
                          <a:effectLst/>
                          <a:latin typeface="ＭＳ Ｐゴシック" panose="020B0600070205080204" pitchFamily="50" charset="-128"/>
                          <a:ea typeface="ＭＳ Ｐゴシック" panose="020B0600070205080204" pitchFamily="50" charset="-128"/>
                        </a:rPr>
                        <a:t>72.1 </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51.3 </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53.0 </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60.6 </a:t>
                      </a:r>
                    </a:p>
                  </a:txBody>
                  <a:tcPr marL="5204" marR="5204" marT="5204" marB="0" anchor="ctr">
                    <a:lnL w="6350" cap="flat" cmpd="sng" algn="ctr">
                      <a:solidFill>
                        <a:srgbClr val="000000"/>
                      </a:solidFill>
                      <a:prstDash val="solid"/>
                      <a:round/>
                      <a:headEnd type="none" w="med" len="med"/>
                      <a:tailEnd type="none" w="med" len="med"/>
                    </a:lnL>
                    <a:lnR>
                      <a:noFill/>
                    </a:lnR>
                    <a:lnT>
                      <a:noFill/>
                    </a:lnT>
                    <a:lnB>
                      <a:noFill/>
                    </a:lnB>
                  </a:tcPr>
                </a:tc>
              </a:tr>
              <a:tr h="151197">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グループ討論や作業がある（とても）</a:t>
                      </a:r>
                    </a:p>
                  </a:txBody>
                  <a:tcPr marL="5204" marR="5204" marT="5204"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17.5 </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36.8 </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33.7 </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31.4 </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25.5 </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24.8 </a:t>
                      </a:r>
                    </a:p>
                  </a:txBody>
                  <a:tcPr marL="5204" marR="5204" marT="5204"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r>
              <a:tr h="213340">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授業満足（とても）</a:t>
                      </a:r>
                    </a:p>
                  </a:txBody>
                  <a:tcPr marL="5204" marR="5204" marT="520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5.5 </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000" b="0" i="0" u="none" strike="noStrike" dirty="0">
                          <a:solidFill>
                            <a:srgbClr val="FF0000"/>
                          </a:solidFill>
                          <a:effectLst/>
                          <a:latin typeface="ＭＳ Ｐゴシック" panose="020B0600070205080204" pitchFamily="50" charset="-128"/>
                          <a:ea typeface="ＭＳ Ｐゴシック" panose="020B0600070205080204" pitchFamily="50" charset="-128"/>
                        </a:rPr>
                        <a:t>22.4</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11.8 </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7.0 </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2.0 </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6.3 </a:t>
                      </a:r>
                    </a:p>
                  </a:txBody>
                  <a:tcPr marL="5204" marR="5204" marT="520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r>
              <a:tr h="151197">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授業満足（とても＋やや）</a:t>
                      </a:r>
                    </a:p>
                  </a:txBody>
                  <a:tcPr marL="5204" marR="5204" marT="5204"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FF0000"/>
                          </a:solidFill>
                          <a:effectLst/>
                          <a:latin typeface="ＭＳ Ｐゴシック" panose="020B0600070205080204" pitchFamily="50" charset="-128"/>
                          <a:ea typeface="ＭＳ Ｐゴシック" panose="020B0600070205080204" pitchFamily="50" charset="-128"/>
                        </a:rPr>
                        <a:t>54.3 </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FF0000"/>
                          </a:solidFill>
                          <a:effectLst/>
                          <a:latin typeface="ＭＳ Ｐゴシック" panose="020B0600070205080204" pitchFamily="50" charset="-128"/>
                          <a:ea typeface="ＭＳ Ｐゴシック" panose="020B0600070205080204" pitchFamily="50" charset="-128"/>
                        </a:rPr>
                        <a:t>69.0 </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FF0000"/>
                          </a:solidFill>
                          <a:effectLst/>
                          <a:latin typeface="ＭＳ Ｐゴシック" panose="020B0600070205080204" pitchFamily="50" charset="-128"/>
                          <a:ea typeface="ＭＳ Ｐゴシック" panose="020B0600070205080204" pitchFamily="50" charset="-128"/>
                        </a:rPr>
                        <a:t>54.6 </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40.9 </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31.4 </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38.2 </a:t>
                      </a:r>
                    </a:p>
                  </a:txBody>
                  <a:tcPr marL="5204" marR="5204" marT="5204"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r>
              <a:tr h="151197">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先生との関係満足</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とても＋やや）</a:t>
                      </a:r>
                    </a:p>
                  </a:txBody>
                  <a:tcPr marL="5204" marR="5204" marT="520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36.7 </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50.6 </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50.3 </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40.6 </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45.1 </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000" b="0" i="0" u="none" strike="noStrike" dirty="0">
                          <a:solidFill>
                            <a:srgbClr val="FF0000"/>
                          </a:solidFill>
                          <a:effectLst/>
                          <a:latin typeface="ＭＳ Ｐゴシック" panose="020B0600070205080204" pitchFamily="50" charset="-128"/>
                          <a:ea typeface="ＭＳ Ｐゴシック" panose="020B0600070205080204" pitchFamily="50" charset="-128"/>
                        </a:rPr>
                        <a:t>57.4 </a:t>
                      </a:r>
                    </a:p>
                  </a:txBody>
                  <a:tcPr marL="5204" marR="5204" marT="520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r>
              <a:tr h="151197">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職員との関係満足（とても＋</a:t>
                      </a: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やや）</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204" marR="5204" marT="5204"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24.4 </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37.4 </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29.9 </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33.7 </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39.6 </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FF0000"/>
                          </a:solidFill>
                          <a:effectLst/>
                          <a:latin typeface="ＭＳ Ｐゴシック" panose="020B0600070205080204" pitchFamily="50" charset="-128"/>
                          <a:ea typeface="ＭＳ Ｐゴシック" panose="020B0600070205080204" pitchFamily="50" charset="-128"/>
                        </a:rPr>
                        <a:t>44.1 </a:t>
                      </a:r>
                    </a:p>
                  </a:txBody>
                  <a:tcPr marL="5204" marR="5204" marT="5204"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r>
              <a:tr h="151197">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大学の全体的雰囲気満足</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とても＋やや）</a:t>
                      </a:r>
                    </a:p>
                  </a:txBody>
                  <a:tcPr marL="5204" marR="5204" marT="520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66.9 </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000" b="0" i="0" u="none" strike="noStrike" dirty="0">
                          <a:solidFill>
                            <a:srgbClr val="FF0000"/>
                          </a:solidFill>
                          <a:effectLst/>
                          <a:latin typeface="ＭＳ Ｐゴシック" panose="020B0600070205080204" pitchFamily="50" charset="-128"/>
                          <a:ea typeface="ＭＳ Ｐゴシック" panose="020B0600070205080204" pitchFamily="50" charset="-128"/>
                        </a:rPr>
                        <a:t>79.8 </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000" b="0" i="0" u="none" strike="noStrike" dirty="0">
                          <a:solidFill>
                            <a:srgbClr val="FF0000"/>
                          </a:solidFill>
                          <a:effectLst/>
                          <a:latin typeface="ＭＳ Ｐゴシック" panose="020B0600070205080204" pitchFamily="50" charset="-128"/>
                          <a:ea typeface="ＭＳ Ｐゴシック" panose="020B0600070205080204" pitchFamily="50" charset="-128"/>
                        </a:rPr>
                        <a:t>75.4 </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60.5 </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41.2 </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39.8 </a:t>
                      </a:r>
                    </a:p>
                  </a:txBody>
                  <a:tcPr marL="5204" marR="5204" marT="520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r>
              <a:tr h="151197">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今の大学に入ったこと満足（とても＋やや）</a:t>
                      </a:r>
                    </a:p>
                  </a:txBody>
                  <a:tcPr marL="5204" marR="5204" marT="5204"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FF0000"/>
                          </a:solidFill>
                          <a:effectLst/>
                          <a:latin typeface="ＭＳ Ｐゴシック" panose="020B0600070205080204" pitchFamily="50" charset="-128"/>
                          <a:ea typeface="ＭＳ Ｐゴシック" panose="020B0600070205080204" pitchFamily="50" charset="-128"/>
                        </a:rPr>
                        <a:t>86.6 </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FF0000"/>
                          </a:solidFill>
                          <a:effectLst/>
                          <a:latin typeface="ＭＳ Ｐゴシック" panose="020B0600070205080204" pitchFamily="50" charset="-128"/>
                          <a:ea typeface="ＭＳ Ｐゴシック" panose="020B0600070205080204" pitchFamily="50" charset="-128"/>
                        </a:rPr>
                        <a:t>86.2 </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FF0000"/>
                          </a:solidFill>
                          <a:effectLst/>
                          <a:latin typeface="ＭＳ Ｐゴシック" panose="020B0600070205080204" pitchFamily="50" charset="-128"/>
                          <a:ea typeface="ＭＳ Ｐゴシック" panose="020B0600070205080204" pitchFamily="50" charset="-128"/>
                        </a:rPr>
                        <a:t>81.2 </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FF0000"/>
                          </a:solidFill>
                          <a:effectLst/>
                          <a:latin typeface="ＭＳ Ｐゴシック" panose="020B0600070205080204" pitchFamily="50" charset="-128"/>
                          <a:ea typeface="ＭＳ Ｐゴシック" panose="020B0600070205080204" pitchFamily="50" charset="-128"/>
                        </a:rPr>
                        <a:t>85.2 </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62.8 </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57.7 </a:t>
                      </a:r>
                    </a:p>
                  </a:txBody>
                  <a:tcPr marL="5204" marR="5204" marT="5204"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r>
              <a:tr h="151197">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授業の予習・復習しない</a:t>
                      </a:r>
                    </a:p>
                  </a:txBody>
                  <a:tcPr marL="5204" marR="5204" marT="520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40.2 </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28.9 </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000" b="0" i="0" u="none" strike="noStrike" dirty="0">
                          <a:solidFill>
                            <a:srgbClr val="FF0000"/>
                          </a:solidFill>
                          <a:effectLst/>
                          <a:latin typeface="ＭＳ Ｐゴシック" panose="020B0600070205080204" pitchFamily="50" charset="-128"/>
                          <a:ea typeface="ＭＳ Ｐゴシック" panose="020B0600070205080204" pitchFamily="50" charset="-128"/>
                        </a:rPr>
                        <a:t>59.</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9 </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43.1 </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000" b="0" i="0" u="none" strike="noStrike" dirty="0">
                          <a:solidFill>
                            <a:srgbClr val="FF0000"/>
                          </a:solidFill>
                          <a:effectLst/>
                          <a:latin typeface="ＭＳ Ｐゴシック" panose="020B0600070205080204" pitchFamily="50" charset="-128"/>
                          <a:ea typeface="ＭＳ Ｐゴシック" panose="020B0600070205080204" pitchFamily="50" charset="-128"/>
                        </a:rPr>
                        <a:t>57.8</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44.6 </a:t>
                      </a:r>
                    </a:p>
                  </a:txBody>
                  <a:tcPr marL="5204" marR="5204" marT="520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r>
              <a:tr h="134496">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読書しない</a:t>
                      </a:r>
                    </a:p>
                  </a:txBody>
                  <a:tcPr marL="5204" marR="5204" marT="5204"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37.0 </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33.9 </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42.2 </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37.1 </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FF0000"/>
                          </a:solidFill>
                          <a:effectLst/>
                          <a:latin typeface="ＭＳ Ｐゴシック" panose="020B0600070205080204" pitchFamily="50" charset="-128"/>
                          <a:ea typeface="ＭＳ Ｐゴシック" panose="020B0600070205080204" pitchFamily="50" charset="-128"/>
                        </a:rPr>
                        <a:t>76.</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5 </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39.6 </a:t>
                      </a:r>
                    </a:p>
                  </a:txBody>
                  <a:tcPr marL="5204" marR="5204" marT="5204"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r>
              <a:tr h="151197">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アルバイト（家庭教師）</a:t>
                      </a:r>
                    </a:p>
                  </a:txBody>
                  <a:tcPr marL="5204" marR="5204" marT="520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000" b="0" i="0" u="none" strike="noStrike" dirty="0">
                          <a:solidFill>
                            <a:srgbClr val="FF0000"/>
                          </a:solidFill>
                          <a:effectLst/>
                          <a:latin typeface="ＭＳ Ｐゴシック" panose="020B0600070205080204" pitchFamily="50" charset="-128"/>
                          <a:ea typeface="ＭＳ Ｐゴシック" panose="020B0600070205080204" pitchFamily="50" charset="-128"/>
                        </a:rPr>
                        <a:t>65.1 </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000" b="0" i="0" u="none" strike="noStrike" dirty="0">
                          <a:solidFill>
                            <a:srgbClr val="FF0000"/>
                          </a:solidFill>
                          <a:effectLst/>
                          <a:latin typeface="ＭＳ Ｐゴシック" panose="020B0600070205080204" pitchFamily="50" charset="-128"/>
                          <a:ea typeface="ＭＳ Ｐゴシック" panose="020B0600070205080204" pitchFamily="50" charset="-128"/>
                        </a:rPr>
                        <a:t>42.4 </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31.4 </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18.5 </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0.0 </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5.7 </a:t>
                      </a:r>
                    </a:p>
                  </a:txBody>
                  <a:tcPr marL="5204" marR="5204" marT="520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r>
              <a:tr h="151197">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アルバイト（スーパーのレジ、販売）</a:t>
                      </a:r>
                    </a:p>
                  </a:txBody>
                  <a:tcPr marL="5204" marR="5204" marT="520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0.9 </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14.6 </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15.4 </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13.7 </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1000" b="0" i="0" u="none" strike="noStrike" dirty="0">
                          <a:solidFill>
                            <a:srgbClr val="FF0000"/>
                          </a:solidFill>
                          <a:effectLst/>
                          <a:latin typeface="ＭＳ Ｐゴシック" panose="020B0600070205080204" pitchFamily="50" charset="-128"/>
                          <a:ea typeface="ＭＳ Ｐゴシック" panose="020B0600070205080204" pitchFamily="50" charset="-128"/>
                        </a:rPr>
                        <a:t>22.7 </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1000" b="0" i="0" u="none" strike="noStrike" dirty="0">
                          <a:solidFill>
                            <a:srgbClr val="FF0000"/>
                          </a:solidFill>
                          <a:effectLst/>
                          <a:latin typeface="ＭＳ Ｐゴシック" panose="020B0600070205080204" pitchFamily="50" charset="-128"/>
                          <a:ea typeface="ＭＳ Ｐゴシック" panose="020B0600070205080204" pitchFamily="50" charset="-128"/>
                        </a:rPr>
                        <a:t>29.7 </a:t>
                      </a:r>
                    </a:p>
                  </a:txBody>
                  <a:tcPr marL="5204" marR="5204" marT="5204" marB="0" anchor="ctr">
                    <a:lnL w="6350" cap="flat" cmpd="sng" algn="ctr">
                      <a:solidFill>
                        <a:srgbClr val="000000"/>
                      </a:solidFill>
                      <a:prstDash val="solid"/>
                      <a:round/>
                      <a:headEnd type="none" w="med" len="med"/>
                      <a:tailEnd type="none" w="med" len="med"/>
                    </a:lnL>
                    <a:lnR>
                      <a:noFill/>
                    </a:lnR>
                    <a:lnT>
                      <a:noFill/>
                    </a:lnT>
                    <a:lnB>
                      <a:noFill/>
                    </a:lnB>
                  </a:tcPr>
                </a:tc>
              </a:tr>
              <a:tr h="151197">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アルバイト（飲食店）</a:t>
                      </a:r>
                    </a:p>
                  </a:txBody>
                  <a:tcPr marL="5204" marR="5204" marT="5204"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11.9 </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31.3 </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45.0 </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FF0000"/>
                          </a:solidFill>
                          <a:effectLst/>
                          <a:latin typeface="ＭＳ Ｐゴシック" panose="020B0600070205080204" pitchFamily="50" charset="-128"/>
                          <a:ea typeface="ＭＳ Ｐゴシック" panose="020B0600070205080204" pitchFamily="50" charset="-128"/>
                        </a:rPr>
                        <a:t>57.7 </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FF0000"/>
                          </a:solidFill>
                          <a:effectLst/>
                          <a:latin typeface="ＭＳ Ｐゴシック" panose="020B0600070205080204" pitchFamily="50" charset="-128"/>
                          <a:ea typeface="ＭＳ Ｐゴシック" panose="020B0600070205080204" pitchFamily="50" charset="-128"/>
                        </a:rPr>
                        <a:t>61.4 </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47.8 </a:t>
                      </a:r>
                    </a:p>
                  </a:txBody>
                  <a:tcPr marL="5204" marR="5204" marT="5204"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r>
              <a:tr h="151197">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受験勉強　かなりした</a:t>
                      </a:r>
                    </a:p>
                  </a:txBody>
                  <a:tcPr marL="5204" marR="5204" marT="520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000" b="0" i="0" u="none" strike="noStrike" dirty="0">
                          <a:solidFill>
                            <a:srgbClr val="FF0000"/>
                          </a:solidFill>
                          <a:effectLst/>
                          <a:latin typeface="ＭＳ Ｐゴシック" panose="020B0600070205080204" pitchFamily="50" charset="-128"/>
                          <a:ea typeface="ＭＳ Ｐゴシック" panose="020B0600070205080204" pitchFamily="50" charset="-128"/>
                        </a:rPr>
                        <a:t>58.7 </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000" b="0" i="0" u="none" strike="noStrike">
                          <a:solidFill>
                            <a:srgbClr val="FF0000"/>
                          </a:solidFill>
                          <a:effectLst/>
                          <a:latin typeface="ＭＳ Ｐゴシック" panose="020B0600070205080204" pitchFamily="50" charset="-128"/>
                          <a:ea typeface="ＭＳ Ｐゴシック" panose="020B0600070205080204" pitchFamily="50" charset="-128"/>
                        </a:rPr>
                        <a:t>53.4 </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000" b="0" i="0" u="none" strike="noStrike" dirty="0">
                          <a:solidFill>
                            <a:srgbClr val="FF0000"/>
                          </a:solidFill>
                          <a:effectLst/>
                          <a:latin typeface="ＭＳ Ｐゴシック" panose="020B0600070205080204" pitchFamily="50" charset="-128"/>
                          <a:ea typeface="ＭＳ Ｐゴシック" panose="020B0600070205080204" pitchFamily="50" charset="-128"/>
                        </a:rPr>
                        <a:t>55.1 </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40.4 </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20.6 </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20.1 </a:t>
                      </a:r>
                    </a:p>
                  </a:txBody>
                  <a:tcPr marL="5204" marR="5204" marT="520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r>
              <a:tr h="151197">
                <a:tc>
                  <a:txBody>
                    <a:bodyPr/>
                    <a:lstStyle/>
                    <a:p>
                      <a:pPr algn="l" fontAlgn="ctr"/>
                      <a:r>
                        <a:rPr lang="zh-TW"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難関高校出身</a:t>
                      </a:r>
                    </a:p>
                  </a:txBody>
                  <a:tcPr marL="5204" marR="5204" marT="5204"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FF0000"/>
                          </a:solidFill>
                          <a:effectLst/>
                          <a:latin typeface="ＭＳ Ｐゴシック" panose="020B0600070205080204" pitchFamily="50" charset="-128"/>
                          <a:ea typeface="ＭＳ Ｐゴシック" panose="020B0600070205080204" pitchFamily="50" charset="-128"/>
                        </a:rPr>
                        <a:t>81.</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9 </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42.5 </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FF0000"/>
                          </a:solidFill>
                          <a:effectLst/>
                          <a:latin typeface="ＭＳ Ｐゴシック" panose="020B0600070205080204" pitchFamily="50" charset="-128"/>
                          <a:ea typeface="ＭＳ Ｐゴシック" panose="020B0600070205080204" pitchFamily="50" charset="-128"/>
                        </a:rPr>
                        <a:t>62</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.0 </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38.3 </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10.0 </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9.5 </a:t>
                      </a:r>
                    </a:p>
                  </a:txBody>
                  <a:tcPr marL="5204" marR="5204" marT="5204"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r>
              <a:tr h="151197">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新聞をよく読む（とても＋やや）</a:t>
                      </a:r>
                    </a:p>
                  </a:txBody>
                  <a:tcPr marL="5204" marR="5204" marT="520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000" b="0" i="0" u="none" strike="noStrike" dirty="0">
                          <a:solidFill>
                            <a:srgbClr val="FF0000"/>
                          </a:solidFill>
                          <a:effectLst/>
                          <a:latin typeface="ＭＳ Ｐゴシック" panose="020B0600070205080204" pitchFamily="50" charset="-128"/>
                          <a:ea typeface="ＭＳ Ｐゴシック" panose="020B0600070205080204" pitchFamily="50" charset="-128"/>
                        </a:rPr>
                        <a:t>23.6 </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000" b="0" i="0" u="none" strike="noStrike" dirty="0">
                          <a:solidFill>
                            <a:srgbClr val="FF0000"/>
                          </a:solidFill>
                          <a:effectLst/>
                          <a:latin typeface="ＭＳ Ｐゴシック" panose="020B0600070205080204" pitchFamily="50" charset="-128"/>
                          <a:ea typeface="ＭＳ Ｐゴシック" panose="020B0600070205080204" pitchFamily="50" charset="-128"/>
                        </a:rPr>
                        <a:t>23.5 </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11.8 </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20.8 </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4.9 </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5204" marR="5204" marT="520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r>
              <a:tr h="151197">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スポ</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ツで体を鍛えている（同）</a:t>
                      </a:r>
                    </a:p>
                  </a:txBody>
                  <a:tcPr marL="5204" marR="5204" marT="5204"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36.2 </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33.1 </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36.7 </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35.7 </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13.7 </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5204" marR="5204" marT="5204"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r>
              <a:tr h="151197">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一人でいるのが好き（かなり＋やや）</a:t>
                      </a:r>
                    </a:p>
                  </a:txBody>
                  <a:tcPr marL="5204" marR="5204" marT="520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000" b="0" i="0" u="none" strike="noStrike" dirty="0">
                          <a:solidFill>
                            <a:srgbClr val="FF0000"/>
                          </a:solidFill>
                          <a:effectLst/>
                          <a:latin typeface="ＭＳ Ｐゴシック" panose="020B0600070205080204" pitchFamily="50" charset="-128"/>
                          <a:ea typeface="ＭＳ Ｐゴシック" panose="020B0600070205080204" pitchFamily="50" charset="-128"/>
                        </a:rPr>
                        <a:t>57.5 </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000" b="0" i="0" u="none" strike="noStrike" dirty="0">
                          <a:solidFill>
                            <a:srgbClr val="FF0000"/>
                          </a:solidFill>
                          <a:effectLst/>
                          <a:latin typeface="ＭＳ Ｐゴシック" panose="020B0600070205080204" pitchFamily="50" charset="-128"/>
                          <a:ea typeface="ＭＳ Ｐゴシック" panose="020B0600070205080204" pitchFamily="50" charset="-128"/>
                        </a:rPr>
                        <a:t>56.9 </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46.0 </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000" b="0" i="0" u="none" strike="noStrike" dirty="0">
                          <a:solidFill>
                            <a:srgbClr val="FF0000"/>
                          </a:solidFill>
                          <a:effectLst/>
                          <a:latin typeface="ＭＳ Ｐゴシック" panose="020B0600070205080204" pitchFamily="50" charset="-128"/>
                          <a:ea typeface="ＭＳ Ｐゴシック" panose="020B0600070205080204" pitchFamily="50" charset="-128"/>
                        </a:rPr>
                        <a:t>55.</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8 </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30.7 </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50.0 </a:t>
                      </a:r>
                    </a:p>
                  </a:txBody>
                  <a:tcPr marL="5204" marR="5204" marT="520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r>
              <a:tr h="151197">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毎日が充実している（かなり＋やや）</a:t>
                      </a:r>
                    </a:p>
                  </a:txBody>
                  <a:tcPr marL="5204" marR="5204" marT="5204"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80.3 </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79.9 </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85.6 </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80.9 </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68.6 </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71.0 </a:t>
                      </a:r>
                    </a:p>
                  </a:txBody>
                  <a:tcPr marL="5204" marR="5204" marT="5204"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r>
              <a:tr h="151197">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社会の為に働きたい（かなり＋やや）</a:t>
                      </a:r>
                    </a:p>
                  </a:txBody>
                  <a:tcPr marL="5204" marR="5204" marT="520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38.6 </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48.7 </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000" b="0" i="0" u="none" strike="noStrike" dirty="0">
                          <a:solidFill>
                            <a:srgbClr val="FF0000"/>
                          </a:solidFill>
                          <a:effectLst/>
                          <a:latin typeface="ＭＳ Ｐゴシック" panose="020B0600070205080204" pitchFamily="50" charset="-128"/>
                          <a:ea typeface="ＭＳ Ｐゴシック" panose="020B0600070205080204" pitchFamily="50" charset="-128"/>
                        </a:rPr>
                        <a:t>56.</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9 </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50.5 </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27.4 </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48.8 </a:t>
                      </a:r>
                    </a:p>
                  </a:txBody>
                  <a:tcPr marL="5204" marR="5204" marT="520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r>
              <a:tr h="151197">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不自由な人や老人に席を譲る（かなり）</a:t>
                      </a:r>
                    </a:p>
                  </a:txBody>
                  <a:tcPr marL="5204" marR="5204" marT="5204"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17.3 </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31.0 </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23.0 </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FF0000"/>
                          </a:solidFill>
                          <a:effectLst/>
                          <a:latin typeface="ＭＳ Ｐゴシック" panose="020B0600070205080204" pitchFamily="50" charset="-128"/>
                          <a:ea typeface="ＭＳ Ｐゴシック" panose="020B0600070205080204" pitchFamily="50" charset="-128"/>
                        </a:rPr>
                        <a:t>38.</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3 </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25.5 </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FF0000"/>
                          </a:solidFill>
                          <a:effectLst/>
                          <a:latin typeface="ＭＳ Ｐゴシック" panose="020B0600070205080204" pitchFamily="50" charset="-128"/>
                          <a:ea typeface="ＭＳ Ｐゴシック" panose="020B0600070205080204" pitchFamily="50" charset="-128"/>
                        </a:rPr>
                        <a:t>41.4 </a:t>
                      </a:r>
                    </a:p>
                  </a:txBody>
                  <a:tcPr marL="5204" marR="5204" marT="5204"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r>
              <a:tr h="151197">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男は外、妻は内（家庭）（とても＋ややそう）</a:t>
                      </a:r>
                    </a:p>
                  </a:txBody>
                  <a:tcPr marL="5204" marR="5204" marT="520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19.7 </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17.8 </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17.1 </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29.3 </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11.8 </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32.9 </a:t>
                      </a:r>
                    </a:p>
                  </a:txBody>
                  <a:tcPr marL="5204" marR="5204" marT="520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r>
              <a:tr h="151197">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原発は廃止すべき（とても＋やや）</a:t>
                      </a:r>
                    </a:p>
                  </a:txBody>
                  <a:tcPr marL="5204" marR="5204" marT="520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44.1 </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55.8 </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49.8 </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58.5 </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55.2 </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50.1 </a:t>
                      </a:r>
                    </a:p>
                  </a:txBody>
                  <a:tcPr marL="5204" marR="5204" marT="5204" marB="0" anchor="ctr">
                    <a:lnL w="6350" cap="flat" cmpd="sng" algn="ctr">
                      <a:solidFill>
                        <a:srgbClr val="000000"/>
                      </a:solidFill>
                      <a:prstDash val="solid"/>
                      <a:round/>
                      <a:headEnd type="none" w="med" len="med"/>
                      <a:tailEnd type="none" w="med" len="med"/>
                    </a:lnL>
                    <a:lnR>
                      <a:noFill/>
                    </a:lnR>
                    <a:lnT>
                      <a:noFill/>
                    </a:lnT>
                    <a:lnB>
                      <a:noFill/>
                    </a:lnB>
                  </a:tcPr>
                </a:tc>
              </a:tr>
            </a:tbl>
          </a:graphicData>
        </a:graphic>
      </p:graphicFrame>
    </p:spTree>
    <p:extLst>
      <p:ext uri="{BB962C8B-B14F-4D97-AF65-F5344CB8AC3E}">
        <p14:creationId xmlns:p14="http://schemas.microsoft.com/office/powerpoint/2010/main" val="1169025411"/>
      </p:ext>
    </p:extLst>
  </p:cSld>
  <p:clrMapOvr>
    <a:masterClrMapping/>
  </p:clrMapOvr>
  <mc:AlternateContent xmlns:mc="http://schemas.openxmlformats.org/markup-compatibility/2006" xmlns:p14="http://schemas.microsoft.com/office/powerpoint/2010/main">
    <mc:Choice Requires="p14">
      <p:transition spd="slow" p14:dur="2000" advTm="3407"/>
    </mc:Choice>
    <mc:Fallback xmlns="">
      <p:transition spd="slow" advTm="3407"/>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1187624" y="241488"/>
            <a:ext cx="8229600" cy="1143000"/>
          </a:xfrm>
        </p:spPr>
        <p:txBody>
          <a:bodyPr>
            <a:normAutofit/>
          </a:bodyPr>
          <a:lstStyle/>
          <a:p>
            <a:r>
              <a:rPr kumimoji="1" lang="ja-JP" altLang="en-US" sz="3600" dirty="0" smtClean="0"/>
              <a:t>全国私立大学学生調査</a:t>
            </a:r>
            <a:r>
              <a:rPr kumimoji="1" lang="ja-JP" altLang="en-US" sz="2000" dirty="0" smtClean="0"/>
              <a:t>（２０１４年）</a:t>
            </a:r>
            <a:endParaRPr kumimoji="1" lang="ja-JP" altLang="en-US" sz="2000" dirty="0"/>
          </a:p>
        </p:txBody>
      </p:sp>
      <p:pic>
        <p:nvPicPr>
          <p:cNvPr id="5" name="コンテンツ プレースホルダー 4"/>
          <p:cNvPicPr>
            <a:picLocks noGrp="1" noChangeAspect="1"/>
          </p:cNvPicPr>
          <p:nvPr>
            <p:ph idx="1"/>
          </p:nvPr>
        </p:nvPicPr>
        <p:blipFill>
          <a:blip r:embed="rId3"/>
          <a:stretch>
            <a:fillRect/>
          </a:stretch>
        </p:blipFill>
        <p:spPr>
          <a:xfrm>
            <a:off x="1763688" y="1352118"/>
            <a:ext cx="5095778" cy="5177581"/>
          </a:xfrm>
          <a:prstGeom prst="rect">
            <a:avLst/>
          </a:prstGeom>
        </p:spPr>
      </p:pic>
      <p:sp>
        <p:nvSpPr>
          <p:cNvPr id="3" name="スライド番号プレースホルダー 2"/>
          <p:cNvSpPr>
            <a:spLocks noGrp="1"/>
          </p:cNvSpPr>
          <p:nvPr>
            <p:ph type="sldNum" sz="quarter" idx="12"/>
          </p:nvPr>
        </p:nvSpPr>
        <p:spPr/>
        <p:txBody>
          <a:bodyPr/>
          <a:lstStyle/>
          <a:p>
            <a:fld id="{2F1BE189-D45E-4A9C-BC6A-593271925892}" type="slidenum">
              <a:rPr kumimoji="1" lang="ja-JP" altLang="en-US" smtClean="0"/>
              <a:pPr/>
              <a:t>17</a:t>
            </a:fld>
            <a:endParaRPr kumimoji="1" lang="ja-JP" altLang="en-US"/>
          </a:p>
        </p:txBody>
      </p:sp>
    </p:spTree>
    <p:extLst>
      <p:ext uri="{BB962C8B-B14F-4D97-AF65-F5344CB8AC3E}">
        <p14:creationId xmlns:p14="http://schemas.microsoft.com/office/powerpoint/2010/main" val="190612410"/>
      </p:ext>
    </p:extLst>
  </p:cSld>
  <p:clrMapOvr>
    <a:masterClrMapping/>
  </p:clrMapOvr>
  <mc:AlternateContent xmlns:mc="http://schemas.openxmlformats.org/markup-compatibility/2006" xmlns:p14="http://schemas.microsoft.com/office/powerpoint/2010/main">
    <mc:Choice Requires="p14">
      <p:transition spd="slow" p14:dur="2000" advTm="15217"/>
    </mc:Choice>
    <mc:Fallback xmlns="">
      <p:transition spd="slow" advTm="15217"/>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99392"/>
            <a:ext cx="6347713" cy="1320800"/>
          </a:xfrm>
        </p:spPr>
        <p:txBody>
          <a:bodyPr>
            <a:normAutofit/>
          </a:bodyPr>
          <a:lstStyle/>
          <a:p>
            <a:pPr marL="342900" lvl="0" indent="-342900">
              <a:spcBef>
                <a:spcPts val="1000"/>
              </a:spcBef>
            </a:pPr>
            <a:r>
              <a:rPr lang="ja-JP" altLang="ja-JP" sz="2400" kern="0" dirty="0">
                <a:solidFill>
                  <a:srgbClr val="0A0A03"/>
                </a:solidFill>
                <a:latin typeface="Century" panose="02040604050505020304" pitchFamily="18" charset="0"/>
                <a:ea typeface="ＭＳ Ｐゴシック" panose="020B0600070205080204" pitchFamily="50" charset="-128"/>
                <a:cs typeface="ＭＳ Ｐゴシック" panose="020B0600070205080204" pitchFamily="50" charset="-128"/>
              </a:rPr>
              <a:t>私立大学教員の授業改善</a:t>
            </a:r>
            <a:r>
              <a:rPr lang="ja-JP" altLang="ja-JP" sz="2400" kern="0" dirty="0" smtClean="0">
                <a:solidFill>
                  <a:srgbClr val="0A0A03"/>
                </a:solidFill>
                <a:latin typeface="Century" panose="02040604050505020304" pitchFamily="18" charset="0"/>
                <a:ea typeface="ＭＳ Ｐゴシック" panose="020B0600070205080204" pitchFamily="50" charset="-128"/>
                <a:cs typeface="ＭＳ Ｐゴシック" panose="020B0600070205080204" pitchFamily="50" charset="-128"/>
              </a:rPr>
              <a:t>白書</a:t>
            </a:r>
            <a:r>
              <a:rPr lang="en-US" altLang="ja-JP" sz="2400" kern="0" dirty="0" smtClean="0">
                <a:solidFill>
                  <a:srgbClr val="0A0A03"/>
                </a:solidFill>
                <a:latin typeface="Century" panose="02040604050505020304" pitchFamily="18" charset="0"/>
                <a:ea typeface="ＭＳ Ｐゴシック" panose="020B0600070205080204" pitchFamily="50" charset="-128"/>
                <a:cs typeface="ＭＳ Ｐゴシック" panose="020B0600070205080204" pitchFamily="50" charset="-128"/>
              </a:rPr>
              <a:t/>
            </a:r>
            <a:br>
              <a:rPr lang="en-US" altLang="ja-JP" sz="2400" kern="0" dirty="0" smtClean="0">
                <a:solidFill>
                  <a:srgbClr val="0A0A03"/>
                </a:solidFill>
                <a:latin typeface="Century" panose="02040604050505020304" pitchFamily="18" charset="0"/>
                <a:ea typeface="ＭＳ Ｐゴシック" panose="020B0600070205080204" pitchFamily="50" charset="-128"/>
                <a:cs typeface="ＭＳ Ｐゴシック" panose="020B0600070205080204" pitchFamily="50" charset="-128"/>
              </a:rPr>
            </a:br>
            <a:r>
              <a:rPr lang="ja-JP" altLang="ja-JP" sz="1600" kern="0" dirty="0" smtClean="0">
                <a:solidFill>
                  <a:srgbClr val="0A0A03"/>
                </a:solidFill>
                <a:latin typeface="Century" panose="02040604050505020304" pitchFamily="18" charset="0"/>
                <a:ea typeface="ＭＳ Ｐゴシック" panose="020B0600070205080204" pitchFamily="50" charset="-128"/>
                <a:cs typeface="ＭＳ Ｐゴシック" panose="020B0600070205080204" pitchFamily="50" charset="-128"/>
              </a:rPr>
              <a:t>（</a:t>
            </a:r>
            <a:r>
              <a:rPr lang="ja-JP" altLang="ja-JP" sz="1600" kern="0" dirty="0">
                <a:solidFill>
                  <a:srgbClr val="0A0A03"/>
                </a:solidFill>
                <a:latin typeface="Century" panose="02040604050505020304" pitchFamily="18" charset="0"/>
                <a:ea typeface="ＭＳ Ｐゴシック" panose="020B0600070205080204" pitchFamily="50" charset="-128"/>
                <a:cs typeface="ＭＳ Ｐゴシック" panose="020B0600070205080204" pitchFamily="50" charset="-128"/>
              </a:rPr>
              <a:t>平成２８年度調査）</a:t>
            </a:r>
            <a:r>
              <a:rPr lang="ja-JP" altLang="ja-JP" sz="1600" kern="100" dirty="0">
                <a:solidFill>
                  <a:prstClr val="black">
                    <a:lumMod val="75000"/>
                    <a:lumOff val="25000"/>
                  </a:prstClr>
                </a:solidFill>
                <a:latin typeface="Century" panose="02040604050505020304" pitchFamily="18" charset="0"/>
                <a:ea typeface="ＭＳ 明朝" panose="02020609040205080304" pitchFamily="17" charset="-128"/>
                <a:cs typeface="Times New Roman" panose="02020603050405020304" pitchFamily="18" charset="0"/>
              </a:rPr>
              <a:t/>
            </a:r>
            <a:br>
              <a:rPr lang="ja-JP" altLang="ja-JP" sz="1600" kern="100" dirty="0">
                <a:solidFill>
                  <a:prstClr val="black">
                    <a:lumMod val="75000"/>
                    <a:lumOff val="25000"/>
                  </a:prstClr>
                </a:solidFill>
                <a:latin typeface="Century" panose="02040604050505020304" pitchFamily="18" charset="0"/>
                <a:ea typeface="ＭＳ 明朝" panose="02020609040205080304" pitchFamily="17" charset="-128"/>
                <a:cs typeface="Times New Roman" panose="02020603050405020304" pitchFamily="18" charset="0"/>
              </a:rPr>
            </a:br>
            <a:endParaRPr kumimoji="1" lang="ja-JP" altLang="en-US" sz="1600" dirty="0"/>
          </a:p>
        </p:txBody>
      </p:sp>
      <p:sp>
        <p:nvSpPr>
          <p:cNvPr id="3" name="コンテンツ プレースホルダー 2"/>
          <p:cNvSpPr>
            <a:spLocks noGrp="1"/>
          </p:cNvSpPr>
          <p:nvPr>
            <p:ph idx="1"/>
          </p:nvPr>
        </p:nvSpPr>
        <p:spPr>
          <a:xfrm>
            <a:off x="683567" y="764704"/>
            <a:ext cx="6273745" cy="5276659"/>
          </a:xfrm>
        </p:spPr>
        <p:txBody>
          <a:bodyPr>
            <a:normAutofit fontScale="25000" lnSpcReduction="20000"/>
          </a:bodyPr>
          <a:lstStyle/>
          <a:p>
            <a:r>
              <a:rPr lang="ja-JP" altLang="ja-JP" kern="0" dirty="0">
                <a:solidFill>
                  <a:srgbClr val="0A0A03"/>
                </a:solidFill>
                <a:latin typeface="Century" panose="02040604050505020304" pitchFamily="18" charset="0"/>
                <a:ea typeface="ＭＳ Ｐゴシック" panose="020B0600070205080204" pitchFamily="50" charset="-128"/>
                <a:cs typeface="ＭＳ Ｐゴシック" panose="020B0600070205080204" pitchFamily="50" charset="-128"/>
              </a:rPr>
              <a:t>　　　　　　　　　　　　　　　　　　　　　</a:t>
            </a:r>
            <a:endParaRPr lang="ja-JP" altLang="ja-JP" sz="1400" kern="100" dirty="0">
              <a:latin typeface="Century" panose="02040604050505020304" pitchFamily="18" charset="0"/>
              <a:ea typeface="ＭＳ 明朝" panose="02020609040205080304" pitchFamily="17" charset="-128"/>
              <a:cs typeface="Times New Roman" panose="02020603050405020304" pitchFamily="18" charset="0"/>
            </a:endParaRPr>
          </a:p>
          <a:p>
            <a:r>
              <a:rPr lang="ja-JP" altLang="ja-JP" sz="5600" kern="0" dirty="0" smtClean="0">
                <a:solidFill>
                  <a:srgbClr val="0A0A03"/>
                </a:solidFill>
                <a:latin typeface="Century" panose="02040604050505020304" pitchFamily="18" charset="0"/>
                <a:ea typeface="ＭＳ Ｐゴシック" panose="020B0600070205080204" pitchFamily="50" charset="-128"/>
                <a:cs typeface="ＭＳ Ｐゴシック" panose="020B0600070205080204" pitchFamily="50" charset="-128"/>
              </a:rPr>
              <a:t>調査</a:t>
            </a:r>
            <a:r>
              <a:rPr lang="ja-JP" altLang="en-US" sz="5600" kern="0" dirty="0" smtClean="0">
                <a:solidFill>
                  <a:srgbClr val="0A0A03"/>
                </a:solidFill>
                <a:latin typeface="Century" panose="02040604050505020304" pitchFamily="18" charset="0"/>
                <a:ea typeface="ＭＳ Ｐゴシック" panose="020B0600070205080204" pitchFamily="50" charset="-128"/>
                <a:cs typeface="ＭＳ Ｐゴシック" panose="020B0600070205080204" pitchFamily="50" charset="-128"/>
              </a:rPr>
              <a:t>回答数　</a:t>
            </a:r>
            <a:r>
              <a:rPr lang="ja-JP" altLang="ja-JP" sz="5600" kern="0" dirty="0">
                <a:solidFill>
                  <a:srgbClr val="0A0A03"/>
                </a:solidFill>
                <a:latin typeface="Century" panose="02040604050505020304" pitchFamily="18" charset="0"/>
                <a:ea typeface="ＭＳ Ｐゴシック" panose="020B0600070205080204" pitchFamily="50" charset="-128"/>
                <a:cs typeface="ＭＳ Ｐゴシック" panose="020B0600070205080204" pitchFamily="50" charset="-128"/>
              </a:rPr>
              <a:t>　全専任教員（助教以上）</a:t>
            </a:r>
            <a:endParaRPr lang="ja-JP" altLang="ja-JP" sz="5600" kern="100" dirty="0">
              <a:latin typeface="Century" panose="02040604050505020304" pitchFamily="18" charset="0"/>
              <a:ea typeface="ＭＳ 明朝" panose="02020609040205080304" pitchFamily="17" charset="-128"/>
              <a:cs typeface="Times New Roman" panose="02020603050405020304" pitchFamily="18" charset="0"/>
            </a:endParaRPr>
          </a:p>
          <a:p>
            <a:r>
              <a:rPr lang="ja-JP" altLang="ja-JP" sz="5600" kern="0" dirty="0" smtClean="0">
                <a:solidFill>
                  <a:srgbClr val="0A0A03"/>
                </a:solidFill>
                <a:latin typeface="Century" panose="02040604050505020304" pitchFamily="18" charset="0"/>
                <a:ea typeface="ＭＳ Ｐゴシック" panose="020B0600070205080204" pitchFamily="50" charset="-128"/>
                <a:cs typeface="ＭＳ Ｐゴシック" panose="020B0600070205080204" pitchFamily="50" charset="-128"/>
              </a:rPr>
              <a:t>大学</a:t>
            </a:r>
            <a:r>
              <a:rPr lang="ja-JP" altLang="ja-JP" sz="5600" kern="0" dirty="0">
                <a:solidFill>
                  <a:srgbClr val="0A0A03"/>
                </a:solidFill>
                <a:latin typeface="Century" panose="02040604050505020304" pitchFamily="18" charset="0"/>
                <a:ea typeface="ＭＳ Ｐゴシック" panose="020B0600070205080204" pitchFamily="50" charset="-128"/>
                <a:cs typeface="ＭＳ Ｐゴシック" panose="020B0600070205080204" pitchFamily="50" charset="-128"/>
              </a:rPr>
              <a:t>２０６校（１５</a:t>
            </a:r>
            <a:r>
              <a:rPr lang="en-US" altLang="ja-JP" sz="5600" kern="0" dirty="0">
                <a:solidFill>
                  <a:srgbClr val="0A0A03"/>
                </a:solidFill>
                <a:latin typeface="Century" panose="02040604050505020304" pitchFamily="18" charset="0"/>
                <a:ea typeface="ＭＳ Ｐゴシック" panose="020B0600070205080204" pitchFamily="50" charset="-128"/>
                <a:cs typeface="ＭＳ Ｐゴシック" panose="020B0600070205080204" pitchFamily="50" charset="-128"/>
              </a:rPr>
              <a:t>,</a:t>
            </a:r>
            <a:r>
              <a:rPr lang="ja-JP" altLang="ja-JP" sz="5600" kern="0" dirty="0">
                <a:solidFill>
                  <a:srgbClr val="0A0A03"/>
                </a:solidFill>
                <a:latin typeface="Century" panose="02040604050505020304" pitchFamily="18" charset="0"/>
                <a:ea typeface="ＭＳ Ｐゴシック" panose="020B0600070205080204" pitchFamily="50" charset="-128"/>
                <a:cs typeface="ＭＳ Ｐゴシック" panose="020B0600070205080204" pitchFamily="50" charset="-128"/>
              </a:rPr>
              <a:t>４１１名）、短大６０校（７１４名）　合計　２６６校（１６</a:t>
            </a:r>
            <a:r>
              <a:rPr lang="en-US" altLang="ja-JP" sz="5600" kern="0" dirty="0">
                <a:solidFill>
                  <a:srgbClr val="0A0A03"/>
                </a:solidFill>
                <a:latin typeface="Century" panose="02040604050505020304" pitchFamily="18" charset="0"/>
                <a:ea typeface="ＭＳ Ｐゴシック" panose="020B0600070205080204" pitchFamily="50" charset="-128"/>
                <a:cs typeface="ＭＳ Ｐゴシック" panose="020B0600070205080204" pitchFamily="50" charset="-128"/>
              </a:rPr>
              <a:t>,</a:t>
            </a:r>
            <a:r>
              <a:rPr lang="ja-JP" altLang="ja-JP" sz="5600" kern="0" dirty="0">
                <a:solidFill>
                  <a:srgbClr val="0A0A03"/>
                </a:solidFill>
                <a:latin typeface="Century" panose="02040604050505020304" pitchFamily="18" charset="0"/>
                <a:ea typeface="ＭＳ Ｐゴシック" panose="020B0600070205080204" pitchFamily="50" charset="-128"/>
                <a:cs typeface="ＭＳ Ｐゴシック" panose="020B0600070205080204" pitchFamily="50" charset="-128"/>
              </a:rPr>
              <a:t>１２５名）</a:t>
            </a:r>
            <a:endParaRPr lang="ja-JP" altLang="ja-JP" sz="5600" kern="100" dirty="0">
              <a:latin typeface="Century" panose="02040604050505020304" pitchFamily="18" charset="0"/>
              <a:ea typeface="ＭＳ 明朝" panose="02020609040205080304" pitchFamily="17" charset="-128"/>
              <a:cs typeface="Times New Roman" panose="02020603050405020304" pitchFamily="18" charset="0"/>
            </a:endParaRPr>
          </a:p>
          <a:p>
            <a:endParaRPr lang="en-US" altLang="ja-JP" sz="5600" kern="0" dirty="0" smtClean="0">
              <a:solidFill>
                <a:srgbClr val="0A0A03"/>
              </a:solidFill>
              <a:latin typeface="Century" panose="02040604050505020304" pitchFamily="18" charset="0"/>
              <a:ea typeface="ＭＳ Ｐゴシック" panose="020B0600070205080204" pitchFamily="50" charset="-128"/>
              <a:cs typeface="ＭＳ Ｐゴシック" panose="020B0600070205080204" pitchFamily="50" charset="-128"/>
            </a:endParaRPr>
          </a:p>
          <a:p>
            <a:r>
              <a:rPr lang="ja-JP" altLang="ja-JP" sz="5600" kern="0" dirty="0" smtClean="0">
                <a:solidFill>
                  <a:srgbClr val="0A0A03"/>
                </a:solidFill>
                <a:latin typeface="Century" panose="02040604050505020304" pitchFamily="18" charset="0"/>
                <a:ea typeface="ＭＳ Ｐゴシック" panose="020B0600070205080204" pitchFamily="50" charset="-128"/>
                <a:cs typeface="ＭＳ Ｐゴシック" panose="020B0600070205080204" pitchFamily="50" charset="-128"/>
              </a:rPr>
              <a:t>学生</a:t>
            </a:r>
            <a:r>
              <a:rPr lang="ja-JP" altLang="ja-JP" sz="5600" kern="0" dirty="0">
                <a:solidFill>
                  <a:srgbClr val="0A0A03"/>
                </a:solidFill>
                <a:latin typeface="Century" panose="02040604050505020304" pitchFamily="18" charset="0"/>
                <a:ea typeface="ＭＳ Ｐゴシック" panose="020B0600070205080204" pitchFamily="50" charset="-128"/>
                <a:cs typeface="ＭＳ Ｐゴシック" panose="020B0600070205080204" pitchFamily="50" charset="-128"/>
              </a:rPr>
              <a:t>の学修に関する問題</a:t>
            </a:r>
            <a:endParaRPr lang="ja-JP" altLang="ja-JP" sz="5600" kern="100" dirty="0">
              <a:latin typeface="Century" panose="02040604050505020304" pitchFamily="18" charset="0"/>
              <a:ea typeface="ＭＳ 明朝" panose="02020609040205080304" pitchFamily="17" charset="-128"/>
              <a:cs typeface="Times New Roman" panose="02020603050405020304" pitchFamily="18" charset="0"/>
            </a:endParaRPr>
          </a:p>
          <a:p>
            <a:r>
              <a:rPr lang="ja-JP" altLang="ja-JP" sz="5600" kern="0" dirty="0">
                <a:solidFill>
                  <a:srgbClr val="0A0A03"/>
                </a:solidFill>
                <a:latin typeface="Century" panose="02040604050505020304" pitchFamily="18" charset="0"/>
                <a:ea typeface="ＭＳ Ｐゴシック" panose="020B0600070205080204" pitchFamily="50" charset="-128"/>
                <a:cs typeface="ＭＳ Ｐゴシック" panose="020B0600070205080204" pitchFamily="50" charset="-128"/>
              </a:rPr>
              <a:t>　大学</a:t>
            </a:r>
            <a:endParaRPr lang="ja-JP" altLang="ja-JP" sz="5600" kern="100" dirty="0">
              <a:latin typeface="Century" panose="02040604050505020304" pitchFamily="18" charset="0"/>
              <a:ea typeface="ＭＳ 明朝" panose="02020609040205080304" pitchFamily="17" charset="-128"/>
              <a:cs typeface="Times New Roman" panose="02020603050405020304" pitchFamily="18" charset="0"/>
            </a:endParaRPr>
          </a:p>
          <a:p>
            <a:r>
              <a:rPr lang="ja-JP" altLang="ja-JP" sz="5600" kern="0" dirty="0">
                <a:solidFill>
                  <a:srgbClr val="0A0A03"/>
                </a:solidFill>
                <a:latin typeface="Century" panose="02040604050505020304" pitchFamily="18" charset="0"/>
                <a:ea typeface="ＭＳ Ｐゴシック" panose="020B0600070205080204" pitchFamily="50" charset="-128"/>
                <a:cs typeface="ＭＳ Ｐゴシック" panose="020B0600070205080204" pitchFamily="50" charset="-128"/>
              </a:rPr>
              <a:t>　　１位　「授業には参加するが、自分から学び考える</a:t>
            </a:r>
            <a:r>
              <a:rPr lang="ja-JP" altLang="ja-JP" sz="5600" kern="0" dirty="0">
                <a:solidFill>
                  <a:srgbClr val="FF0000"/>
                </a:solidFill>
                <a:latin typeface="Century" panose="02040604050505020304" pitchFamily="18" charset="0"/>
                <a:ea typeface="ＭＳ Ｐゴシック" panose="020B0600070205080204" pitchFamily="50" charset="-128"/>
                <a:cs typeface="ＭＳ Ｐゴシック" panose="020B0600070205080204" pitchFamily="50" charset="-128"/>
              </a:rPr>
              <a:t>主体性</a:t>
            </a:r>
            <a:r>
              <a:rPr lang="ja-JP" altLang="ja-JP" sz="5600" kern="0" dirty="0">
                <a:solidFill>
                  <a:srgbClr val="0A0A03"/>
                </a:solidFill>
                <a:latin typeface="Century" panose="02040604050505020304" pitchFamily="18" charset="0"/>
                <a:ea typeface="ＭＳ Ｐゴシック" panose="020B0600070205080204" pitchFamily="50" charset="-128"/>
                <a:cs typeface="ＭＳ Ｐゴシック" panose="020B0600070205080204" pitchFamily="50" charset="-128"/>
              </a:rPr>
              <a:t>が不足している」</a:t>
            </a:r>
            <a:endParaRPr lang="ja-JP" altLang="ja-JP" sz="5600" kern="100" dirty="0">
              <a:latin typeface="Century" panose="02040604050505020304" pitchFamily="18" charset="0"/>
              <a:ea typeface="ＭＳ 明朝" panose="02020609040205080304" pitchFamily="17" charset="-128"/>
              <a:cs typeface="Times New Roman" panose="02020603050405020304" pitchFamily="18" charset="0"/>
            </a:endParaRPr>
          </a:p>
          <a:p>
            <a:r>
              <a:rPr lang="ja-JP" altLang="ja-JP" sz="5600" kern="0" dirty="0">
                <a:solidFill>
                  <a:srgbClr val="0A0A03"/>
                </a:solidFill>
                <a:latin typeface="Century" panose="02040604050505020304" pitchFamily="18" charset="0"/>
                <a:ea typeface="ＭＳ Ｐゴシック" panose="020B0600070205080204" pitchFamily="50" charset="-128"/>
                <a:cs typeface="ＭＳ Ｐゴシック" panose="020B0600070205080204" pitchFamily="50" charset="-128"/>
              </a:rPr>
              <a:t>　　　　　　　　　</a:t>
            </a:r>
            <a:r>
              <a:rPr lang="ja-JP" altLang="ja-JP" sz="5600" kern="0" dirty="0">
                <a:solidFill>
                  <a:srgbClr val="FF0000"/>
                </a:solidFill>
                <a:latin typeface="Century" panose="02040604050505020304" pitchFamily="18" charset="0"/>
                <a:ea typeface="ＭＳ Ｐゴシック" panose="020B0600070205080204" pitchFamily="50" charset="-128"/>
                <a:cs typeface="ＭＳ Ｐゴシック" panose="020B0600070205080204" pitchFamily="50" charset="-128"/>
              </a:rPr>
              <a:t>５９．１％</a:t>
            </a:r>
            <a:r>
              <a:rPr lang="ja-JP" altLang="ja-JP" sz="5600" kern="0" dirty="0">
                <a:solidFill>
                  <a:srgbClr val="0A0A03"/>
                </a:solidFill>
                <a:latin typeface="Century" panose="02040604050505020304" pitchFamily="18" charset="0"/>
                <a:ea typeface="ＭＳ Ｐゴシック" panose="020B0600070205080204" pitchFamily="50" charset="-128"/>
                <a:cs typeface="ＭＳ Ｐゴシック" panose="020B0600070205080204" pitchFamily="50" charset="-128"/>
              </a:rPr>
              <a:t>　　（３年前　５４．８％）</a:t>
            </a:r>
            <a:endParaRPr lang="ja-JP" altLang="ja-JP" sz="5600" kern="100" dirty="0">
              <a:latin typeface="Century" panose="02040604050505020304" pitchFamily="18" charset="0"/>
              <a:ea typeface="ＭＳ 明朝" panose="02020609040205080304" pitchFamily="17" charset="-128"/>
              <a:cs typeface="Times New Roman" panose="02020603050405020304" pitchFamily="18" charset="0"/>
            </a:endParaRPr>
          </a:p>
          <a:p>
            <a:r>
              <a:rPr lang="ja-JP" altLang="ja-JP" sz="5600" kern="0" dirty="0">
                <a:solidFill>
                  <a:srgbClr val="0A0A03"/>
                </a:solidFill>
                <a:latin typeface="Century" panose="02040604050505020304" pitchFamily="18" charset="0"/>
                <a:ea typeface="ＭＳ Ｐゴシック" panose="020B0600070205080204" pitchFamily="50" charset="-128"/>
                <a:cs typeface="ＭＳ Ｐゴシック" panose="020B0600070205080204" pitchFamily="50" charset="-128"/>
              </a:rPr>
              <a:t>　　２位　「学修に必要な</a:t>
            </a:r>
            <a:r>
              <a:rPr lang="ja-JP" altLang="ja-JP" sz="5600" kern="0" dirty="0">
                <a:solidFill>
                  <a:srgbClr val="FF0000"/>
                </a:solidFill>
                <a:latin typeface="Century" panose="02040604050505020304" pitchFamily="18" charset="0"/>
                <a:ea typeface="ＭＳ Ｐゴシック" panose="020B0600070205080204" pitchFamily="50" charset="-128"/>
                <a:cs typeface="ＭＳ Ｐゴシック" panose="020B0600070205080204" pitchFamily="50" charset="-128"/>
              </a:rPr>
              <a:t>基礎学力</a:t>
            </a:r>
            <a:r>
              <a:rPr lang="ja-JP" altLang="ja-JP" sz="5600" kern="0" dirty="0">
                <a:solidFill>
                  <a:srgbClr val="0A0A03"/>
                </a:solidFill>
                <a:latin typeface="Century" panose="02040604050505020304" pitchFamily="18" charset="0"/>
                <a:ea typeface="ＭＳ Ｐゴシック" panose="020B0600070205080204" pitchFamily="50" charset="-128"/>
                <a:cs typeface="ＭＳ Ｐゴシック" panose="020B0600070205080204" pitchFamily="50" charset="-128"/>
              </a:rPr>
              <a:t>が不足している」　　　　　　　　　</a:t>
            </a:r>
            <a:endParaRPr lang="ja-JP" altLang="ja-JP" sz="5600" kern="100" dirty="0">
              <a:latin typeface="Century" panose="02040604050505020304" pitchFamily="18" charset="0"/>
              <a:ea typeface="ＭＳ 明朝" panose="02020609040205080304" pitchFamily="17" charset="-128"/>
              <a:cs typeface="Times New Roman" panose="02020603050405020304" pitchFamily="18" charset="0"/>
            </a:endParaRPr>
          </a:p>
          <a:p>
            <a:r>
              <a:rPr lang="ja-JP" altLang="ja-JP" sz="5600" kern="0" dirty="0">
                <a:solidFill>
                  <a:srgbClr val="0A0A03"/>
                </a:solidFill>
                <a:latin typeface="Century" panose="02040604050505020304" pitchFamily="18" charset="0"/>
                <a:ea typeface="ＭＳ Ｐゴシック" panose="020B0600070205080204" pitchFamily="50" charset="-128"/>
                <a:cs typeface="ＭＳ Ｐゴシック" panose="020B0600070205080204" pitchFamily="50" charset="-128"/>
              </a:rPr>
              <a:t>　　　　　　　　　</a:t>
            </a:r>
            <a:r>
              <a:rPr lang="ja-JP" altLang="ja-JP" sz="5600" kern="0" dirty="0">
                <a:solidFill>
                  <a:srgbClr val="FF0000"/>
                </a:solidFill>
                <a:latin typeface="Century" panose="02040604050505020304" pitchFamily="18" charset="0"/>
                <a:ea typeface="ＭＳ Ｐゴシック" panose="020B0600070205080204" pitchFamily="50" charset="-128"/>
                <a:cs typeface="ＭＳ Ｐゴシック" panose="020B0600070205080204" pitchFamily="50" charset="-128"/>
              </a:rPr>
              <a:t>３９．０％　</a:t>
            </a:r>
            <a:r>
              <a:rPr lang="ja-JP" altLang="ja-JP" sz="5600" kern="0" dirty="0">
                <a:solidFill>
                  <a:srgbClr val="0A0A03"/>
                </a:solidFill>
                <a:latin typeface="Century" panose="02040604050505020304" pitchFamily="18" charset="0"/>
                <a:ea typeface="ＭＳ Ｐゴシック" panose="020B0600070205080204" pitchFamily="50" charset="-128"/>
                <a:cs typeface="ＭＳ Ｐゴシック" panose="020B0600070205080204" pitchFamily="50" charset="-128"/>
              </a:rPr>
              <a:t>（　３年前　４０．５％）</a:t>
            </a:r>
            <a:endParaRPr lang="ja-JP" altLang="ja-JP" sz="5600" kern="100" dirty="0">
              <a:latin typeface="Century" panose="02040604050505020304" pitchFamily="18" charset="0"/>
              <a:ea typeface="ＭＳ 明朝" panose="02020609040205080304" pitchFamily="17" charset="-128"/>
              <a:cs typeface="Times New Roman" panose="02020603050405020304" pitchFamily="18" charset="0"/>
            </a:endParaRPr>
          </a:p>
          <a:p>
            <a:r>
              <a:rPr lang="ja-JP" altLang="ja-JP" sz="5600" kern="0" dirty="0">
                <a:solidFill>
                  <a:srgbClr val="0A0A03"/>
                </a:solidFill>
                <a:latin typeface="Century" panose="02040604050505020304" pitchFamily="18" charset="0"/>
                <a:ea typeface="ＭＳ Ｐゴシック" panose="020B0600070205080204" pitchFamily="50" charset="-128"/>
                <a:cs typeface="ＭＳ Ｐゴシック" panose="020B0600070205080204" pitchFamily="50" charset="-128"/>
              </a:rPr>
              <a:t>　　３位　「授業の事前準備や事後に取り組む</a:t>
            </a:r>
            <a:r>
              <a:rPr lang="ja-JP" altLang="ja-JP" sz="5600" kern="0" dirty="0">
                <a:solidFill>
                  <a:srgbClr val="FF0000"/>
                </a:solidFill>
                <a:latin typeface="Century" panose="02040604050505020304" pitchFamily="18" charset="0"/>
                <a:ea typeface="ＭＳ Ｐゴシック" panose="020B0600070205080204" pitchFamily="50" charset="-128"/>
                <a:cs typeface="ＭＳ Ｐゴシック" panose="020B0600070205080204" pitchFamily="50" charset="-128"/>
              </a:rPr>
              <a:t>意欲</a:t>
            </a:r>
            <a:r>
              <a:rPr lang="ja-JP" altLang="ja-JP" sz="5600" kern="0" dirty="0">
                <a:solidFill>
                  <a:srgbClr val="0A0A03"/>
                </a:solidFill>
                <a:latin typeface="Century" panose="02040604050505020304" pitchFamily="18" charset="0"/>
                <a:ea typeface="ＭＳ Ｐゴシック" panose="020B0600070205080204" pitchFamily="50" charset="-128"/>
                <a:cs typeface="ＭＳ Ｐゴシック" panose="020B0600070205080204" pitchFamily="50" charset="-128"/>
              </a:rPr>
              <a:t>が不足している」</a:t>
            </a:r>
            <a:endParaRPr lang="ja-JP" altLang="ja-JP" sz="5600" kern="100" dirty="0">
              <a:latin typeface="Century" panose="02040604050505020304" pitchFamily="18" charset="0"/>
              <a:ea typeface="ＭＳ 明朝" panose="02020609040205080304" pitchFamily="17" charset="-128"/>
              <a:cs typeface="Times New Roman" panose="02020603050405020304" pitchFamily="18" charset="0"/>
            </a:endParaRPr>
          </a:p>
          <a:p>
            <a:r>
              <a:rPr lang="ja-JP" altLang="ja-JP" sz="5600" kern="0" dirty="0">
                <a:solidFill>
                  <a:srgbClr val="0A0A03"/>
                </a:solidFill>
                <a:latin typeface="Century" panose="02040604050505020304" pitchFamily="18" charset="0"/>
                <a:ea typeface="ＭＳ Ｐゴシック" panose="020B0600070205080204" pitchFamily="50" charset="-128"/>
                <a:cs typeface="ＭＳ Ｐゴシック" panose="020B0600070205080204" pitchFamily="50" charset="-128"/>
              </a:rPr>
              <a:t>　　　　　　　　　</a:t>
            </a:r>
            <a:r>
              <a:rPr lang="ja-JP" altLang="ja-JP" sz="5600" kern="0" dirty="0">
                <a:solidFill>
                  <a:srgbClr val="FF0000"/>
                </a:solidFill>
                <a:latin typeface="Century" panose="02040604050505020304" pitchFamily="18" charset="0"/>
                <a:ea typeface="ＭＳ Ｐゴシック" panose="020B0600070205080204" pitchFamily="50" charset="-128"/>
                <a:cs typeface="ＭＳ Ｐゴシック" panose="020B0600070205080204" pitchFamily="50" charset="-128"/>
              </a:rPr>
              <a:t>３６．７</a:t>
            </a:r>
            <a:r>
              <a:rPr lang="ja-JP" altLang="ja-JP" sz="5600" kern="0" dirty="0">
                <a:solidFill>
                  <a:srgbClr val="0A0A03"/>
                </a:solidFill>
                <a:latin typeface="Century" panose="02040604050505020304" pitchFamily="18" charset="0"/>
                <a:ea typeface="ＭＳ Ｐゴシック" panose="020B0600070205080204" pitchFamily="50" charset="-128"/>
                <a:cs typeface="ＭＳ Ｐゴシック" panose="020B0600070205080204" pitchFamily="50" charset="-128"/>
              </a:rPr>
              <a:t>％　（３年前　３７．４％）</a:t>
            </a:r>
            <a:endParaRPr lang="ja-JP" altLang="ja-JP" sz="5600" kern="100" dirty="0">
              <a:latin typeface="Century" panose="02040604050505020304" pitchFamily="18" charset="0"/>
              <a:ea typeface="ＭＳ 明朝" panose="02020609040205080304" pitchFamily="17" charset="-128"/>
              <a:cs typeface="Times New Roman" panose="02020603050405020304" pitchFamily="18" charset="0"/>
            </a:endParaRPr>
          </a:p>
          <a:p>
            <a:r>
              <a:rPr lang="ja-JP" altLang="ja-JP" sz="4800" kern="0" dirty="0">
                <a:solidFill>
                  <a:srgbClr val="0A0A03"/>
                </a:solidFill>
                <a:latin typeface="Century" panose="02040604050505020304" pitchFamily="18" charset="0"/>
                <a:ea typeface="ＭＳ Ｐゴシック" panose="020B0600070205080204" pitchFamily="50" charset="-128"/>
                <a:cs typeface="ＭＳ Ｐゴシック" panose="020B0600070205080204" pitchFamily="50" charset="-128"/>
              </a:rPr>
              <a:t>短大</a:t>
            </a:r>
            <a:endParaRPr lang="ja-JP" altLang="ja-JP" sz="4800" kern="100" dirty="0">
              <a:latin typeface="Century" panose="02040604050505020304" pitchFamily="18" charset="0"/>
              <a:ea typeface="ＭＳ 明朝" panose="02020609040205080304" pitchFamily="17" charset="-128"/>
              <a:cs typeface="Times New Roman" panose="02020603050405020304" pitchFamily="18" charset="0"/>
            </a:endParaRPr>
          </a:p>
          <a:p>
            <a:r>
              <a:rPr lang="ja-JP" altLang="ja-JP" sz="4800" kern="0" dirty="0">
                <a:solidFill>
                  <a:srgbClr val="0A0A03"/>
                </a:solidFill>
                <a:latin typeface="Century" panose="02040604050505020304" pitchFamily="18" charset="0"/>
                <a:ea typeface="ＭＳ Ｐゴシック" panose="020B0600070205080204" pitchFamily="50" charset="-128"/>
                <a:cs typeface="ＭＳ Ｐゴシック" panose="020B0600070205080204" pitchFamily="50" charset="-128"/>
              </a:rPr>
              <a:t>　１位　「授業には参加するが、自分から学び考える</a:t>
            </a:r>
            <a:r>
              <a:rPr lang="ja-JP" altLang="ja-JP" sz="4800" kern="0" dirty="0">
                <a:solidFill>
                  <a:srgbClr val="FF0000"/>
                </a:solidFill>
                <a:latin typeface="Century" panose="02040604050505020304" pitchFamily="18" charset="0"/>
                <a:ea typeface="ＭＳ Ｐゴシック" panose="020B0600070205080204" pitchFamily="50" charset="-128"/>
                <a:cs typeface="ＭＳ Ｐゴシック" panose="020B0600070205080204" pitchFamily="50" charset="-128"/>
              </a:rPr>
              <a:t>主体性</a:t>
            </a:r>
            <a:r>
              <a:rPr lang="ja-JP" altLang="ja-JP" sz="4800" kern="0" dirty="0">
                <a:solidFill>
                  <a:srgbClr val="0A0A03"/>
                </a:solidFill>
                <a:latin typeface="Century" panose="02040604050505020304" pitchFamily="18" charset="0"/>
                <a:ea typeface="ＭＳ Ｐゴシック" panose="020B0600070205080204" pitchFamily="50" charset="-128"/>
                <a:cs typeface="ＭＳ Ｐゴシック" panose="020B0600070205080204" pitchFamily="50" charset="-128"/>
              </a:rPr>
              <a:t>が不足している」</a:t>
            </a:r>
            <a:endParaRPr lang="ja-JP" altLang="ja-JP" sz="4800" kern="100" dirty="0">
              <a:latin typeface="Century" panose="02040604050505020304" pitchFamily="18" charset="0"/>
              <a:ea typeface="ＭＳ 明朝" panose="02020609040205080304" pitchFamily="17" charset="-128"/>
              <a:cs typeface="Times New Roman" panose="02020603050405020304" pitchFamily="18" charset="0"/>
            </a:endParaRPr>
          </a:p>
          <a:p>
            <a:r>
              <a:rPr lang="ja-JP" altLang="ja-JP" sz="4800" kern="0" dirty="0">
                <a:solidFill>
                  <a:srgbClr val="0A0A03"/>
                </a:solidFill>
                <a:latin typeface="Century" panose="02040604050505020304" pitchFamily="18" charset="0"/>
                <a:ea typeface="ＭＳ Ｐゴシック" panose="020B0600070205080204" pitchFamily="50" charset="-128"/>
                <a:cs typeface="ＭＳ Ｐゴシック" panose="020B0600070205080204" pitchFamily="50" charset="-128"/>
              </a:rPr>
              <a:t>　　　　　　　　　</a:t>
            </a:r>
            <a:r>
              <a:rPr lang="ja-JP" altLang="ja-JP" sz="4800" kern="0" dirty="0">
                <a:solidFill>
                  <a:srgbClr val="FF0000"/>
                </a:solidFill>
                <a:latin typeface="Century" panose="02040604050505020304" pitchFamily="18" charset="0"/>
                <a:ea typeface="ＭＳ Ｐゴシック" panose="020B0600070205080204" pitchFamily="50" charset="-128"/>
                <a:cs typeface="ＭＳ Ｐゴシック" panose="020B0600070205080204" pitchFamily="50" charset="-128"/>
              </a:rPr>
              <a:t>５９．５％</a:t>
            </a:r>
            <a:r>
              <a:rPr lang="ja-JP" altLang="ja-JP" sz="4800" kern="0" dirty="0">
                <a:solidFill>
                  <a:srgbClr val="0A0A03"/>
                </a:solidFill>
                <a:latin typeface="Century" panose="02040604050505020304" pitchFamily="18" charset="0"/>
                <a:ea typeface="ＭＳ Ｐゴシック" panose="020B0600070205080204" pitchFamily="50" charset="-128"/>
                <a:cs typeface="ＭＳ Ｐゴシック" panose="020B0600070205080204" pitchFamily="50" charset="-128"/>
              </a:rPr>
              <a:t>　　（３年前　５３年．８％）</a:t>
            </a:r>
            <a:endParaRPr lang="ja-JP" altLang="ja-JP" sz="4800" kern="100" dirty="0">
              <a:latin typeface="Century" panose="02040604050505020304" pitchFamily="18" charset="0"/>
              <a:ea typeface="ＭＳ 明朝" panose="02020609040205080304" pitchFamily="17" charset="-128"/>
              <a:cs typeface="Times New Roman" panose="02020603050405020304" pitchFamily="18" charset="0"/>
            </a:endParaRPr>
          </a:p>
          <a:p>
            <a:r>
              <a:rPr lang="ja-JP" altLang="ja-JP" sz="4800" kern="0" dirty="0">
                <a:solidFill>
                  <a:srgbClr val="0A0A03"/>
                </a:solidFill>
                <a:latin typeface="Century" panose="02040604050505020304" pitchFamily="18" charset="0"/>
                <a:ea typeface="ＭＳ Ｐゴシック" panose="020B0600070205080204" pitchFamily="50" charset="-128"/>
                <a:cs typeface="ＭＳ Ｐゴシック" panose="020B0600070205080204" pitchFamily="50" charset="-128"/>
              </a:rPr>
              <a:t>　　２位　「学修に必要な</a:t>
            </a:r>
            <a:r>
              <a:rPr lang="ja-JP" altLang="ja-JP" sz="4800" kern="0" dirty="0">
                <a:solidFill>
                  <a:srgbClr val="FF0000"/>
                </a:solidFill>
                <a:latin typeface="Century" panose="02040604050505020304" pitchFamily="18" charset="0"/>
                <a:ea typeface="ＭＳ Ｐゴシック" panose="020B0600070205080204" pitchFamily="50" charset="-128"/>
                <a:cs typeface="ＭＳ Ｐゴシック" panose="020B0600070205080204" pitchFamily="50" charset="-128"/>
              </a:rPr>
              <a:t>基礎学力</a:t>
            </a:r>
            <a:r>
              <a:rPr lang="ja-JP" altLang="ja-JP" sz="4800" kern="0" dirty="0">
                <a:solidFill>
                  <a:srgbClr val="0A0A03"/>
                </a:solidFill>
                <a:latin typeface="Century" panose="02040604050505020304" pitchFamily="18" charset="0"/>
                <a:ea typeface="ＭＳ Ｐゴシック" panose="020B0600070205080204" pitchFamily="50" charset="-128"/>
                <a:cs typeface="ＭＳ Ｐゴシック" panose="020B0600070205080204" pitchFamily="50" charset="-128"/>
              </a:rPr>
              <a:t>が不足している」　　　　　　　　　</a:t>
            </a:r>
            <a:endParaRPr lang="ja-JP" altLang="ja-JP" sz="4800" kern="100" dirty="0">
              <a:latin typeface="Century" panose="02040604050505020304" pitchFamily="18" charset="0"/>
              <a:ea typeface="ＭＳ 明朝" panose="02020609040205080304" pitchFamily="17" charset="-128"/>
              <a:cs typeface="Times New Roman" panose="02020603050405020304" pitchFamily="18" charset="0"/>
            </a:endParaRPr>
          </a:p>
          <a:p>
            <a:r>
              <a:rPr lang="ja-JP" altLang="ja-JP" sz="4800" kern="0" dirty="0">
                <a:solidFill>
                  <a:srgbClr val="0A0A03"/>
                </a:solidFill>
                <a:latin typeface="Century" panose="02040604050505020304" pitchFamily="18" charset="0"/>
                <a:ea typeface="ＭＳ Ｐゴシック" panose="020B0600070205080204" pitchFamily="50" charset="-128"/>
                <a:cs typeface="ＭＳ Ｐゴシック" panose="020B0600070205080204" pitchFamily="50" charset="-128"/>
              </a:rPr>
              <a:t>　　　　　　　　　</a:t>
            </a:r>
            <a:r>
              <a:rPr lang="ja-JP" altLang="ja-JP" sz="4800" kern="0" dirty="0">
                <a:solidFill>
                  <a:srgbClr val="FF0000"/>
                </a:solidFill>
                <a:latin typeface="Century" panose="02040604050505020304" pitchFamily="18" charset="0"/>
                <a:ea typeface="ＭＳ Ｐゴシック" panose="020B0600070205080204" pitchFamily="50" charset="-128"/>
                <a:cs typeface="ＭＳ Ｐゴシック" panose="020B0600070205080204" pitchFamily="50" charset="-128"/>
              </a:rPr>
              <a:t>４５．８％</a:t>
            </a:r>
            <a:r>
              <a:rPr lang="ja-JP" altLang="ja-JP" sz="4800" kern="0" dirty="0">
                <a:solidFill>
                  <a:srgbClr val="0A0A03"/>
                </a:solidFill>
                <a:latin typeface="Century" panose="02040604050505020304" pitchFamily="18" charset="0"/>
                <a:ea typeface="ＭＳ Ｐゴシック" panose="020B0600070205080204" pitchFamily="50" charset="-128"/>
                <a:cs typeface="ＭＳ Ｐゴシック" panose="020B0600070205080204" pitchFamily="50" charset="-128"/>
              </a:rPr>
              <a:t>　（　３年前　４８．７％）</a:t>
            </a:r>
            <a:endParaRPr lang="ja-JP" altLang="ja-JP" sz="4800" kern="100" dirty="0">
              <a:latin typeface="Century" panose="02040604050505020304" pitchFamily="18" charset="0"/>
              <a:ea typeface="ＭＳ 明朝" panose="02020609040205080304" pitchFamily="17" charset="-128"/>
              <a:cs typeface="Times New Roman" panose="02020603050405020304" pitchFamily="18" charset="0"/>
            </a:endParaRPr>
          </a:p>
          <a:p>
            <a:r>
              <a:rPr lang="ja-JP" altLang="ja-JP" sz="4800" kern="0" dirty="0">
                <a:solidFill>
                  <a:srgbClr val="0A0A03"/>
                </a:solidFill>
                <a:latin typeface="Century" panose="02040604050505020304" pitchFamily="18" charset="0"/>
                <a:ea typeface="ＭＳ Ｐゴシック" panose="020B0600070205080204" pitchFamily="50" charset="-128"/>
                <a:cs typeface="ＭＳ Ｐゴシック" panose="020B0600070205080204" pitchFamily="50" charset="-128"/>
              </a:rPr>
              <a:t>　　３位　「授業の事前準備や事後に取り組む</a:t>
            </a:r>
            <a:r>
              <a:rPr lang="ja-JP" altLang="ja-JP" sz="4800" kern="0" dirty="0">
                <a:solidFill>
                  <a:srgbClr val="FF0000"/>
                </a:solidFill>
                <a:latin typeface="Century" panose="02040604050505020304" pitchFamily="18" charset="0"/>
                <a:ea typeface="ＭＳ Ｐゴシック" panose="020B0600070205080204" pitchFamily="50" charset="-128"/>
                <a:cs typeface="ＭＳ Ｐゴシック" panose="020B0600070205080204" pitchFamily="50" charset="-128"/>
              </a:rPr>
              <a:t>意欲</a:t>
            </a:r>
            <a:r>
              <a:rPr lang="ja-JP" altLang="ja-JP" sz="4800" kern="0" dirty="0">
                <a:solidFill>
                  <a:srgbClr val="0A0A03"/>
                </a:solidFill>
                <a:latin typeface="Century" panose="02040604050505020304" pitchFamily="18" charset="0"/>
                <a:ea typeface="ＭＳ Ｐゴシック" panose="020B0600070205080204" pitchFamily="50" charset="-128"/>
                <a:cs typeface="ＭＳ Ｐゴシック" panose="020B0600070205080204" pitchFamily="50" charset="-128"/>
              </a:rPr>
              <a:t>が不足している」</a:t>
            </a:r>
            <a:endParaRPr lang="ja-JP" altLang="ja-JP" sz="4800" kern="100" dirty="0">
              <a:latin typeface="Century" panose="02040604050505020304" pitchFamily="18" charset="0"/>
              <a:ea typeface="ＭＳ 明朝" panose="02020609040205080304" pitchFamily="17" charset="-128"/>
              <a:cs typeface="Times New Roman" panose="02020603050405020304" pitchFamily="18" charset="0"/>
            </a:endParaRPr>
          </a:p>
          <a:p>
            <a:r>
              <a:rPr lang="ja-JP" altLang="ja-JP" sz="4800" kern="0" dirty="0">
                <a:solidFill>
                  <a:srgbClr val="0A0A03"/>
                </a:solidFill>
                <a:latin typeface="Century" panose="02040604050505020304" pitchFamily="18" charset="0"/>
                <a:ea typeface="ＭＳ Ｐゴシック" panose="020B0600070205080204" pitchFamily="50" charset="-128"/>
                <a:cs typeface="ＭＳ Ｐゴシック" panose="020B0600070205080204" pitchFamily="50" charset="-128"/>
              </a:rPr>
              <a:t>　　　　　　　　　３６．４％　（３年前　３４．８％）</a:t>
            </a:r>
            <a:endParaRPr lang="ja-JP" altLang="ja-JP" sz="4800" kern="100" dirty="0">
              <a:latin typeface="Century" panose="02040604050505020304" pitchFamily="18" charset="0"/>
              <a:ea typeface="ＭＳ 明朝" panose="02020609040205080304" pitchFamily="17" charset="-128"/>
              <a:cs typeface="Times New Roman" panose="02020603050405020304" pitchFamily="18" charset="0"/>
            </a:endParaRPr>
          </a:p>
          <a:p>
            <a:r>
              <a:rPr lang="en-US" altLang="ja-JP" sz="4800" kern="0" dirty="0">
                <a:solidFill>
                  <a:srgbClr val="0A0A03"/>
                </a:solidFill>
                <a:latin typeface="ＭＳ Ｐゴシック" panose="020B0600070205080204" pitchFamily="50" charset="-128"/>
                <a:ea typeface="ＭＳ 明朝" panose="02020609040205080304" pitchFamily="17" charset="-128"/>
                <a:cs typeface="ＭＳ Ｐゴシック" panose="020B0600070205080204" pitchFamily="50" charset="-128"/>
              </a:rPr>
              <a:t> </a:t>
            </a:r>
            <a:endParaRPr lang="ja-JP" altLang="ja-JP" sz="48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4" name="スライド番号プレースホルダー 3"/>
          <p:cNvSpPr>
            <a:spLocks noGrp="1"/>
          </p:cNvSpPr>
          <p:nvPr>
            <p:ph type="sldNum" sz="quarter" idx="12"/>
          </p:nvPr>
        </p:nvSpPr>
        <p:spPr/>
        <p:txBody>
          <a:bodyPr/>
          <a:lstStyle/>
          <a:p>
            <a:fld id="{2F1BE189-D45E-4A9C-BC6A-593271925892}" type="slidenum">
              <a:rPr kumimoji="1" lang="ja-JP" altLang="en-US" smtClean="0"/>
              <a:pPr/>
              <a:t>18</a:t>
            </a:fld>
            <a:endParaRPr kumimoji="1" lang="ja-JP" altLang="en-US"/>
          </a:p>
        </p:txBody>
      </p:sp>
    </p:spTree>
    <p:extLst>
      <p:ext uri="{BB962C8B-B14F-4D97-AF65-F5344CB8AC3E}">
        <p14:creationId xmlns:p14="http://schemas.microsoft.com/office/powerpoint/2010/main" val="2035238066"/>
      </p:ext>
    </p:extLst>
  </p:cSld>
  <p:clrMapOvr>
    <a:masterClrMapping/>
  </p:clrMapOvr>
  <mc:AlternateContent xmlns:mc="http://schemas.openxmlformats.org/markup-compatibility/2006" xmlns:p14="http://schemas.microsoft.com/office/powerpoint/2010/main">
    <mc:Choice Requires="p14">
      <p:transition spd="slow" p14:dur="2000" advTm="18833"/>
    </mc:Choice>
    <mc:Fallback xmlns="">
      <p:transition spd="slow" advTm="18833"/>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83568" y="609600"/>
            <a:ext cx="6273744" cy="947192"/>
          </a:xfrm>
        </p:spPr>
        <p:txBody>
          <a:bodyPr>
            <a:normAutofit/>
          </a:bodyPr>
          <a:lstStyle/>
          <a:p>
            <a:r>
              <a:rPr kumimoji="1" lang="ja-JP" altLang="en-US" sz="2800" dirty="0" smtClean="0"/>
              <a:t>私立大学における大学生の学習成果の規定要因</a:t>
            </a:r>
            <a:r>
              <a:rPr kumimoji="1" lang="ja-JP" altLang="en-US" sz="2000" dirty="0" smtClean="0"/>
              <a:t>（２００９年）</a:t>
            </a:r>
            <a:endParaRPr kumimoji="1" lang="ja-JP" altLang="en-US" sz="2000" dirty="0"/>
          </a:p>
        </p:txBody>
      </p:sp>
      <p:pic>
        <p:nvPicPr>
          <p:cNvPr id="5" name="コンテンツ プレースホルダー 4"/>
          <p:cNvPicPr>
            <a:picLocks noGrp="1" noChangeAspect="1"/>
          </p:cNvPicPr>
          <p:nvPr>
            <p:ph idx="1"/>
          </p:nvPr>
        </p:nvPicPr>
        <p:blipFill>
          <a:blip r:embed="rId2"/>
          <a:stretch>
            <a:fillRect/>
          </a:stretch>
        </p:blipFill>
        <p:spPr>
          <a:xfrm>
            <a:off x="1115616" y="2060848"/>
            <a:ext cx="4583882" cy="3881437"/>
          </a:xfrm>
          <a:prstGeom prst="rect">
            <a:avLst/>
          </a:prstGeom>
        </p:spPr>
      </p:pic>
      <p:sp>
        <p:nvSpPr>
          <p:cNvPr id="3" name="スライド番号プレースホルダー 2"/>
          <p:cNvSpPr>
            <a:spLocks noGrp="1"/>
          </p:cNvSpPr>
          <p:nvPr>
            <p:ph type="sldNum" sz="quarter" idx="12"/>
          </p:nvPr>
        </p:nvSpPr>
        <p:spPr/>
        <p:txBody>
          <a:bodyPr/>
          <a:lstStyle/>
          <a:p>
            <a:fld id="{2F1BE189-D45E-4A9C-BC6A-593271925892}" type="slidenum">
              <a:rPr kumimoji="1" lang="ja-JP" altLang="en-US" smtClean="0"/>
              <a:pPr/>
              <a:t>19</a:t>
            </a:fld>
            <a:endParaRPr kumimoji="1" lang="ja-JP" altLang="en-US"/>
          </a:p>
        </p:txBody>
      </p:sp>
      <p:pic>
        <p:nvPicPr>
          <p:cNvPr id="6" name="コンテンツ プレースホルダー 4"/>
          <p:cNvPicPr>
            <a:picLocks noChangeAspect="1"/>
          </p:cNvPicPr>
          <p:nvPr/>
        </p:nvPicPr>
        <p:blipFill>
          <a:blip r:embed="rId2"/>
          <a:stretch>
            <a:fillRect/>
          </a:stretch>
        </p:blipFill>
        <p:spPr>
          <a:xfrm>
            <a:off x="1115615" y="1772816"/>
            <a:ext cx="5041049" cy="4268547"/>
          </a:xfrm>
          <a:prstGeom prst="rect">
            <a:avLst/>
          </a:prstGeom>
        </p:spPr>
      </p:pic>
    </p:spTree>
    <p:extLst>
      <p:ext uri="{BB962C8B-B14F-4D97-AF65-F5344CB8AC3E}">
        <p14:creationId xmlns:p14="http://schemas.microsoft.com/office/powerpoint/2010/main" val="3738947827"/>
      </p:ext>
    </p:extLst>
  </p:cSld>
  <p:clrMapOvr>
    <a:masterClrMapping/>
  </p:clrMapOvr>
  <mc:AlternateContent xmlns:mc="http://schemas.openxmlformats.org/markup-compatibility/2006" xmlns:p14="http://schemas.microsoft.com/office/powerpoint/2010/main">
    <mc:Choice Requires="p14">
      <p:transition spd="slow" p14:dur="2000" advTm="27347"/>
    </mc:Choice>
    <mc:Fallback xmlns="">
      <p:transition spd="slow" advTm="27347"/>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9599" y="609600"/>
            <a:ext cx="6347713" cy="731168"/>
          </a:xfrm>
        </p:spPr>
        <p:txBody>
          <a:bodyPr>
            <a:normAutofit/>
          </a:bodyPr>
          <a:lstStyle/>
          <a:p>
            <a:pPr marL="342900" lvl="0" indent="-342900">
              <a:spcBef>
                <a:spcPts val="1000"/>
              </a:spcBef>
            </a:pPr>
            <a:r>
              <a:rPr lang="ja-JP" altLang="ja-JP" sz="3200" kern="100" dirty="0">
                <a:solidFill>
                  <a:prstClr val="black">
                    <a:lumMod val="75000"/>
                    <a:lumOff val="25000"/>
                  </a:prstClr>
                </a:solidFill>
                <a:latin typeface="Century" panose="02040604050505020304" pitchFamily="18" charset="0"/>
                <a:ea typeface="ＭＳ 明朝" panose="02020609040205080304" pitchFamily="17" charset="-128"/>
                <a:cs typeface="Times New Roman" panose="02020603050405020304" pitchFamily="18" charset="0"/>
              </a:rPr>
              <a:t>　</a:t>
            </a:r>
            <a:r>
              <a:rPr lang="ja-JP" altLang="en-US" sz="3200" kern="100" dirty="0" smtClean="0">
                <a:solidFill>
                  <a:prstClr val="black">
                    <a:lumMod val="75000"/>
                    <a:lumOff val="25000"/>
                  </a:prstClr>
                </a:solidFill>
                <a:latin typeface="Century" panose="02040604050505020304" pitchFamily="18" charset="0"/>
                <a:ea typeface="ＭＳ 明朝" panose="02020609040205080304" pitchFamily="17" charset="-128"/>
                <a:cs typeface="Times New Roman" panose="02020603050405020304" pitchFamily="18" charset="0"/>
              </a:rPr>
              <a:t>本報告の概要</a:t>
            </a:r>
            <a:endParaRPr lang="ja-JP" altLang="ja-JP" sz="2400" kern="100" dirty="0">
              <a:solidFill>
                <a:prstClr val="black">
                  <a:lumMod val="75000"/>
                  <a:lumOff val="25000"/>
                </a:prstClr>
              </a:solidFill>
              <a:latin typeface="Century" panose="02040604050505020304" pitchFamily="18" charset="0"/>
              <a:ea typeface="ＭＳ 明朝" panose="02020609040205080304" pitchFamily="17" charset="-128"/>
              <a:cs typeface="Times New Roman" panose="02020603050405020304" pitchFamily="18" charset="0"/>
            </a:endParaRPr>
          </a:p>
        </p:txBody>
      </p:sp>
      <p:sp>
        <p:nvSpPr>
          <p:cNvPr id="3" name="コンテンツ プレースホルダー 2"/>
          <p:cNvSpPr>
            <a:spLocks noGrp="1"/>
          </p:cNvSpPr>
          <p:nvPr>
            <p:ph idx="1"/>
          </p:nvPr>
        </p:nvSpPr>
        <p:spPr>
          <a:xfrm>
            <a:off x="609599" y="1556791"/>
            <a:ext cx="6842721" cy="5184577"/>
          </a:xfrm>
        </p:spPr>
        <p:txBody>
          <a:bodyPr>
            <a:noAutofit/>
          </a:bodyPr>
          <a:lstStyle/>
          <a:p>
            <a:pPr indent="0" algn="just">
              <a:buNone/>
            </a:pPr>
            <a:r>
              <a:rPr lang="ja-JP" altLang="en-US" sz="1400" kern="100" dirty="0" smtClean="0">
                <a:latin typeface="Century" panose="02040604050505020304" pitchFamily="18" charset="0"/>
                <a:ea typeface="ＭＳ 明朝" panose="02020609040205080304" pitchFamily="17" charset="-128"/>
                <a:cs typeface="Times New Roman" panose="02020603050405020304" pitchFamily="18" charset="0"/>
              </a:rPr>
              <a:t>１　はじめに　　</a:t>
            </a:r>
            <a:endParaRPr lang="en-US" altLang="ja-JP" sz="1400" kern="100" dirty="0" smtClean="0">
              <a:latin typeface="Century" panose="02040604050505020304" pitchFamily="18" charset="0"/>
              <a:ea typeface="ＭＳ 明朝" panose="02020609040205080304" pitchFamily="17" charset="-128"/>
              <a:cs typeface="Times New Roman" panose="02020603050405020304" pitchFamily="18" charset="0"/>
            </a:endParaRPr>
          </a:p>
          <a:p>
            <a:pPr indent="0" algn="just">
              <a:buNone/>
            </a:pPr>
            <a:r>
              <a:rPr lang="ja-JP" altLang="en-US" sz="1400" kern="100" dirty="0" smtClean="0">
                <a:latin typeface="Century" panose="02040604050505020304" pitchFamily="18" charset="0"/>
                <a:ea typeface="ＭＳ 明朝" panose="02020609040205080304" pitchFamily="17" charset="-128"/>
                <a:cs typeface="Times New Roman" panose="02020603050405020304" pitchFamily="18" charset="0"/>
              </a:rPr>
              <a:t>２　学生の多様化の背景</a:t>
            </a:r>
            <a:r>
              <a:rPr lang="ja-JP" altLang="en-US" sz="1400" kern="100" dirty="0" err="1" smtClean="0">
                <a:latin typeface="Century" panose="02040604050505020304" pitchFamily="18" charset="0"/>
                <a:ea typeface="ＭＳ 明朝" panose="02020609040205080304" pitchFamily="17" charset="-128"/>
                <a:cs typeface="Times New Roman" panose="02020603050405020304" pitchFamily="18" charset="0"/>
              </a:rPr>
              <a:t>ー</a:t>
            </a:r>
            <a:r>
              <a:rPr lang="ja-JP" altLang="en-US" sz="1400" kern="100" dirty="0" smtClean="0">
                <a:latin typeface="Century" panose="02040604050505020304" pitchFamily="18" charset="0"/>
                <a:ea typeface="ＭＳ 明朝" panose="02020609040205080304" pitchFamily="17" charset="-128"/>
                <a:cs typeface="Times New Roman" panose="02020603050405020304" pitchFamily="18" charset="0"/>
              </a:rPr>
              <a:t>　大学・短大進学率の変遷　　　</a:t>
            </a:r>
            <a:endParaRPr lang="en-US" altLang="ja-JP" sz="1400" kern="100" dirty="0" smtClean="0">
              <a:latin typeface="Century" panose="02040604050505020304" pitchFamily="18" charset="0"/>
              <a:ea typeface="ＭＳ 明朝" panose="02020609040205080304" pitchFamily="17" charset="-128"/>
              <a:cs typeface="Times New Roman" panose="02020603050405020304" pitchFamily="18" charset="0"/>
            </a:endParaRPr>
          </a:p>
          <a:p>
            <a:pPr indent="0" algn="just">
              <a:buNone/>
            </a:pPr>
            <a:r>
              <a:rPr lang="ja-JP" altLang="en-US" sz="1400" kern="100" dirty="0" smtClean="0">
                <a:latin typeface="Century" panose="02040604050505020304" pitchFamily="18" charset="0"/>
                <a:ea typeface="ＭＳ 明朝" panose="02020609040205080304" pitchFamily="17" charset="-128"/>
                <a:cs typeface="Times New Roman" panose="02020603050405020304" pitchFamily="18" charset="0"/>
              </a:rPr>
              <a:t>３　学生文化の変遷</a:t>
            </a:r>
            <a:endParaRPr lang="en-US" altLang="ja-JP" sz="1400" kern="100" dirty="0" smtClean="0">
              <a:latin typeface="Century" panose="02040604050505020304" pitchFamily="18" charset="0"/>
              <a:ea typeface="ＭＳ 明朝" panose="02020609040205080304" pitchFamily="17" charset="-128"/>
              <a:cs typeface="Times New Roman" panose="02020603050405020304" pitchFamily="18" charset="0"/>
            </a:endParaRPr>
          </a:p>
          <a:p>
            <a:pPr indent="0" algn="just">
              <a:buNone/>
            </a:pPr>
            <a:r>
              <a:rPr lang="ja-JP" altLang="en-US" sz="1400" kern="100" dirty="0" smtClean="0">
                <a:latin typeface="Century" panose="02040604050505020304" pitchFamily="18" charset="0"/>
                <a:ea typeface="ＭＳ 明朝" panose="02020609040205080304" pitchFamily="17" charset="-128"/>
                <a:cs typeface="Times New Roman" panose="02020603050405020304" pitchFamily="18" charset="0"/>
              </a:rPr>
              <a:t>　　　対抗文化→大学レジャーランド→バブル期→不況期の大学生</a:t>
            </a:r>
            <a:endParaRPr lang="en-US" altLang="ja-JP" sz="1400" kern="100" dirty="0">
              <a:latin typeface="Century" panose="02040604050505020304" pitchFamily="18" charset="0"/>
              <a:ea typeface="ＭＳ 明朝" panose="02020609040205080304" pitchFamily="17" charset="-128"/>
              <a:cs typeface="Times New Roman" panose="02020603050405020304" pitchFamily="18" charset="0"/>
            </a:endParaRPr>
          </a:p>
          <a:p>
            <a:pPr indent="0" algn="just">
              <a:buNone/>
            </a:pPr>
            <a:r>
              <a:rPr lang="ja-JP" altLang="en-US" sz="1400" kern="100" dirty="0" smtClean="0">
                <a:latin typeface="Century" panose="02040604050505020304" pitchFamily="18" charset="0"/>
                <a:ea typeface="ＭＳ 明朝" panose="02020609040205080304" pitchFamily="17" charset="-128"/>
                <a:cs typeface="Times New Roman" panose="02020603050405020304" pitchFamily="18" charset="0"/>
              </a:rPr>
              <a:t>４　学生生活の重点の変化、大学生活充実度、大学満足度、読書時間の変化</a:t>
            </a:r>
            <a:endParaRPr lang="en-US" altLang="ja-JP" sz="1400" kern="100" dirty="0" smtClean="0">
              <a:latin typeface="Century" panose="02040604050505020304" pitchFamily="18" charset="0"/>
              <a:ea typeface="ＭＳ 明朝" panose="02020609040205080304" pitchFamily="17" charset="-128"/>
              <a:cs typeface="Times New Roman" panose="02020603050405020304" pitchFamily="18" charset="0"/>
            </a:endParaRPr>
          </a:p>
          <a:p>
            <a:pPr indent="0" algn="just">
              <a:buNone/>
            </a:pPr>
            <a:r>
              <a:rPr lang="ja-JP" altLang="en-US" sz="1400" kern="100" dirty="0" smtClean="0">
                <a:latin typeface="Century" panose="02040604050505020304" pitchFamily="18" charset="0"/>
                <a:ea typeface="ＭＳ 明朝" panose="02020609040205080304" pitchFamily="17" charset="-128"/>
                <a:cs typeface="Times New Roman" panose="02020603050405020304" pitchFamily="18" charset="0"/>
              </a:rPr>
              <a:t>５　入学偏差値の違う大学の学生の生活と学力の違い</a:t>
            </a:r>
            <a:endParaRPr lang="en-US" altLang="ja-JP" sz="1400" kern="100" dirty="0" smtClean="0">
              <a:latin typeface="Century" panose="02040604050505020304" pitchFamily="18" charset="0"/>
              <a:ea typeface="ＭＳ 明朝" panose="02020609040205080304" pitchFamily="17" charset="-128"/>
              <a:cs typeface="Times New Roman" panose="02020603050405020304" pitchFamily="18" charset="0"/>
            </a:endParaRPr>
          </a:p>
          <a:p>
            <a:pPr indent="0" algn="just">
              <a:buNone/>
            </a:pPr>
            <a:r>
              <a:rPr lang="ja-JP" altLang="en-US" sz="1400" kern="100" dirty="0">
                <a:latin typeface="Century" panose="02040604050505020304" pitchFamily="18" charset="0"/>
                <a:ea typeface="ＭＳ 明朝" panose="02020609040205080304" pitchFamily="17" charset="-128"/>
                <a:cs typeface="Times New Roman" panose="02020603050405020304" pitchFamily="18" charset="0"/>
              </a:rPr>
              <a:t>　</a:t>
            </a:r>
            <a:r>
              <a:rPr lang="ja-JP" altLang="en-US" sz="1400" kern="100" dirty="0" smtClean="0">
                <a:latin typeface="Century" panose="02040604050505020304" pitchFamily="18" charset="0"/>
                <a:ea typeface="ＭＳ 明朝" panose="02020609040205080304" pitchFamily="17" charset="-128"/>
                <a:cs typeface="Times New Roman" panose="02020603050405020304" pitchFamily="18" charset="0"/>
              </a:rPr>
              <a:t>　　①　Ａ大学とＢ大学の学生生活の違い</a:t>
            </a:r>
            <a:endParaRPr lang="en-US" altLang="ja-JP" sz="1400" kern="100" dirty="0" smtClean="0">
              <a:latin typeface="Century" panose="02040604050505020304" pitchFamily="18" charset="0"/>
              <a:ea typeface="ＭＳ 明朝" panose="02020609040205080304" pitchFamily="17" charset="-128"/>
              <a:cs typeface="Times New Roman" panose="02020603050405020304" pitchFamily="18" charset="0"/>
            </a:endParaRPr>
          </a:p>
          <a:p>
            <a:pPr indent="0" algn="just">
              <a:buNone/>
            </a:pPr>
            <a:r>
              <a:rPr lang="ja-JP" altLang="en-US" sz="1400" kern="100" dirty="0">
                <a:latin typeface="Century" panose="02040604050505020304" pitchFamily="18" charset="0"/>
                <a:ea typeface="ＭＳ 明朝" panose="02020609040205080304" pitchFamily="17" charset="-128"/>
                <a:cs typeface="Times New Roman" panose="02020603050405020304" pitchFamily="18" charset="0"/>
              </a:rPr>
              <a:t>　</a:t>
            </a:r>
            <a:r>
              <a:rPr lang="ja-JP" altLang="en-US" sz="1400" kern="100" dirty="0" smtClean="0">
                <a:latin typeface="Century" panose="02040604050505020304" pitchFamily="18" charset="0"/>
                <a:ea typeface="ＭＳ 明朝" panose="02020609040205080304" pitchFamily="17" charset="-128"/>
                <a:cs typeface="Times New Roman" panose="02020603050405020304" pitchFamily="18" charset="0"/>
              </a:rPr>
              <a:t>　　②　Ｆ大学とＢ大学の学生の学力の違い</a:t>
            </a:r>
            <a:endParaRPr lang="en-US" altLang="ja-JP" sz="1400" kern="100" dirty="0" smtClean="0">
              <a:latin typeface="Century" panose="02040604050505020304" pitchFamily="18" charset="0"/>
              <a:ea typeface="ＭＳ 明朝" panose="02020609040205080304" pitchFamily="17" charset="-128"/>
              <a:cs typeface="Times New Roman" panose="02020603050405020304" pitchFamily="18" charset="0"/>
            </a:endParaRPr>
          </a:p>
          <a:p>
            <a:pPr indent="0" algn="just">
              <a:buNone/>
            </a:pPr>
            <a:r>
              <a:rPr lang="ja-JP" altLang="en-US" sz="1400" kern="100" dirty="0">
                <a:latin typeface="Century" panose="02040604050505020304" pitchFamily="18" charset="0"/>
                <a:ea typeface="ＭＳ 明朝" panose="02020609040205080304" pitchFamily="17" charset="-128"/>
                <a:cs typeface="Times New Roman" panose="02020603050405020304" pitchFamily="18" charset="0"/>
              </a:rPr>
              <a:t>　</a:t>
            </a:r>
            <a:r>
              <a:rPr lang="ja-JP" altLang="en-US" sz="1400" kern="100" dirty="0" smtClean="0">
                <a:latin typeface="Century" panose="02040604050505020304" pitchFamily="18" charset="0"/>
                <a:ea typeface="ＭＳ 明朝" panose="02020609040205080304" pitchFamily="17" charset="-128"/>
                <a:cs typeface="Times New Roman" panose="02020603050405020304" pitchFamily="18" charset="0"/>
              </a:rPr>
              <a:t>　　③　偏差値の違ういくつかの大学の学生生活の違い</a:t>
            </a:r>
            <a:endParaRPr lang="en-US" altLang="ja-JP" sz="1400" kern="100" dirty="0" smtClean="0">
              <a:latin typeface="Century" panose="02040604050505020304" pitchFamily="18" charset="0"/>
              <a:ea typeface="ＭＳ 明朝" panose="02020609040205080304" pitchFamily="17" charset="-128"/>
              <a:cs typeface="Times New Roman" panose="02020603050405020304" pitchFamily="18" charset="0"/>
            </a:endParaRPr>
          </a:p>
          <a:p>
            <a:pPr indent="0" algn="just">
              <a:buNone/>
            </a:pPr>
            <a:r>
              <a:rPr lang="ja-JP" altLang="en-US" sz="1400" kern="100" dirty="0" smtClean="0">
                <a:latin typeface="Century" panose="02040604050505020304" pitchFamily="18" charset="0"/>
                <a:ea typeface="ＭＳ 明朝" panose="02020609040205080304" pitchFamily="17" charset="-128"/>
                <a:cs typeface="Times New Roman" panose="02020603050405020304" pitchFamily="18" charset="0"/>
              </a:rPr>
              <a:t>６　最近の大学生調査のデータから</a:t>
            </a:r>
            <a:endParaRPr lang="en-US" altLang="ja-JP" sz="1400" kern="100" dirty="0" smtClean="0">
              <a:latin typeface="Century" panose="02040604050505020304" pitchFamily="18" charset="0"/>
              <a:ea typeface="ＭＳ 明朝" panose="02020609040205080304" pitchFamily="17" charset="-128"/>
              <a:cs typeface="Times New Roman" panose="02020603050405020304" pitchFamily="18" charset="0"/>
            </a:endParaRPr>
          </a:p>
          <a:p>
            <a:pPr indent="0" algn="just">
              <a:buNone/>
            </a:pPr>
            <a:r>
              <a:rPr lang="ja-JP" altLang="en-US" sz="1400" kern="100" dirty="0" smtClean="0">
                <a:latin typeface="Century" panose="02040604050505020304" pitchFamily="18" charset="0"/>
                <a:ea typeface="ＭＳ 明朝" panose="02020609040205080304" pitchFamily="17" charset="-128"/>
                <a:cs typeface="Times New Roman" panose="02020603050405020304" pitchFamily="18" charset="0"/>
              </a:rPr>
              <a:t>７　大学類型による違い</a:t>
            </a:r>
            <a:endParaRPr lang="en-US" altLang="ja-JP" sz="1400" kern="100" dirty="0" smtClean="0">
              <a:latin typeface="Century" panose="02040604050505020304" pitchFamily="18" charset="0"/>
              <a:ea typeface="ＭＳ 明朝" panose="02020609040205080304" pitchFamily="17" charset="-128"/>
              <a:cs typeface="Times New Roman" panose="02020603050405020304" pitchFamily="18" charset="0"/>
            </a:endParaRPr>
          </a:p>
          <a:p>
            <a:pPr indent="0" algn="just">
              <a:buNone/>
            </a:pPr>
            <a:r>
              <a:rPr lang="ja-JP" altLang="en-US" sz="1400" kern="100" dirty="0">
                <a:latin typeface="Century" panose="02040604050505020304" pitchFamily="18" charset="0"/>
                <a:ea typeface="ＭＳ 明朝" panose="02020609040205080304" pitchFamily="17" charset="-128"/>
                <a:cs typeface="Times New Roman" panose="02020603050405020304" pitchFamily="18" charset="0"/>
              </a:rPr>
              <a:t>８</a:t>
            </a:r>
            <a:r>
              <a:rPr lang="ja-JP" altLang="en-US" sz="1400" kern="100" dirty="0" smtClean="0">
                <a:latin typeface="Century" panose="02040604050505020304" pitchFamily="18" charset="0"/>
                <a:ea typeface="ＭＳ 明朝" panose="02020609040205080304" pitchFamily="17" charset="-128"/>
                <a:cs typeface="Times New Roman" panose="02020603050405020304" pitchFamily="18" charset="0"/>
              </a:rPr>
              <a:t>　大学生活の規定要因</a:t>
            </a:r>
            <a:endParaRPr lang="en-US" altLang="ja-JP" sz="1400" b="1" kern="100" dirty="0" smtClean="0">
              <a:latin typeface="Century" panose="02040604050505020304" pitchFamily="18" charset="0"/>
              <a:ea typeface="ＭＳ 明朝" panose="02020609040205080304" pitchFamily="17" charset="-128"/>
              <a:cs typeface="Times New Roman" panose="02020603050405020304" pitchFamily="18" charset="0"/>
            </a:endParaRPr>
          </a:p>
          <a:p>
            <a:pPr indent="0" algn="just">
              <a:buNone/>
            </a:pPr>
            <a:r>
              <a:rPr lang="ja-JP" altLang="en-US" sz="1400" kern="100" dirty="0" smtClean="0">
                <a:latin typeface="Century" panose="02040604050505020304" pitchFamily="18" charset="0"/>
                <a:ea typeface="ＭＳ 明朝" panose="02020609040205080304" pitchFamily="17" charset="-128"/>
                <a:cs typeface="Times New Roman" panose="02020603050405020304" pitchFamily="18" charset="0"/>
              </a:rPr>
              <a:t>９　新興大学の教員の意識</a:t>
            </a:r>
            <a:endParaRPr lang="en-US" altLang="ja-JP" sz="1400" kern="100" dirty="0" smtClean="0">
              <a:latin typeface="Century" panose="02040604050505020304" pitchFamily="18" charset="0"/>
              <a:ea typeface="ＭＳ 明朝" panose="02020609040205080304" pitchFamily="17" charset="-128"/>
              <a:cs typeface="Times New Roman" panose="02020603050405020304" pitchFamily="18" charset="0"/>
            </a:endParaRPr>
          </a:p>
          <a:p>
            <a:pPr indent="0" algn="just">
              <a:buNone/>
            </a:pPr>
            <a:r>
              <a:rPr lang="ja-JP" altLang="en-US" sz="1400" kern="100" dirty="0" smtClean="0">
                <a:latin typeface="Century" panose="02040604050505020304" pitchFamily="18" charset="0"/>
                <a:ea typeface="ＭＳ 明朝" panose="02020609040205080304" pitchFamily="17" charset="-128"/>
                <a:cs typeface="Times New Roman" panose="02020603050405020304" pitchFamily="18" charset="0"/>
              </a:rPr>
              <a:t>９　まとめー</a:t>
            </a:r>
            <a:r>
              <a:rPr lang="ja-JP" altLang="en-US" sz="1400" kern="100" dirty="0">
                <a:latin typeface="Century" panose="02040604050505020304" pitchFamily="18" charset="0"/>
                <a:ea typeface="ＭＳ 明朝" panose="02020609040205080304" pitchFamily="17" charset="-128"/>
                <a:cs typeface="Times New Roman" panose="02020603050405020304" pitchFamily="18" charset="0"/>
              </a:rPr>
              <a:t>　</a:t>
            </a:r>
            <a:r>
              <a:rPr lang="ja-JP" altLang="en-US" sz="1400" kern="100" dirty="0" smtClean="0">
                <a:latin typeface="Century" panose="02040604050505020304" pitchFamily="18" charset="0"/>
                <a:ea typeface="ＭＳ 明朝" panose="02020609040205080304" pitchFamily="17" charset="-128"/>
                <a:cs typeface="Times New Roman" panose="02020603050405020304" pitchFamily="18" charset="0"/>
              </a:rPr>
              <a:t>学生の多様化と大学教育</a:t>
            </a:r>
            <a:endParaRPr lang="en-US" altLang="ja-JP" sz="1400" kern="100" dirty="0" smtClean="0">
              <a:latin typeface="Century" panose="02040604050505020304" pitchFamily="18" charset="0"/>
              <a:ea typeface="ＭＳ 明朝" panose="02020609040205080304" pitchFamily="17" charset="-128"/>
              <a:cs typeface="Times New Roman" panose="02020603050405020304" pitchFamily="18" charset="0"/>
            </a:endParaRPr>
          </a:p>
          <a:p>
            <a:pPr indent="0" algn="just">
              <a:buNone/>
            </a:pPr>
            <a:endParaRPr lang="en-US" altLang="ja-JP" sz="1400" kern="100" dirty="0" smtClean="0">
              <a:latin typeface="Century" panose="02040604050505020304" pitchFamily="18" charset="0"/>
              <a:ea typeface="ＭＳ 明朝" panose="02020609040205080304" pitchFamily="17" charset="-128"/>
              <a:cs typeface="Times New Roman" panose="02020603050405020304" pitchFamily="18" charset="0"/>
            </a:endParaRPr>
          </a:p>
          <a:p>
            <a:pPr indent="0" algn="just">
              <a:buNone/>
            </a:pPr>
            <a:endParaRPr lang="en-US" altLang="ja-JP" sz="1400" kern="100" dirty="0">
              <a:latin typeface="Century" panose="02040604050505020304" pitchFamily="18" charset="0"/>
              <a:ea typeface="ＭＳ 明朝" panose="02020609040205080304" pitchFamily="17" charset="-128"/>
              <a:cs typeface="Times New Roman" panose="02020603050405020304" pitchFamily="18" charset="0"/>
            </a:endParaRPr>
          </a:p>
          <a:p>
            <a:pPr indent="0" algn="just">
              <a:buNone/>
            </a:pPr>
            <a:endParaRPr lang="en-US" altLang="ja-JP" sz="1400" kern="100" dirty="0" smtClean="0">
              <a:latin typeface="Century" panose="02040604050505020304" pitchFamily="18" charset="0"/>
              <a:ea typeface="ＭＳ 明朝" panose="02020609040205080304" pitchFamily="17" charset="-128"/>
              <a:cs typeface="Times New Roman" panose="02020603050405020304" pitchFamily="18" charset="0"/>
            </a:endParaRPr>
          </a:p>
          <a:p>
            <a:pPr indent="0" algn="just">
              <a:buNone/>
            </a:pPr>
            <a:r>
              <a:rPr lang="ja-JP" altLang="en-US" sz="1400" kern="100" dirty="0" smtClean="0">
                <a:latin typeface="Century" panose="02040604050505020304" pitchFamily="18" charset="0"/>
                <a:ea typeface="ＭＳ 明朝" panose="02020609040205080304" pitchFamily="17" charset="-128"/>
                <a:cs typeface="Times New Roman" panose="02020603050405020304" pitchFamily="18" charset="0"/>
              </a:rPr>
              <a:t>　</a:t>
            </a:r>
            <a:endParaRPr lang="en-US" altLang="ja-JP" sz="1400" kern="100" dirty="0" smtClean="0">
              <a:latin typeface="Century" panose="02040604050505020304" pitchFamily="18" charset="0"/>
              <a:ea typeface="ＭＳ 明朝" panose="02020609040205080304" pitchFamily="17" charset="-128"/>
              <a:cs typeface="Times New Roman" panose="02020603050405020304" pitchFamily="18" charset="0"/>
            </a:endParaRPr>
          </a:p>
          <a:p>
            <a:pPr indent="0" algn="just">
              <a:buNone/>
            </a:pPr>
            <a:endParaRPr lang="en-US" altLang="ja-JP" sz="1400" kern="100" dirty="0">
              <a:latin typeface="Century" panose="02040604050505020304" pitchFamily="18" charset="0"/>
              <a:ea typeface="ＭＳ 明朝" panose="02020609040205080304" pitchFamily="17" charset="-128"/>
              <a:cs typeface="Times New Roman" panose="02020603050405020304" pitchFamily="18" charset="0"/>
            </a:endParaRPr>
          </a:p>
          <a:p>
            <a:pPr indent="0" algn="just">
              <a:buNone/>
            </a:pPr>
            <a:endParaRPr lang="en-US" altLang="ja-JP" sz="1400" kern="100" dirty="0">
              <a:latin typeface="Century" panose="02040604050505020304" pitchFamily="18" charset="0"/>
              <a:ea typeface="ＭＳ 明朝" panose="02020609040205080304" pitchFamily="17" charset="-128"/>
              <a:cs typeface="Times New Roman" panose="02020603050405020304" pitchFamily="18" charset="0"/>
            </a:endParaRPr>
          </a:p>
          <a:p>
            <a:pPr indent="0" algn="just">
              <a:buNone/>
            </a:pPr>
            <a:endParaRPr lang="en-US" altLang="ja-JP" sz="1400" kern="100" dirty="0" smtClean="0">
              <a:latin typeface="Century" panose="02040604050505020304" pitchFamily="18" charset="0"/>
              <a:ea typeface="ＭＳ 明朝" panose="02020609040205080304" pitchFamily="17" charset="-128"/>
              <a:cs typeface="Times New Roman" panose="02020603050405020304" pitchFamily="18" charset="0"/>
            </a:endParaRPr>
          </a:p>
          <a:p>
            <a:pPr indent="0" algn="just">
              <a:buNone/>
            </a:pPr>
            <a:r>
              <a:rPr lang="ja-JP" altLang="en-US" sz="1400" kern="100" dirty="0" smtClean="0">
                <a:latin typeface="Century" panose="02040604050505020304" pitchFamily="18" charset="0"/>
                <a:ea typeface="ＭＳ 明朝" panose="02020609040205080304" pitchFamily="17" charset="-128"/>
                <a:cs typeface="Times New Roman" panose="02020603050405020304" pitchFamily="18" charset="0"/>
              </a:rPr>
              <a:t>２　学生の多様化の実態</a:t>
            </a:r>
            <a:endParaRPr lang="en-US" altLang="ja-JP" sz="1400" kern="100" dirty="0" smtClean="0">
              <a:latin typeface="Century" panose="02040604050505020304" pitchFamily="18" charset="0"/>
              <a:ea typeface="ＭＳ 明朝" panose="02020609040205080304" pitchFamily="17" charset="-128"/>
              <a:cs typeface="Times New Roman" panose="02020603050405020304" pitchFamily="18" charset="0"/>
            </a:endParaRPr>
          </a:p>
          <a:p>
            <a:pPr indent="0" algn="just">
              <a:buNone/>
            </a:pPr>
            <a:endParaRPr lang="en-US" altLang="ja-JP" sz="1400" kern="100" dirty="0">
              <a:latin typeface="Century" panose="02040604050505020304" pitchFamily="18" charset="0"/>
              <a:ea typeface="ＭＳ 明朝" panose="02020609040205080304" pitchFamily="17" charset="-128"/>
              <a:cs typeface="Times New Roman" panose="02020603050405020304" pitchFamily="18" charset="0"/>
            </a:endParaRPr>
          </a:p>
          <a:p>
            <a:pPr indent="0" algn="just">
              <a:buNone/>
            </a:pPr>
            <a:r>
              <a:rPr lang="ja-JP" altLang="en-US" sz="1400" kern="100" dirty="0" smtClean="0">
                <a:latin typeface="Century" panose="02040604050505020304" pitchFamily="18" charset="0"/>
                <a:ea typeface="ＭＳ 明朝" panose="02020609040205080304" pitchFamily="17" charset="-128"/>
                <a:cs typeface="Times New Roman" panose="02020603050405020304" pitchFamily="18" charset="0"/>
              </a:rPr>
              <a:t>　　①　報告者の実感から</a:t>
            </a:r>
            <a:endParaRPr lang="en-US" altLang="ja-JP" sz="1400" kern="100" dirty="0" smtClean="0">
              <a:latin typeface="Century" panose="02040604050505020304" pitchFamily="18" charset="0"/>
              <a:ea typeface="ＭＳ 明朝" panose="02020609040205080304" pitchFamily="17" charset="-128"/>
              <a:cs typeface="Times New Roman" panose="02020603050405020304" pitchFamily="18" charset="0"/>
            </a:endParaRPr>
          </a:p>
          <a:p>
            <a:pPr indent="0" algn="just">
              <a:buNone/>
            </a:pPr>
            <a:endParaRPr lang="en-US" altLang="ja-JP" sz="1400" kern="100" dirty="0">
              <a:latin typeface="Century" panose="02040604050505020304" pitchFamily="18" charset="0"/>
              <a:ea typeface="ＭＳ 明朝" panose="02020609040205080304" pitchFamily="17" charset="-128"/>
              <a:cs typeface="Times New Roman" panose="02020603050405020304" pitchFamily="18" charset="0"/>
            </a:endParaRPr>
          </a:p>
          <a:p>
            <a:pPr indent="0" algn="just">
              <a:buNone/>
            </a:pPr>
            <a:r>
              <a:rPr lang="ja-JP" altLang="en-US" sz="1400" kern="100" dirty="0" smtClean="0">
                <a:latin typeface="Century" panose="02040604050505020304" pitchFamily="18" charset="0"/>
                <a:ea typeface="ＭＳ 明朝" panose="02020609040205080304" pitchFamily="17" charset="-128"/>
                <a:cs typeface="Times New Roman" panose="02020603050405020304" pitchFamily="18" charset="0"/>
              </a:rPr>
              <a:t>　　②　学生全体の変化</a:t>
            </a:r>
            <a:endParaRPr lang="en-US" altLang="ja-JP" sz="1400" kern="100" dirty="0" smtClean="0">
              <a:latin typeface="Century" panose="02040604050505020304" pitchFamily="18" charset="0"/>
              <a:ea typeface="ＭＳ 明朝" panose="02020609040205080304" pitchFamily="17" charset="-128"/>
              <a:cs typeface="Times New Roman" panose="02020603050405020304" pitchFamily="18" charset="0"/>
            </a:endParaRPr>
          </a:p>
          <a:p>
            <a:pPr indent="0" algn="just">
              <a:buNone/>
            </a:pPr>
            <a:endParaRPr lang="en-US" altLang="ja-JP" sz="1400" kern="100" dirty="0">
              <a:latin typeface="Century" panose="02040604050505020304" pitchFamily="18" charset="0"/>
              <a:ea typeface="ＭＳ 明朝" panose="02020609040205080304" pitchFamily="17" charset="-128"/>
              <a:cs typeface="Times New Roman" panose="02020603050405020304" pitchFamily="18" charset="0"/>
            </a:endParaRPr>
          </a:p>
          <a:p>
            <a:pPr indent="0" algn="just">
              <a:buNone/>
            </a:pPr>
            <a:endParaRPr lang="en-US" altLang="ja-JP" sz="1400" kern="100" dirty="0" smtClean="0">
              <a:latin typeface="Century" panose="02040604050505020304" pitchFamily="18" charset="0"/>
              <a:ea typeface="ＭＳ 明朝" panose="02020609040205080304" pitchFamily="17" charset="-128"/>
              <a:cs typeface="Times New Roman" panose="02020603050405020304" pitchFamily="18" charset="0"/>
            </a:endParaRPr>
          </a:p>
          <a:p>
            <a:pPr indent="0" algn="just">
              <a:buNone/>
            </a:pPr>
            <a:r>
              <a:rPr lang="ja-JP" altLang="en-US" sz="1400" kern="100" dirty="0" smtClean="0">
                <a:latin typeface="Century" panose="02040604050505020304" pitchFamily="18" charset="0"/>
                <a:ea typeface="ＭＳ 明朝" panose="02020609040205080304" pitchFamily="17" charset="-128"/>
                <a:cs typeface="Times New Roman" panose="02020603050405020304" pitchFamily="18" charset="0"/>
              </a:rPr>
              <a:t>調査データから</a:t>
            </a:r>
            <a:endParaRPr lang="en-US" altLang="ja-JP" sz="1400" kern="100" dirty="0" smtClean="0">
              <a:latin typeface="Century" panose="02040604050505020304" pitchFamily="18" charset="0"/>
              <a:ea typeface="ＭＳ 明朝" panose="02020609040205080304" pitchFamily="17" charset="-128"/>
              <a:cs typeface="Times New Roman" panose="02020603050405020304" pitchFamily="18" charset="0"/>
            </a:endParaRPr>
          </a:p>
          <a:p>
            <a:pPr indent="0" algn="just">
              <a:buNone/>
            </a:pPr>
            <a:endParaRPr lang="en-US" altLang="ja-JP" sz="1400" kern="100" dirty="0">
              <a:latin typeface="Century" panose="02040604050505020304" pitchFamily="18" charset="0"/>
              <a:ea typeface="ＭＳ 明朝" panose="02020609040205080304" pitchFamily="17" charset="-128"/>
              <a:cs typeface="Times New Roman" panose="02020603050405020304" pitchFamily="18" charset="0"/>
            </a:endParaRPr>
          </a:p>
          <a:p>
            <a:pPr indent="0" algn="just">
              <a:buNone/>
            </a:pPr>
            <a:r>
              <a:rPr lang="ja-JP" altLang="en-US" sz="1400" kern="100" dirty="0" smtClean="0">
                <a:latin typeface="Century" panose="02040604050505020304" pitchFamily="18" charset="0"/>
                <a:ea typeface="ＭＳ 明朝" panose="02020609040205080304" pitchFamily="17" charset="-128"/>
                <a:cs typeface="Times New Roman" panose="02020603050405020304" pitchFamily="18" charset="0"/>
              </a:rPr>
              <a:t>　　②　</a:t>
            </a:r>
            <a:r>
              <a:rPr lang="ja-JP" altLang="ja-JP" sz="1400" kern="100" dirty="0" smtClean="0">
                <a:latin typeface="Century" panose="02040604050505020304" pitchFamily="18" charset="0"/>
                <a:ea typeface="ＭＳ 明朝" panose="02020609040205080304" pitchFamily="17" charset="-128"/>
                <a:cs typeface="Times New Roman" panose="02020603050405020304" pitchFamily="18" charset="0"/>
              </a:rPr>
              <a:t>考察</a:t>
            </a:r>
            <a:r>
              <a:rPr lang="ja-JP" altLang="ja-JP" sz="1400" kern="100" dirty="0">
                <a:latin typeface="Century" panose="02040604050505020304" pitchFamily="18" charset="0"/>
                <a:ea typeface="ＭＳ 明朝" panose="02020609040205080304" pitchFamily="17" charset="-128"/>
                <a:cs typeface="Times New Roman" panose="02020603050405020304" pitchFamily="18" charset="0"/>
              </a:rPr>
              <a:t>の視点</a:t>
            </a:r>
          </a:p>
          <a:p>
            <a:pPr lvl="0" algn="just">
              <a:buFont typeface="+mj-ea"/>
              <a:buAutoNum type="circleNumDbPlain"/>
            </a:pPr>
            <a:r>
              <a:rPr lang="ja-JP" altLang="ja-JP" sz="1400" kern="100" dirty="0">
                <a:latin typeface="Century" panose="02040604050505020304" pitchFamily="18" charset="0"/>
                <a:ea typeface="ＭＳ 明朝" panose="02020609040205080304" pitchFamily="17" charset="-128"/>
                <a:cs typeface="Times New Roman" panose="02020603050405020304" pitchFamily="18" charset="0"/>
              </a:rPr>
              <a:t>教育社会学の視点　－　学生の実態や教育</a:t>
            </a:r>
            <a:r>
              <a:rPr lang="ja-JP" altLang="ja-JP" sz="1400" kern="100" dirty="0" smtClean="0">
                <a:latin typeface="Century" panose="02040604050505020304" pitchFamily="18" charset="0"/>
                <a:ea typeface="ＭＳ 明朝" panose="02020609040205080304" pitchFamily="17" charset="-128"/>
                <a:cs typeface="Times New Roman" panose="02020603050405020304" pitchFamily="18" charset="0"/>
              </a:rPr>
              <a:t>を</a:t>
            </a:r>
            <a:r>
              <a:rPr lang="ja-JP" altLang="en-US" sz="1400" kern="100" dirty="0" smtClean="0">
                <a:latin typeface="Century" panose="02040604050505020304" pitchFamily="18" charset="0"/>
                <a:ea typeface="ＭＳ 明朝" panose="02020609040205080304" pitchFamily="17" charset="-128"/>
                <a:cs typeface="Times New Roman" panose="02020603050405020304" pitchFamily="18" charset="0"/>
              </a:rPr>
              <a:t>、</a:t>
            </a:r>
            <a:r>
              <a:rPr lang="ja-JP" altLang="ja-JP" sz="1400" kern="100" dirty="0" smtClean="0">
                <a:latin typeface="Century" panose="02040604050505020304" pitchFamily="18" charset="0"/>
                <a:ea typeface="ＭＳ 明朝" panose="02020609040205080304" pitchFamily="17" charset="-128"/>
                <a:cs typeface="Times New Roman" panose="02020603050405020304" pitchFamily="18" charset="0"/>
              </a:rPr>
              <a:t>社会</a:t>
            </a:r>
            <a:r>
              <a:rPr lang="ja-JP" altLang="en-US" sz="1400" kern="100" dirty="0" smtClean="0">
                <a:latin typeface="Century" panose="02040604050505020304" pitchFamily="18" charset="0"/>
                <a:ea typeface="ＭＳ 明朝" panose="02020609040205080304" pitchFamily="17" charset="-128"/>
                <a:cs typeface="Times New Roman" panose="02020603050405020304" pitchFamily="18" charset="0"/>
              </a:rPr>
              <a:t>的背景（大学教育の変化を含む）</a:t>
            </a:r>
            <a:r>
              <a:rPr lang="ja-JP" altLang="ja-JP" sz="1400" kern="100" dirty="0" smtClean="0">
                <a:latin typeface="Century" panose="02040604050505020304" pitchFamily="18" charset="0"/>
                <a:ea typeface="ＭＳ 明朝" panose="02020609040205080304" pitchFamily="17" charset="-128"/>
                <a:cs typeface="Times New Roman" panose="02020603050405020304" pitchFamily="18" charset="0"/>
              </a:rPr>
              <a:t>との関係で</a:t>
            </a:r>
            <a:r>
              <a:rPr lang="ja-JP" altLang="ja-JP" sz="1400" kern="100" dirty="0">
                <a:latin typeface="Century" panose="02040604050505020304" pitchFamily="18" charset="0"/>
                <a:ea typeface="ＭＳ 明朝" panose="02020609040205080304" pitchFamily="17" charset="-128"/>
                <a:cs typeface="Times New Roman" panose="02020603050405020304" pitchFamily="18" charset="0"/>
              </a:rPr>
              <a:t>考察する。</a:t>
            </a:r>
          </a:p>
          <a:p>
            <a:pPr lvl="0" algn="just">
              <a:buFont typeface="+mj-ea"/>
              <a:buAutoNum type="circleNumDbPlain"/>
            </a:pPr>
            <a:r>
              <a:rPr lang="ja-JP" altLang="ja-JP" sz="1400" kern="100" dirty="0">
                <a:latin typeface="Century" panose="02040604050505020304" pitchFamily="18" charset="0"/>
                <a:ea typeface="ＭＳ 明朝" panose="02020609040205080304" pitchFamily="17" charset="-128"/>
                <a:cs typeface="Times New Roman" panose="02020603050405020304" pitchFamily="18" charset="0"/>
              </a:rPr>
              <a:t>実証的なデータで検証するー学生に対するアンケート調査の実施、解析</a:t>
            </a:r>
          </a:p>
          <a:p>
            <a:pPr lvl="0" algn="just">
              <a:buFont typeface="+mj-ea"/>
              <a:buAutoNum type="circleNumDbPlain"/>
            </a:pPr>
            <a:r>
              <a:rPr lang="ja-JP" altLang="ja-JP" sz="1400" kern="100" dirty="0">
                <a:latin typeface="Century" panose="02040604050505020304" pitchFamily="18" charset="0"/>
                <a:ea typeface="ＭＳ 明朝" panose="02020609040205080304" pitchFamily="17" charset="-128"/>
                <a:cs typeface="Times New Roman" panose="02020603050405020304" pitchFamily="18" charset="0"/>
              </a:rPr>
              <a:t>観察者の大学での体験から</a:t>
            </a:r>
            <a:r>
              <a:rPr lang="ja-JP" altLang="ja-JP" sz="1400" kern="100" dirty="0" smtClean="0">
                <a:latin typeface="Century" panose="02040604050505020304" pitchFamily="18" charset="0"/>
                <a:ea typeface="ＭＳ 明朝" panose="02020609040205080304" pitchFamily="17" charset="-128"/>
                <a:cs typeface="Times New Roman" panose="02020603050405020304" pitchFamily="18" charset="0"/>
              </a:rPr>
              <a:t>（</a:t>
            </a:r>
            <a:r>
              <a:rPr lang="ja-JP" altLang="en-US" sz="1400" kern="100" dirty="0" smtClean="0">
                <a:latin typeface="Century" panose="02040604050505020304" pitchFamily="18" charset="0"/>
                <a:ea typeface="ＭＳ 明朝" panose="02020609040205080304" pitchFamily="17" charset="-128"/>
                <a:cs typeface="Times New Roman" panose="02020603050405020304" pitchFamily="18" charset="0"/>
              </a:rPr>
              <a:t>専任；</a:t>
            </a:r>
            <a:r>
              <a:rPr lang="ja-JP" altLang="ja-JP" sz="1400" kern="100" dirty="0" smtClean="0">
                <a:latin typeface="Century" panose="02040604050505020304" pitchFamily="18" charset="0"/>
                <a:ea typeface="ＭＳ 明朝" panose="02020609040205080304" pitchFamily="17" charset="-128"/>
                <a:cs typeface="Times New Roman" panose="02020603050405020304" pitchFamily="18" charset="0"/>
              </a:rPr>
              <a:t>東京</a:t>
            </a:r>
            <a:r>
              <a:rPr lang="ja-JP" altLang="ja-JP" sz="1400" kern="100" dirty="0">
                <a:latin typeface="Century" panose="02040604050505020304" pitchFamily="18" charset="0"/>
                <a:ea typeface="ＭＳ 明朝" panose="02020609040205080304" pitchFamily="17" charset="-128"/>
                <a:cs typeface="Times New Roman" panose="02020603050405020304" pitchFamily="18" charset="0"/>
              </a:rPr>
              <a:t>大学→武蔵大学→上智大学→敬愛大学</a:t>
            </a:r>
            <a:r>
              <a:rPr lang="ja-JP" altLang="ja-JP" sz="1400" kern="100" dirty="0" smtClean="0">
                <a:latin typeface="Century" panose="02040604050505020304" pitchFamily="18" charset="0"/>
                <a:ea typeface="ＭＳ 明朝" panose="02020609040205080304" pitchFamily="17" charset="-128"/>
                <a:cs typeface="Times New Roman" panose="02020603050405020304" pitchFamily="18" charset="0"/>
              </a:rPr>
              <a:t>、</a:t>
            </a:r>
            <a:r>
              <a:rPr lang="ja-JP" altLang="en-US" sz="1400" kern="100" dirty="0" smtClean="0">
                <a:latin typeface="Century" panose="02040604050505020304" pitchFamily="18" charset="0"/>
                <a:ea typeface="ＭＳ 明朝" panose="02020609040205080304" pitchFamily="17" charset="-128"/>
                <a:cs typeface="Times New Roman" panose="02020603050405020304" pitchFamily="18" charset="0"/>
              </a:rPr>
              <a:t>非常勤；</a:t>
            </a:r>
            <a:r>
              <a:rPr lang="ja-JP" altLang="ja-JP" sz="1400" kern="100" dirty="0">
                <a:latin typeface="Century" panose="02040604050505020304" pitchFamily="18" charset="0"/>
                <a:ea typeface="ＭＳ 明朝" panose="02020609040205080304" pitchFamily="17" charset="-128"/>
                <a:cs typeface="Times New Roman" panose="02020603050405020304" pitchFamily="18" charset="0"/>
              </a:rPr>
              <a:t>　</a:t>
            </a:r>
            <a:r>
              <a:rPr lang="ja-JP" altLang="en-US" sz="1400" kern="100" dirty="0" smtClean="0">
                <a:latin typeface="Century" panose="02040604050505020304" pitchFamily="18" charset="0"/>
                <a:ea typeface="ＭＳ 明朝" panose="02020609040205080304" pitchFamily="17" charset="-128"/>
                <a:cs typeface="Times New Roman" panose="02020603050405020304" pitchFamily="18" charset="0"/>
              </a:rPr>
              <a:t>大阪</a:t>
            </a:r>
            <a:r>
              <a:rPr lang="ja-JP" altLang="ja-JP" sz="1400" kern="100" dirty="0" smtClean="0">
                <a:latin typeface="Century" panose="02040604050505020304" pitchFamily="18" charset="0"/>
                <a:ea typeface="ＭＳ 明朝" panose="02020609040205080304" pitchFamily="17" charset="-128"/>
                <a:cs typeface="Times New Roman" panose="02020603050405020304" pitchFamily="18" charset="0"/>
              </a:rPr>
              <a:t>大、</a:t>
            </a:r>
            <a:r>
              <a:rPr lang="ja-JP" altLang="en-US" sz="1400" kern="100" dirty="0" smtClean="0">
                <a:latin typeface="Century" panose="02040604050505020304" pitchFamily="18" charset="0"/>
                <a:ea typeface="ＭＳ 明朝" panose="02020609040205080304" pitchFamily="17" charset="-128"/>
                <a:cs typeface="Times New Roman" panose="02020603050405020304" pitchFamily="18" charset="0"/>
              </a:rPr>
              <a:t>九州</a:t>
            </a:r>
            <a:r>
              <a:rPr lang="ja-JP" altLang="ja-JP" sz="1400" kern="100" dirty="0" smtClean="0">
                <a:latin typeface="Century" panose="02040604050505020304" pitchFamily="18" charset="0"/>
                <a:ea typeface="ＭＳ 明朝" panose="02020609040205080304" pitchFamily="17" charset="-128"/>
                <a:cs typeface="Times New Roman" panose="02020603050405020304" pitchFamily="18" charset="0"/>
              </a:rPr>
              <a:t>大、</a:t>
            </a:r>
            <a:r>
              <a:rPr lang="ja-JP" altLang="en-US" sz="1400" kern="100" dirty="0" smtClean="0">
                <a:latin typeface="Century" panose="02040604050505020304" pitchFamily="18" charset="0"/>
                <a:ea typeface="ＭＳ 明朝" panose="02020609040205080304" pitchFamily="17" charset="-128"/>
                <a:cs typeface="Times New Roman" panose="02020603050405020304" pitchFamily="18" charset="0"/>
              </a:rPr>
              <a:t>ＩＣＵ</a:t>
            </a:r>
            <a:r>
              <a:rPr lang="ja-JP" altLang="ja-JP" sz="1400" kern="100" dirty="0" smtClean="0">
                <a:latin typeface="Century" panose="02040604050505020304" pitchFamily="18" charset="0"/>
                <a:ea typeface="ＭＳ 明朝" panose="02020609040205080304" pitchFamily="17" charset="-128"/>
                <a:cs typeface="Times New Roman" panose="02020603050405020304" pitchFamily="18" charset="0"/>
              </a:rPr>
              <a:t>、</a:t>
            </a:r>
            <a:r>
              <a:rPr lang="ja-JP" altLang="ja-JP" sz="1400" kern="100" dirty="0">
                <a:latin typeface="Century" panose="02040604050505020304" pitchFamily="18" charset="0"/>
                <a:ea typeface="ＭＳ 明朝" panose="02020609040205080304" pitchFamily="17" charset="-128"/>
                <a:cs typeface="Times New Roman" panose="02020603050405020304" pitchFamily="18" charset="0"/>
              </a:rPr>
              <a:t>明治学院、神田外語大学、植草学園大学、放送大学</a:t>
            </a:r>
            <a:r>
              <a:rPr lang="ja-JP" altLang="ja-JP" sz="1400" kern="100" dirty="0" smtClean="0">
                <a:latin typeface="Century" panose="02040604050505020304" pitchFamily="18" charset="0"/>
                <a:ea typeface="ＭＳ 明朝" panose="02020609040205080304" pitchFamily="17" charset="-128"/>
                <a:cs typeface="Times New Roman" panose="02020603050405020304" pitchFamily="18" charset="0"/>
              </a:rPr>
              <a:t>、</a:t>
            </a:r>
            <a:r>
              <a:rPr lang="ja-JP" altLang="en-US" sz="1400" kern="100" dirty="0" smtClean="0">
                <a:latin typeface="Century" panose="02040604050505020304" pitchFamily="18" charset="0"/>
                <a:ea typeface="ＭＳ 明朝" panose="02020609040205080304" pitchFamily="17" charset="-128"/>
                <a:cs typeface="Times New Roman" panose="02020603050405020304" pitchFamily="18" charset="0"/>
              </a:rPr>
              <a:t>　客員研究員；</a:t>
            </a:r>
            <a:r>
              <a:rPr lang="ja-JP" altLang="ja-JP" sz="1400" kern="100" dirty="0" smtClean="0">
                <a:latin typeface="Century" panose="02040604050505020304" pitchFamily="18" charset="0"/>
                <a:ea typeface="ＭＳ 明朝" panose="02020609040205080304" pitchFamily="17" charset="-128"/>
                <a:cs typeface="Times New Roman" panose="02020603050405020304" pitchFamily="18" charset="0"/>
              </a:rPr>
              <a:t>ＵＷ</a:t>
            </a:r>
            <a:r>
              <a:rPr lang="ja-JP" altLang="ja-JP" sz="1400" kern="100" dirty="0">
                <a:latin typeface="Century" panose="02040604050505020304" pitchFamily="18" charset="0"/>
                <a:ea typeface="ＭＳ 明朝" panose="02020609040205080304" pitchFamily="17" charset="-128"/>
                <a:cs typeface="Times New Roman" panose="02020603050405020304" pitchFamily="18" charset="0"/>
              </a:rPr>
              <a:t>）</a:t>
            </a:r>
          </a:p>
          <a:p>
            <a:pPr algn="just"/>
            <a:r>
              <a:rPr lang="ja-JP" altLang="en-US" sz="1400" kern="100" dirty="0" smtClean="0">
                <a:latin typeface="Century" panose="02040604050505020304" pitchFamily="18" charset="0"/>
                <a:ea typeface="ＭＳ 明朝" panose="02020609040205080304" pitchFamily="17" charset="-128"/>
                <a:cs typeface="Times New Roman" panose="02020603050405020304" pitchFamily="18" charset="0"/>
              </a:rPr>
              <a:t>　　</a:t>
            </a:r>
            <a:r>
              <a:rPr lang="ja-JP" altLang="ja-JP" sz="1400" kern="100" dirty="0" smtClean="0">
                <a:latin typeface="Century" panose="02040604050505020304" pitchFamily="18" charset="0"/>
                <a:ea typeface="ＭＳ 明朝" panose="02020609040205080304" pitchFamily="17" charset="-128"/>
                <a:cs typeface="Times New Roman" panose="02020603050405020304" pitchFamily="18" charset="0"/>
              </a:rPr>
              <a:t>全体</a:t>
            </a:r>
            <a:r>
              <a:rPr lang="ja-JP" altLang="ja-JP" sz="1400" kern="100" dirty="0">
                <a:latin typeface="Century" panose="02040604050505020304" pitchFamily="18" charset="0"/>
                <a:ea typeface="ＭＳ 明朝" panose="02020609040205080304" pitchFamily="17" charset="-128"/>
                <a:cs typeface="Times New Roman" panose="02020603050405020304" pitchFamily="18" charset="0"/>
              </a:rPr>
              <a:t>の構成</a:t>
            </a:r>
          </a:p>
          <a:p>
            <a:pPr marL="0" indent="0" algn="just">
              <a:buNone/>
            </a:pPr>
            <a:r>
              <a:rPr lang="ja-JP" altLang="en-US" sz="1400" kern="100" dirty="0" smtClean="0">
                <a:latin typeface="Century" panose="02040604050505020304" pitchFamily="18" charset="0"/>
                <a:ea typeface="ＭＳ 明朝" panose="02020609040205080304" pitchFamily="17" charset="-128"/>
                <a:cs typeface="Times New Roman" panose="02020603050405020304" pitchFamily="18" charset="0"/>
              </a:rPr>
              <a:t>　　　　　　</a:t>
            </a:r>
            <a:r>
              <a:rPr lang="ja-JP" altLang="ja-JP" sz="1400" kern="100" dirty="0" smtClean="0">
                <a:latin typeface="Century" panose="02040604050505020304" pitchFamily="18" charset="0"/>
                <a:ea typeface="ＭＳ 明朝" panose="02020609040205080304" pitchFamily="17" charset="-128"/>
                <a:cs typeface="Times New Roman" panose="02020603050405020304" pitchFamily="18" charset="0"/>
              </a:rPr>
              <a:t>１</a:t>
            </a:r>
            <a:r>
              <a:rPr lang="ja-JP" altLang="ja-JP" sz="1400" kern="100" dirty="0">
                <a:latin typeface="Century" panose="02040604050505020304" pitchFamily="18" charset="0"/>
                <a:ea typeface="ＭＳ 明朝" panose="02020609040205080304" pitchFamily="17" charset="-128"/>
                <a:cs typeface="Times New Roman" panose="02020603050405020304" pitchFamily="18" charset="0"/>
              </a:rPr>
              <a:t>　</a:t>
            </a:r>
            <a:r>
              <a:rPr lang="ja-JP" altLang="en-US" sz="1400" kern="100" dirty="0" smtClean="0">
                <a:latin typeface="Century" panose="02040604050505020304" pitchFamily="18" charset="0"/>
                <a:ea typeface="ＭＳ 明朝" panose="02020609040205080304" pitchFamily="17" charset="-128"/>
                <a:cs typeface="Times New Roman" panose="02020603050405020304" pitchFamily="18" charset="0"/>
              </a:rPr>
              <a:t>学生、</a:t>
            </a:r>
            <a:r>
              <a:rPr lang="ja-JP" altLang="ja-JP" sz="1400" kern="100" dirty="0" smtClean="0">
                <a:latin typeface="Century" panose="02040604050505020304" pitchFamily="18" charset="0"/>
                <a:ea typeface="ＭＳ 明朝" panose="02020609040205080304" pitchFamily="17" charset="-128"/>
                <a:cs typeface="Times New Roman" panose="02020603050405020304" pitchFamily="18" charset="0"/>
              </a:rPr>
              <a:t>学生</a:t>
            </a:r>
            <a:r>
              <a:rPr lang="ja-JP" altLang="ja-JP" sz="1400" kern="100" dirty="0">
                <a:latin typeface="Century" panose="02040604050505020304" pitchFamily="18" charset="0"/>
                <a:ea typeface="ＭＳ 明朝" panose="02020609040205080304" pitchFamily="17" charset="-128"/>
                <a:cs typeface="Times New Roman" panose="02020603050405020304" pitchFamily="18" charset="0"/>
              </a:rPr>
              <a:t>文化の変遷</a:t>
            </a:r>
          </a:p>
          <a:p>
            <a:pPr algn="just"/>
            <a:r>
              <a:rPr lang="ja-JP" altLang="ja-JP" sz="1400" kern="100" dirty="0">
                <a:latin typeface="Century" panose="02040604050505020304" pitchFamily="18" charset="0"/>
                <a:ea typeface="ＭＳ 明朝" panose="02020609040205080304" pitchFamily="17" charset="-128"/>
                <a:cs typeface="Times New Roman" panose="02020603050405020304" pitchFamily="18" charset="0"/>
              </a:rPr>
              <a:t>　　　　</a:t>
            </a:r>
            <a:r>
              <a:rPr lang="ja-JP" altLang="en-US" sz="1400" kern="100" dirty="0">
                <a:latin typeface="Century" panose="02040604050505020304" pitchFamily="18" charset="0"/>
                <a:ea typeface="ＭＳ 明朝" panose="02020609040205080304" pitchFamily="17" charset="-128"/>
                <a:cs typeface="Times New Roman" panose="02020603050405020304" pitchFamily="18" charset="0"/>
              </a:rPr>
              <a:t>２</a:t>
            </a:r>
            <a:r>
              <a:rPr lang="ja-JP" altLang="ja-JP" sz="1400" kern="100" dirty="0">
                <a:latin typeface="Century" panose="02040604050505020304" pitchFamily="18" charset="0"/>
                <a:ea typeface="ＭＳ 明朝" panose="02020609040205080304" pitchFamily="17" charset="-128"/>
                <a:cs typeface="Times New Roman" panose="02020603050405020304" pitchFamily="18" charset="0"/>
              </a:rPr>
              <a:t>　現代の学生の生徒化</a:t>
            </a:r>
          </a:p>
          <a:p>
            <a:pPr algn="just"/>
            <a:r>
              <a:rPr lang="ja-JP" altLang="ja-JP" sz="1400" kern="100" dirty="0">
                <a:latin typeface="Century" panose="02040604050505020304" pitchFamily="18" charset="0"/>
                <a:ea typeface="ＭＳ 明朝" panose="02020609040205080304" pitchFamily="17" charset="-128"/>
                <a:cs typeface="Times New Roman" panose="02020603050405020304" pitchFamily="18" charset="0"/>
              </a:rPr>
              <a:t>　　　　</a:t>
            </a:r>
            <a:r>
              <a:rPr lang="ja-JP" altLang="en-US" sz="1400" kern="100" dirty="0">
                <a:latin typeface="Century" panose="02040604050505020304" pitchFamily="18" charset="0"/>
                <a:ea typeface="ＭＳ 明朝" panose="02020609040205080304" pitchFamily="17" charset="-128"/>
                <a:cs typeface="Times New Roman" panose="02020603050405020304" pitchFamily="18" charset="0"/>
              </a:rPr>
              <a:t>３</a:t>
            </a:r>
            <a:r>
              <a:rPr lang="ja-JP" altLang="ja-JP" sz="1400" kern="100" dirty="0">
                <a:latin typeface="Century" panose="02040604050505020304" pitchFamily="18" charset="0"/>
                <a:ea typeface="ＭＳ 明朝" panose="02020609040205080304" pitchFamily="17" charset="-128"/>
                <a:cs typeface="Times New Roman" panose="02020603050405020304" pitchFamily="18" charset="0"/>
              </a:rPr>
              <a:t>　学生の生徒化の社会的、教育的背景</a:t>
            </a:r>
          </a:p>
          <a:p>
            <a:pPr algn="just"/>
            <a:r>
              <a:rPr lang="ja-JP" altLang="ja-JP" sz="1400" kern="100" dirty="0">
                <a:latin typeface="Century" panose="02040604050505020304" pitchFamily="18" charset="0"/>
                <a:ea typeface="ＭＳ 明朝" panose="02020609040205080304" pitchFamily="17" charset="-128"/>
                <a:cs typeface="Times New Roman" panose="02020603050405020304" pitchFamily="18" charset="0"/>
              </a:rPr>
              <a:t>　　　　</a:t>
            </a:r>
            <a:r>
              <a:rPr lang="ja-JP" altLang="en-US" sz="1400" kern="100" dirty="0">
                <a:latin typeface="Century" panose="02040604050505020304" pitchFamily="18" charset="0"/>
                <a:ea typeface="ＭＳ 明朝" panose="02020609040205080304" pitchFamily="17" charset="-128"/>
                <a:cs typeface="Times New Roman" panose="02020603050405020304" pitchFamily="18" charset="0"/>
              </a:rPr>
              <a:t>４</a:t>
            </a:r>
            <a:r>
              <a:rPr lang="ja-JP" altLang="ja-JP" sz="1400" kern="100" dirty="0">
                <a:latin typeface="Century" panose="02040604050505020304" pitchFamily="18" charset="0"/>
                <a:ea typeface="ＭＳ 明朝" panose="02020609040205080304" pitchFamily="17" charset="-128"/>
                <a:cs typeface="Times New Roman" panose="02020603050405020304" pitchFamily="18" charset="0"/>
              </a:rPr>
              <a:t>　学生の大学満足度（充実度）とその規定要因</a:t>
            </a:r>
          </a:p>
          <a:p>
            <a:pPr algn="just"/>
            <a:r>
              <a:rPr lang="ja-JP" altLang="ja-JP" sz="1400" kern="100" dirty="0">
                <a:latin typeface="Century" panose="02040604050505020304" pitchFamily="18" charset="0"/>
                <a:ea typeface="ＭＳ 明朝" panose="02020609040205080304" pitchFamily="17" charset="-128"/>
                <a:cs typeface="Times New Roman" panose="02020603050405020304" pitchFamily="18" charset="0"/>
              </a:rPr>
              <a:t>　　　　</a:t>
            </a:r>
            <a:r>
              <a:rPr lang="ja-JP" altLang="en-US" sz="1400" kern="100" dirty="0">
                <a:latin typeface="Century" panose="02040604050505020304" pitchFamily="18" charset="0"/>
                <a:ea typeface="ＭＳ 明朝" panose="02020609040205080304" pitchFamily="17" charset="-128"/>
                <a:cs typeface="Times New Roman" panose="02020603050405020304" pitchFamily="18" charset="0"/>
              </a:rPr>
              <a:t>５</a:t>
            </a:r>
            <a:r>
              <a:rPr lang="ja-JP" altLang="ja-JP" sz="1400" kern="100" dirty="0">
                <a:latin typeface="Century" panose="02040604050505020304" pitchFamily="18" charset="0"/>
                <a:ea typeface="ＭＳ 明朝" panose="02020609040205080304" pitchFamily="17" charset="-128"/>
                <a:cs typeface="Times New Roman" panose="02020603050405020304" pitchFamily="18" charset="0"/>
              </a:rPr>
              <a:t>　大学差の考察</a:t>
            </a:r>
          </a:p>
          <a:p>
            <a:pPr algn="just"/>
            <a:r>
              <a:rPr lang="ja-JP" altLang="ja-JP" sz="1400" kern="100" dirty="0">
                <a:latin typeface="Century" panose="02040604050505020304" pitchFamily="18" charset="0"/>
                <a:ea typeface="ＭＳ 明朝" panose="02020609040205080304" pitchFamily="17" charset="-128"/>
                <a:cs typeface="Times New Roman" panose="02020603050405020304" pitchFamily="18" charset="0"/>
              </a:rPr>
              <a:t>　　　　</a:t>
            </a:r>
            <a:r>
              <a:rPr lang="ja-JP" altLang="en-US" sz="1400" kern="100" dirty="0">
                <a:latin typeface="Century" panose="02040604050505020304" pitchFamily="18" charset="0"/>
                <a:ea typeface="ＭＳ 明朝" panose="02020609040205080304" pitchFamily="17" charset="-128"/>
                <a:cs typeface="Times New Roman" panose="02020603050405020304" pitchFamily="18" charset="0"/>
              </a:rPr>
              <a:t>６</a:t>
            </a:r>
            <a:r>
              <a:rPr lang="ja-JP" altLang="ja-JP" sz="1400" kern="100" dirty="0">
                <a:latin typeface="Century" panose="02040604050505020304" pitchFamily="18" charset="0"/>
                <a:ea typeface="ＭＳ 明朝" panose="02020609040205080304" pitchFamily="17" charset="-128"/>
                <a:cs typeface="Times New Roman" panose="02020603050405020304" pitchFamily="18" charset="0"/>
              </a:rPr>
              <a:t>　学生支援について</a:t>
            </a:r>
          </a:p>
          <a:p>
            <a:pPr algn="just"/>
            <a:r>
              <a:rPr lang="en-US" altLang="ja-JP" sz="1400" kern="100" dirty="0">
                <a:latin typeface="Century" panose="02040604050505020304" pitchFamily="18" charset="0"/>
                <a:ea typeface="ＭＳ 明朝" panose="02020609040205080304" pitchFamily="17" charset="-128"/>
                <a:cs typeface="Times New Roman" panose="02020603050405020304" pitchFamily="18" charset="0"/>
              </a:rPr>
              <a:t> </a:t>
            </a:r>
            <a:endParaRPr lang="ja-JP" alt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4" name="スライド番号プレースホルダー 3"/>
          <p:cNvSpPr>
            <a:spLocks noGrp="1"/>
          </p:cNvSpPr>
          <p:nvPr>
            <p:ph type="sldNum" sz="quarter" idx="12"/>
          </p:nvPr>
        </p:nvSpPr>
        <p:spPr/>
        <p:txBody>
          <a:bodyPr/>
          <a:lstStyle/>
          <a:p>
            <a:fld id="{2F1BE189-D45E-4A9C-BC6A-593271925892}" type="slidenum">
              <a:rPr kumimoji="1" lang="ja-JP" altLang="en-US" smtClean="0"/>
              <a:pPr/>
              <a:t>2</a:t>
            </a:fld>
            <a:endParaRPr kumimoji="1" lang="ja-JP" altLang="en-US" dirty="0"/>
          </a:p>
        </p:txBody>
      </p:sp>
    </p:spTree>
    <p:extLst>
      <p:ext uri="{BB962C8B-B14F-4D97-AF65-F5344CB8AC3E}">
        <p14:creationId xmlns:p14="http://schemas.microsoft.com/office/powerpoint/2010/main" val="2855040645"/>
      </p:ext>
    </p:extLst>
  </p:cSld>
  <p:clrMapOvr>
    <a:masterClrMapping/>
  </p:clrMapOvr>
  <mc:AlternateContent xmlns:mc="http://schemas.openxmlformats.org/markup-compatibility/2006" xmlns:p14="http://schemas.microsoft.com/office/powerpoint/2010/main">
    <mc:Choice Requires="p14">
      <p:transition spd="slow" p14:dur="2000" advTm="12448"/>
    </mc:Choice>
    <mc:Fallback xmlns="">
      <p:transition spd="slow" advTm="12448"/>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744" y="188640"/>
            <a:ext cx="5256584" cy="710952"/>
          </a:xfrm>
        </p:spPr>
        <p:txBody>
          <a:bodyPr vert="horz" rtlCol="0" anchor="ctr">
            <a:normAutofit/>
            <a:scene3d>
              <a:camera prst="orthographicFront"/>
              <a:lightRig rig="soft" dir="t"/>
            </a:scene3d>
            <a:sp3d prstMaterial="softEdge">
              <a:bevelT w="25400" h="25400"/>
            </a:sp3d>
          </a:bodyPr>
          <a:lstStyle/>
          <a:p>
            <a:r>
              <a:rPr lang="ja-JP" altLang="en-US" smtClean="0">
                <a:solidFill>
                  <a:schemeClr val="accent1">
                    <a:lumMod val="75000"/>
                  </a:schemeClr>
                </a:solidFill>
              </a:rPr>
              <a:t>学生</a:t>
            </a:r>
            <a:r>
              <a:rPr lang="ja-JP" altLang="en-US" dirty="0">
                <a:solidFill>
                  <a:schemeClr val="accent1">
                    <a:lumMod val="75000"/>
                  </a:schemeClr>
                </a:solidFill>
              </a:rPr>
              <a:t>の社会化モデル</a:t>
            </a:r>
            <a:endParaRPr lang="ja-JP" altLang="ja-JP" dirty="0">
              <a:solidFill>
                <a:schemeClr val="accent1">
                  <a:lumMod val="75000"/>
                </a:schemeClr>
              </a:solidFill>
            </a:endParaRPr>
          </a:p>
        </p:txBody>
      </p:sp>
      <p:sp>
        <p:nvSpPr>
          <p:cNvPr id="3" name="コンテンツ プレースホルダ 2"/>
          <p:cNvSpPr>
            <a:spLocks noGrp="1"/>
          </p:cNvSpPr>
          <p:nvPr>
            <p:ph sz="quarter" idx="1"/>
          </p:nvPr>
        </p:nvSpPr>
        <p:spPr>
          <a:xfrm>
            <a:off x="3564112" y="1043608"/>
            <a:ext cx="1872208" cy="504056"/>
          </a:xfrm>
        </p:spPr>
        <p:txBody>
          <a:bodyPr anchor="ctr">
            <a:noAutofit/>
          </a:bodyPr>
          <a:lstStyle/>
          <a:p>
            <a:pPr algn="ctr">
              <a:buNone/>
            </a:pPr>
            <a:r>
              <a:rPr lang="ja-JP" altLang="en-US" sz="2000" dirty="0" smtClean="0">
                <a:solidFill>
                  <a:schemeClr val="bg1"/>
                </a:solidFill>
              </a:rPr>
              <a:t>親の属性</a:t>
            </a:r>
            <a:endParaRPr kumimoji="1" lang="ja-JP" altLang="en-US" sz="2000" dirty="0">
              <a:solidFill>
                <a:schemeClr val="bg1"/>
              </a:solidFill>
            </a:endParaRPr>
          </a:p>
        </p:txBody>
      </p:sp>
      <p:sp>
        <p:nvSpPr>
          <p:cNvPr id="7" name="正方形/長方形 6"/>
          <p:cNvSpPr/>
          <p:nvPr/>
        </p:nvSpPr>
        <p:spPr>
          <a:xfrm>
            <a:off x="6516440" y="3059832"/>
            <a:ext cx="2016000" cy="1152128"/>
          </a:xfrm>
          <a:prstGeom prst="rect">
            <a:avLst/>
          </a:prstGeom>
          <a:solidFill>
            <a:srgbClr val="99CCFF"/>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 name="正方形/長方形 7"/>
          <p:cNvSpPr/>
          <p:nvPr/>
        </p:nvSpPr>
        <p:spPr>
          <a:xfrm>
            <a:off x="539776" y="2987824"/>
            <a:ext cx="2016000" cy="1224136"/>
          </a:xfrm>
          <a:prstGeom prst="rect">
            <a:avLst/>
          </a:prstGeom>
          <a:solidFill>
            <a:schemeClr val="accent6">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 name="正方形/長方形 8"/>
          <p:cNvSpPr/>
          <p:nvPr/>
        </p:nvSpPr>
        <p:spPr>
          <a:xfrm>
            <a:off x="3132064" y="3059832"/>
            <a:ext cx="2808312" cy="1368152"/>
          </a:xfrm>
          <a:prstGeom prst="rect">
            <a:avLst/>
          </a:prstGeom>
          <a:solidFill>
            <a:schemeClr val="accent1">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1" name="正方形/長方形 10"/>
          <p:cNvSpPr/>
          <p:nvPr/>
        </p:nvSpPr>
        <p:spPr>
          <a:xfrm>
            <a:off x="3492104" y="1331640"/>
            <a:ext cx="2016000" cy="1152128"/>
          </a:xfrm>
          <a:prstGeom prst="rect">
            <a:avLst/>
          </a:prstGeom>
          <a:solidFill>
            <a:srgbClr val="92D05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DEF5FA">
                  <a:lumMod val="50000"/>
                </a:srgbClr>
              </a:solidFill>
            </a:endParaRPr>
          </a:p>
        </p:txBody>
      </p:sp>
      <p:sp>
        <p:nvSpPr>
          <p:cNvPr id="12" name="正方形/長方形 11"/>
          <p:cNvSpPr/>
          <p:nvPr/>
        </p:nvSpPr>
        <p:spPr>
          <a:xfrm>
            <a:off x="3492104" y="5004048"/>
            <a:ext cx="2016000" cy="1152128"/>
          </a:xfrm>
          <a:prstGeom prst="rect">
            <a:avLst/>
          </a:prstGeom>
          <a:solidFill>
            <a:srgbClr val="FFCC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3" name="角丸四角形 12"/>
          <p:cNvSpPr/>
          <p:nvPr/>
        </p:nvSpPr>
        <p:spPr>
          <a:xfrm>
            <a:off x="3564112" y="1115616"/>
            <a:ext cx="1872208" cy="432048"/>
          </a:xfrm>
          <a:prstGeom prst="roundRect">
            <a:avLst/>
          </a:prstGeom>
          <a:solidFill>
            <a:srgbClr val="00B05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rgbClr val="474B78">
                    <a:lumMod val="50000"/>
                  </a:srgbClr>
                </a:solidFill>
              </a:rPr>
              <a:t>親の属性</a:t>
            </a:r>
            <a:endParaRPr lang="ja-JP" altLang="en-US" dirty="0">
              <a:solidFill>
                <a:srgbClr val="474B78">
                  <a:lumMod val="50000"/>
                </a:srgbClr>
              </a:solidFill>
            </a:endParaRPr>
          </a:p>
        </p:txBody>
      </p:sp>
      <p:sp>
        <p:nvSpPr>
          <p:cNvPr id="14" name="テキスト ボックス 13"/>
          <p:cNvSpPr txBox="1"/>
          <p:nvPr/>
        </p:nvSpPr>
        <p:spPr>
          <a:xfrm>
            <a:off x="3563888" y="1619672"/>
            <a:ext cx="1512168" cy="307777"/>
          </a:xfrm>
          <a:prstGeom prst="rect">
            <a:avLst/>
          </a:prstGeom>
          <a:noFill/>
        </p:spPr>
        <p:txBody>
          <a:bodyPr wrap="square" rtlCol="0">
            <a:spAutoFit/>
          </a:bodyPr>
          <a:lstStyle/>
          <a:p>
            <a:r>
              <a:rPr lang="ja-JP" altLang="en-US" sz="1400" dirty="0" smtClean="0">
                <a:solidFill>
                  <a:prstClr val="black"/>
                </a:solidFill>
              </a:rPr>
              <a:t>職業、収入</a:t>
            </a:r>
            <a:endParaRPr lang="ja-JP" altLang="en-US" sz="1400" dirty="0">
              <a:solidFill>
                <a:prstClr val="black"/>
              </a:solidFill>
            </a:endParaRPr>
          </a:p>
        </p:txBody>
      </p:sp>
      <p:sp>
        <p:nvSpPr>
          <p:cNvPr id="15" name="角丸四角形 14"/>
          <p:cNvSpPr/>
          <p:nvPr/>
        </p:nvSpPr>
        <p:spPr>
          <a:xfrm>
            <a:off x="611784" y="2843808"/>
            <a:ext cx="1872208" cy="432048"/>
          </a:xfrm>
          <a:prstGeom prst="roundRect">
            <a:avLst/>
          </a:prstGeom>
          <a:solidFill>
            <a:schemeClr val="accent2">
              <a:lumMod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6" name="角丸四角形 15"/>
          <p:cNvSpPr/>
          <p:nvPr/>
        </p:nvSpPr>
        <p:spPr>
          <a:xfrm>
            <a:off x="3203848" y="2843808"/>
            <a:ext cx="2664296" cy="432048"/>
          </a:xfrm>
          <a:prstGeom prst="roundRect">
            <a:avLst/>
          </a:prstGeom>
          <a:solidFill>
            <a:srgbClr val="FF505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7" name="角丸四角形 16"/>
          <p:cNvSpPr/>
          <p:nvPr/>
        </p:nvSpPr>
        <p:spPr>
          <a:xfrm>
            <a:off x="6588448" y="2843808"/>
            <a:ext cx="1872208" cy="432048"/>
          </a:xfrm>
          <a:prstGeom prst="roundRect">
            <a:avLst/>
          </a:prstGeom>
          <a:solidFill>
            <a:srgbClr val="0066FF"/>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8" name="角丸四角形 17"/>
          <p:cNvSpPr/>
          <p:nvPr/>
        </p:nvSpPr>
        <p:spPr>
          <a:xfrm>
            <a:off x="3564112" y="4788024"/>
            <a:ext cx="1872208" cy="432048"/>
          </a:xfrm>
          <a:prstGeom prst="roundRect">
            <a:avLst/>
          </a:prstGeom>
          <a:solidFill>
            <a:srgbClr val="FF99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19" name="コンテンツ プレースホルダ 2"/>
          <p:cNvSpPr txBox="1">
            <a:spLocks/>
          </p:cNvSpPr>
          <p:nvPr/>
        </p:nvSpPr>
        <p:spPr>
          <a:xfrm>
            <a:off x="611784" y="2771800"/>
            <a:ext cx="1872208" cy="504056"/>
          </a:xfrm>
          <a:prstGeom prst="rect">
            <a:avLst/>
          </a:prstGeom>
        </p:spPr>
        <p:txBody>
          <a:bodyPr vert="horz" anchor="ctr">
            <a:noAutofit/>
          </a:bodyPr>
          <a:lstStyle/>
          <a:p>
            <a:pPr marL="274320" indent="-274320" algn="ctr">
              <a:spcBef>
                <a:spcPts val="580"/>
              </a:spcBef>
              <a:buClr>
                <a:srgbClr val="2DA2BF"/>
              </a:buClr>
              <a:buSzPct val="85000"/>
              <a:buFont typeface="Wingdings 2"/>
              <a:buNone/>
              <a:defRPr/>
            </a:pPr>
            <a:r>
              <a:rPr lang="ja-JP" altLang="en-US" sz="2000" dirty="0" smtClean="0">
                <a:solidFill>
                  <a:prstClr val="white"/>
                </a:solidFill>
              </a:rPr>
              <a:t>学生の属性</a:t>
            </a:r>
            <a:endParaRPr lang="ja-JP" altLang="en-US" sz="2000" dirty="0">
              <a:solidFill>
                <a:prstClr val="white"/>
              </a:solidFill>
            </a:endParaRPr>
          </a:p>
        </p:txBody>
      </p:sp>
      <p:sp>
        <p:nvSpPr>
          <p:cNvPr id="20" name="テキスト ボックス 19"/>
          <p:cNvSpPr txBox="1"/>
          <p:nvPr/>
        </p:nvSpPr>
        <p:spPr>
          <a:xfrm>
            <a:off x="539776" y="3347864"/>
            <a:ext cx="2004722" cy="738664"/>
          </a:xfrm>
          <a:prstGeom prst="rect">
            <a:avLst/>
          </a:prstGeom>
          <a:noFill/>
        </p:spPr>
        <p:txBody>
          <a:bodyPr wrap="square" rtlCol="0">
            <a:spAutoFit/>
          </a:bodyPr>
          <a:lstStyle/>
          <a:p>
            <a:r>
              <a:rPr lang="ja-JP" altLang="en-US" sz="1400" dirty="0" smtClean="0">
                <a:solidFill>
                  <a:prstClr val="black"/>
                </a:solidFill>
              </a:rPr>
              <a:t>性別、学年、</a:t>
            </a:r>
            <a:r>
              <a:rPr lang="ja-JP" altLang="ja-JP" sz="1400" dirty="0" smtClean="0">
                <a:solidFill>
                  <a:prstClr val="black"/>
                </a:solidFill>
              </a:rPr>
              <a:t>入学方法</a:t>
            </a:r>
            <a:endParaRPr lang="ja-JP" altLang="ja-JP" sz="1400" dirty="0">
              <a:solidFill>
                <a:prstClr val="black"/>
              </a:solidFill>
            </a:endParaRPr>
          </a:p>
          <a:p>
            <a:r>
              <a:rPr lang="ja-JP" altLang="ja-JP" sz="1400" dirty="0">
                <a:solidFill>
                  <a:prstClr val="black"/>
                </a:solidFill>
              </a:rPr>
              <a:t>大学選択</a:t>
            </a:r>
            <a:r>
              <a:rPr lang="ja-JP" altLang="ja-JP" sz="1400" dirty="0" smtClean="0">
                <a:solidFill>
                  <a:prstClr val="black"/>
                </a:solidFill>
              </a:rPr>
              <a:t>理由</a:t>
            </a:r>
            <a:r>
              <a:rPr lang="ja-JP" altLang="en-US" sz="1400" dirty="0" smtClean="0">
                <a:solidFill>
                  <a:prstClr val="black"/>
                </a:solidFill>
              </a:rPr>
              <a:t>、第１志望か、</a:t>
            </a:r>
            <a:endParaRPr lang="ja-JP" altLang="ja-JP" sz="1400" dirty="0">
              <a:solidFill>
                <a:prstClr val="black"/>
              </a:solidFill>
            </a:endParaRPr>
          </a:p>
        </p:txBody>
      </p:sp>
      <p:sp>
        <p:nvSpPr>
          <p:cNvPr id="21" name="コンテンツ プレースホルダ 2"/>
          <p:cNvSpPr txBox="1">
            <a:spLocks/>
          </p:cNvSpPr>
          <p:nvPr/>
        </p:nvSpPr>
        <p:spPr>
          <a:xfrm>
            <a:off x="3131840" y="2771800"/>
            <a:ext cx="2736304" cy="504056"/>
          </a:xfrm>
          <a:prstGeom prst="rect">
            <a:avLst/>
          </a:prstGeom>
        </p:spPr>
        <p:txBody>
          <a:bodyPr vert="horz" anchor="ctr">
            <a:noAutofit/>
          </a:bodyPr>
          <a:lstStyle/>
          <a:p>
            <a:pPr marL="274320" indent="-274320" algn="ctr">
              <a:spcBef>
                <a:spcPts val="580"/>
              </a:spcBef>
              <a:buClr>
                <a:srgbClr val="2DA2BF"/>
              </a:buClr>
              <a:buSzPct val="85000"/>
              <a:buFont typeface="Wingdings 2"/>
              <a:buNone/>
              <a:defRPr/>
            </a:pPr>
            <a:r>
              <a:rPr lang="ja-JP" altLang="en-US" sz="2400" dirty="0" smtClean="0">
                <a:solidFill>
                  <a:prstClr val="white"/>
                </a:solidFill>
              </a:rPr>
              <a:t>キャンパスライフ</a:t>
            </a:r>
            <a:endParaRPr lang="ja-JP" altLang="en-US" sz="2400" dirty="0">
              <a:solidFill>
                <a:prstClr val="white"/>
              </a:solidFill>
            </a:endParaRPr>
          </a:p>
        </p:txBody>
      </p:sp>
      <p:sp>
        <p:nvSpPr>
          <p:cNvPr id="22" name="テキスト ボックス 21"/>
          <p:cNvSpPr txBox="1"/>
          <p:nvPr/>
        </p:nvSpPr>
        <p:spPr>
          <a:xfrm>
            <a:off x="3132064" y="3347864"/>
            <a:ext cx="2808312" cy="1015663"/>
          </a:xfrm>
          <a:prstGeom prst="rect">
            <a:avLst/>
          </a:prstGeom>
          <a:noFill/>
        </p:spPr>
        <p:txBody>
          <a:bodyPr wrap="square" rtlCol="0">
            <a:spAutoFit/>
          </a:bodyPr>
          <a:lstStyle/>
          <a:p>
            <a:r>
              <a:rPr lang="ja-JP" altLang="ja-JP" sz="1200" u="sng" dirty="0">
                <a:solidFill>
                  <a:prstClr val="black"/>
                </a:solidFill>
              </a:rPr>
              <a:t>学生生活</a:t>
            </a:r>
            <a:r>
              <a:rPr lang="ja-JP" altLang="ja-JP" sz="1200" u="sng" dirty="0" smtClean="0">
                <a:solidFill>
                  <a:prstClr val="black"/>
                </a:solidFill>
              </a:rPr>
              <a:t>充実度</a:t>
            </a:r>
            <a:r>
              <a:rPr lang="ja-JP" altLang="en-US" sz="1200" u="sng" dirty="0" smtClean="0">
                <a:solidFill>
                  <a:prstClr val="black"/>
                </a:solidFill>
              </a:rPr>
              <a:t>、</a:t>
            </a:r>
            <a:r>
              <a:rPr lang="ja-JP" altLang="ja-JP" sz="1200" u="sng" dirty="0">
                <a:solidFill>
                  <a:prstClr val="black"/>
                </a:solidFill>
              </a:rPr>
              <a:t>大学生活の重点</a:t>
            </a:r>
            <a:r>
              <a:rPr lang="ja-JP" altLang="ja-JP" sz="1200" dirty="0">
                <a:solidFill>
                  <a:prstClr val="black"/>
                </a:solidFill>
              </a:rPr>
              <a:t>、</a:t>
            </a:r>
          </a:p>
          <a:p>
            <a:r>
              <a:rPr lang="ja-JP" altLang="en-US" sz="1200" dirty="0" smtClean="0">
                <a:solidFill>
                  <a:prstClr val="black"/>
                </a:solidFill>
              </a:rPr>
              <a:t>授業、</a:t>
            </a:r>
            <a:r>
              <a:rPr lang="ja-JP" altLang="ja-JP" sz="1200" dirty="0" smtClean="0">
                <a:solidFill>
                  <a:prstClr val="black"/>
                </a:solidFill>
              </a:rPr>
              <a:t>施設</a:t>
            </a:r>
            <a:r>
              <a:rPr lang="ja-JP" altLang="ja-JP" sz="1200" dirty="0">
                <a:solidFill>
                  <a:prstClr val="black"/>
                </a:solidFill>
              </a:rPr>
              <a:t>・設備</a:t>
            </a:r>
            <a:r>
              <a:rPr lang="ja-JP" altLang="ja-JP" sz="1200" dirty="0" smtClean="0">
                <a:solidFill>
                  <a:prstClr val="black"/>
                </a:solidFill>
              </a:rPr>
              <a:t>、</a:t>
            </a:r>
            <a:r>
              <a:rPr lang="ja-JP" altLang="en-US" sz="1200" dirty="0" smtClean="0">
                <a:solidFill>
                  <a:prstClr val="black"/>
                </a:solidFill>
              </a:rPr>
              <a:t>人間関係満足度</a:t>
            </a:r>
            <a:r>
              <a:rPr lang="ja-JP" altLang="ja-JP" sz="1200" dirty="0">
                <a:solidFill>
                  <a:prstClr val="black"/>
                </a:solidFill>
              </a:rPr>
              <a:t>、就職活動、読書</a:t>
            </a:r>
            <a:r>
              <a:rPr lang="ja-JP" altLang="ja-JP" sz="1200" dirty="0" smtClean="0">
                <a:solidFill>
                  <a:prstClr val="black"/>
                </a:solidFill>
              </a:rPr>
              <a:t>、</a:t>
            </a:r>
            <a:r>
              <a:rPr lang="ja-JP" altLang="en-US" sz="1200" dirty="0" smtClean="0">
                <a:solidFill>
                  <a:prstClr val="black"/>
                </a:solidFill>
              </a:rPr>
              <a:t>サークル活動、食事、</a:t>
            </a:r>
            <a:r>
              <a:rPr lang="ja-JP" altLang="ja-JP" sz="1200" dirty="0" smtClean="0">
                <a:solidFill>
                  <a:prstClr val="black"/>
                </a:solidFill>
              </a:rPr>
              <a:t>悩み、</a:t>
            </a:r>
            <a:r>
              <a:rPr lang="ja-JP" altLang="en-US" sz="1200" dirty="0" smtClean="0">
                <a:solidFill>
                  <a:prstClr val="black"/>
                </a:solidFill>
              </a:rPr>
              <a:t>メディア接触、生協について、合宿</a:t>
            </a:r>
            <a:endParaRPr lang="ja-JP" altLang="ja-JP" sz="1200" dirty="0">
              <a:solidFill>
                <a:prstClr val="black"/>
              </a:solidFill>
            </a:endParaRPr>
          </a:p>
        </p:txBody>
      </p:sp>
      <p:sp>
        <p:nvSpPr>
          <p:cNvPr id="23" name="コンテンツ プレースホルダ 2"/>
          <p:cNvSpPr txBox="1">
            <a:spLocks/>
          </p:cNvSpPr>
          <p:nvPr/>
        </p:nvSpPr>
        <p:spPr>
          <a:xfrm>
            <a:off x="6372200" y="2771800"/>
            <a:ext cx="2304256" cy="504056"/>
          </a:xfrm>
          <a:prstGeom prst="rect">
            <a:avLst/>
          </a:prstGeom>
        </p:spPr>
        <p:txBody>
          <a:bodyPr vert="horz" anchor="ctr">
            <a:noAutofit/>
          </a:bodyPr>
          <a:lstStyle/>
          <a:p>
            <a:pPr marL="274320" indent="-274320" algn="ctr">
              <a:spcBef>
                <a:spcPts val="580"/>
              </a:spcBef>
              <a:buClr>
                <a:srgbClr val="2DA2BF"/>
              </a:buClr>
              <a:buSzPct val="85000"/>
              <a:buFont typeface="Wingdings 2"/>
              <a:buNone/>
              <a:defRPr/>
            </a:pPr>
            <a:r>
              <a:rPr lang="ja-JP" altLang="en-US" sz="1400" dirty="0" smtClean="0">
                <a:solidFill>
                  <a:prstClr val="white"/>
                </a:solidFill>
              </a:rPr>
              <a:t>大学教育のアウトカム</a:t>
            </a:r>
            <a:endParaRPr lang="ja-JP" altLang="en-US" sz="1400" dirty="0">
              <a:solidFill>
                <a:prstClr val="white"/>
              </a:solidFill>
            </a:endParaRPr>
          </a:p>
        </p:txBody>
      </p:sp>
      <p:sp>
        <p:nvSpPr>
          <p:cNvPr id="24" name="テキスト ボックス 23"/>
          <p:cNvSpPr txBox="1"/>
          <p:nvPr/>
        </p:nvSpPr>
        <p:spPr>
          <a:xfrm>
            <a:off x="6516216" y="3347864"/>
            <a:ext cx="2016224" cy="523220"/>
          </a:xfrm>
          <a:prstGeom prst="rect">
            <a:avLst/>
          </a:prstGeom>
          <a:noFill/>
        </p:spPr>
        <p:txBody>
          <a:bodyPr wrap="square" rtlCol="0">
            <a:spAutoFit/>
          </a:bodyPr>
          <a:lstStyle/>
          <a:p>
            <a:r>
              <a:rPr lang="ja-JP" altLang="ja-JP" sz="1400" dirty="0">
                <a:solidFill>
                  <a:prstClr val="black"/>
                </a:solidFill>
              </a:rPr>
              <a:t>進路、就職、社会意識</a:t>
            </a:r>
            <a:r>
              <a:rPr lang="ja-JP" altLang="ja-JP" sz="1400" dirty="0" smtClean="0">
                <a:solidFill>
                  <a:prstClr val="black"/>
                </a:solidFill>
              </a:rPr>
              <a:t>、価値観</a:t>
            </a:r>
            <a:endParaRPr lang="ja-JP" altLang="ja-JP" sz="1400" dirty="0">
              <a:solidFill>
                <a:prstClr val="black"/>
              </a:solidFill>
            </a:endParaRPr>
          </a:p>
        </p:txBody>
      </p:sp>
      <p:sp>
        <p:nvSpPr>
          <p:cNvPr id="25" name="コンテンツ プレースホルダ 2"/>
          <p:cNvSpPr txBox="1">
            <a:spLocks/>
          </p:cNvSpPr>
          <p:nvPr/>
        </p:nvSpPr>
        <p:spPr>
          <a:xfrm>
            <a:off x="3636120" y="4716016"/>
            <a:ext cx="1872208" cy="504056"/>
          </a:xfrm>
          <a:prstGeom prst="rect">
            <a:avLst/>
          </a:prstGeom>
        </p:spPr>
        <p:txBody>
          <a:bodyPr vert="horz" anchor="ctr">
            <a:noAutofit/>
          </a:bodyPr>
          <a:lstStyle/>
          <a:p>
            <a:pPr marL="274320" indent="-274320" algn="ctr">
              <a:spcBef>
                <a:spcPts val="580"/>
              </a:spcBef>
              <a:buClr>
                <a:srgbClr val="2DA2BF"/>
              </a:buClr>
              <a:buSzPct val="85000"/>
            </a:pPr>
            <a:r>
              <a:rPr lang="ja-JP" altLang="ja-JP" sz="2000" dirty="0">
                <a:solidFill>
                  <a:prstClr val="white"/>
                </a:solidFill>
              </a:rPr>
              <a:t>大学外の生活</a:t>
            </a:r>
            <a:endParaRPr lang="ja-JP" altLang="en-US" sz="2000" dirty="0">
              <a:solidFill>
                <a:prstClr val="white"/>
              </a:solidFill>
            </a:endParaRPr>
          </a:p>
        </p:txBody>
      </p:sp>
      <p:sp>
        <p:nvSpPr>
          <p:cNvPr id="26" name="テキスト ボックス 25"/>
          <p:cNvSpPr txBox="1"/>
          <p:nvPr/>
        </p:nvSpPr>
        <p:spPr>
          <a:xfrm>
            <a:off x="3491880" y="5292080"/>
            <a:ext cx="2016224" cy="738664"/>
          </a:xfrm>
          <a:prstGeom prst="rect">
            <a:avLst/>
          </a:prstGeom>
          <a:noFill/>
        </p:spPr>
        <p:txBody>
          <a:bodyPr wrap="square" rtlCol="0">
            <a:spAutoFit/>
          </a:bodyPr>
          <a:lstStyle/>
          <a:p>
            <a:r>
              <a:rPr lang="ja-JP" altLang="ja-JP" sz="1400" dirty="0">
                <a:solidFill>
                  <a:prstClr val="black"/>
                </a:solidFill>
              </a:rPr>
              <a:t>地域、</a:t>
            </a:r>
            <a:r>
              <a:rPr lang="ja-JP" altLang="ja-JP" sz="1400" dirty="0" smtClean="0">
                <a:solidFill>
                  <a:prstClr val="black"/>
                </a:solidFill>
              </a:rPr>
              <a:t>住まい</a:t>
            </a:r>
            <a:r>
              <a:rPr lang="ja-JP" altLang="en-US" sz="1400" dirty="0" smtClean="0">
                <a:solidFill>
                  <a:prstClr val="black"/>
                </a:solidFill>
              </a:rPr>
              <a:t>、通学方法、</a:t>
            </a:r>
            <a:r>
              <a:rPr lang="ja-JP" altLang="ja-JP" sz="1400" u="sng" dirty="0" smtClean="0">
                <a:solidFill>
                  <a:prstClr val="black"/>
                </a:solidFill>
              </a:rPr>
              <a:t>アルバイト</a:t>
            </a:r>
            <a:r>
              <a:rPr lang="ja-JP" altLang="ja-JP" sz="1400" dirty="0">
                <a:solidFill>
                  <a:prstClr val="black"/>
                </a:solidFill>
              </a:rPr>
              <a:t>、経済生活、</a:t>
            </a:r>
            <a:r>
              <a:rPr lang="ja-JP" altLang="ja-JP" sz="1400" u="sng" dirty="0" smtClean="0">
                <a:solidFill>
                  <a:prstClr val="black"/>
                </a:solidFill>
              </a:rPr>
              <a:t>奨学</a:t>
            </a:r>
            <a:r>
              <a:rPr lang="ja-JP" altLang="en-US" sz="1400" u="sng" dirty="0" smtClean="0">
                <a:solidFill>
                  <a:prstClr val="black"/>
                </a:solidFill>
              </a:rPr>
              <a:t>金、旅行</a:t>
            </a:r>
            <a:endParaRPr lang="ja-JP" altLang="en-US" sz="1400" dirty="0">
              <a:solidFill>
                <a:prstClr val="black"/>
              </a:solidFill>
            </a:endParaRPr>
          </a:p>
        </p:txBody>
      </p:sp>
      <p:sp>
        <p:nvSpPr>
          <p:cNvPr id="1026" name="Line 2"/>
          <p:cNvSpPr>
            <a:spLocks noChangeShapeType="1"/>
          </p:cNvSpPr>
          <p:nvPr/>
        </p:nvSpPr>
        <p:spPr bwMode="auto">
          <a:xfrm flipH="1">
            <a:off x="2195960" y="1691680"/>
            <a:ext cx="900000" cy="900000"/>
          </a:xfrm>
          <a:prstGeom prst="line">
            <a:avLst/>
          </a:prstGeom>
          <a:noFill/>
          <a:ln w="5715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28" name="Line 2"/>
          <p:cNvSpPr>
            <a:spLocks noChangeShapeType="1"/>
          </p:cNvSpPr>
          <p:nvPr/>
        </p:nvSpPr>
        <p:spPr bwMode="auto">
          <a:xfrm rot="16200000" flipH="1">
            <a:off x="2195960" y="4499992"/>
            <a:ext cx="900000" cy="900000"/>
          </a:xfrm>
          <a:prstGeom prst="line">
            <a:avLst/>
          </a:prstGeom>
          <a:noFill/>
          <a:ln w="5715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29" name="Line 2"/>
          <p:cNvSpPr>
            <a:spLocks noChangeShapeType="1"/>
          </p:cNvSpPr>
          <p:nvPr/>
        </p:nvSpPr>
        <p:spPr bwMode="auto">
          <a:xfrm flipV="1">
            <a:off x="5904472" y="4464088"/>
            <a:ext cx="900000" cy="900000"/>
          </a:xfrm>
          <a:prstGeom prst="line">
            <a:avLst/>
          </a:prstGeom>
          <a:noFill/>
          <a:ln w="5715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30" name="Line 2"/>
          <p:cNvSpPr>
            <a:spLocks noChangeShapeType="1"/>
          </p:cNvSpPr>
          <p:nvPr/>
        </p:nvSpPr>
        <p:spPr bwMode="auto">
          <a:xfrm rot="5400000" flipV="1">
            <a:off x="5940376" y="1727784"/>
            <a:ext cx="900000" cy="900000"/>
          </a:xfrm>
          <a:prstGeom prst="line">
            <a:avLst/>
          </a:prstGeom>
          <a:noFill/>
          <a:ln w="5715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31" name="Line 2"/>
          <p:cNvSpPr>
            <a:spLocks noChangeShapeType="1"/>
          </p:cNvSpPr>
          <p:nvPr/>
        </p:nvSpPr>
        <p:spPr bwMode="auto">
          <a:xfrm rot="5400000" flipV="1">
            <a:off x="4409992" y="2609792"/>
            <a:ext cx="180000" cy="0"/>
          </a:xfrm>
          <a:prstGeom prst="line">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32" name="Line 2"/>
          <p:cNvSpPr>
            <a:spLocks noChangeShapeType="1"/>
          </p:cNvSpPr>
          <p:nvPr/>
        </p:nvSpPr>
        <p:spPr bwMode="auto">
          <a:xfrm rot="16200000" flipH="1">
            <a:off x="2843784" y="3347888"/>
            <a:ext cx="0" cy="432000"/>
          </a:xfrm>
          <a:prstGeom prst="line">
            <a:avLst/>
          </a:prstGeom>
          <a:noFill/>
          <a:ln w="5715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38" name="Line 2"/>
          <p:cNvSpPr>
            <a:spLocks noChangeShapeType="1"/>
          </p:cNvSpPr>
          <p:nvPr/>
        </p:nvSpPr>
        <p:spPr bwMode="auto">
          <a:xfrm rot="5400000" flipV="1">
            <a:off x="4409992" y="4626016"/>
            <a:ext cx="180000" cy="0"/>
          </a:xfrm>
          <a:prstGeom prst="line">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39" name="Line 2"/>
          <p:cNvSpPr>
            <a:spLocks noChangeShapeType="1"/>
          </p:cNvSpPr>
          <p:nvPr/>
        </p:nvSpPr>
        <p:spPr bwMode="auto">
          <a:xfrm rot="16200000">
            <a:off x="4409992" y="4517984"/>
            <a:ext cx="180000" cy="0"/>
          </a:xfrm>
          <a:prstGeom prst="line">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40" name="Line 2"/>
          <p:cNvSpPr>
            <a:spLocks noChangeShapeType="1"/>
          </p:cNvSpPr>
          <p:nvPr/>
        </p:nvSpPr>
        <p:spPr bwMode="auto">
          <a:xfrm rot="16200000" flipH="1">
            <a:off x="6228208" y="3347888"/>
            <a:ext cx="0" cy="432000"/>
          </a:xfrm>
          <a:prstGeom prst="line">
            <a:avLst/>
          </a:prstGeom>
          <a:noFill/>
          <a:ln w="5715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4" name="スライド番号プレースホルダー 3"/>
          <p:cNvSpPr>
            <a:spLocks noGrp="1"/>
          </p:cNvSpPr>
          <p:nvPr>
            <p:ph type="sldNum" sz="quarter" idx="12"/>
          </p:nvPr>
        </p:nvSpPr>
        <p:spPr>
          <a:xfrm>
            <a:off x="8676456" y="6381328"/>
            <a:ext cx="365760" cy="365125"/>
          </a:xfrm>
        </p:spPr>
        <p:txBody>
          <a:bodyPr/>
          <a:lstStyle/>
          <a:p>
            <a:fld id="{2F1BE189-D45E-4A9C-BC6A-593271925892}" type="slidenum">
              <a:rPr kumimoji="1" lang="ja-JP" altLang="en-US" smtClean="0">
                <a:solidFill>
                  <a:prstClr val="black"/>
                </a:solidFill>
              </a:rPr>
              <a:pPr/>
              <a:t>20</a:t>
            </a:fld>
            <a:endParaRPr kumimoji="1" lang="ja-JP" altLang="en-US" dirty="0">
              <a:solidFill>
                <a:prstClr val="black"/>
              </a:solidFill>
            </a:endParaRPr>
          </a:p>
        </p:txBody>
      </p:sp>
    </p:spTree>
    <p:extLst>
      <p:ext uri="{BB962C8B-B14F-4D97-AF65-F5344CB8AC3E}">
        <p14:creationId xmlns:p14="http://schemas.microsoft.com/office/powerpoint/2010/main" val="3625202937"/>
      </p:ext>
    </p:extLst>
  </p:cSld>
  <p:clrMapOvr>
    <a:masterClrMapping/>
  </p:clrMapOvr>
  <p:transition advTm="5996"/>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26408"/>
            <a:ext cx="8229600" cy="1022924"/>
          </a:xfrm>
        </p:spPr>
        <p:txBody>
          <a:bodyPr vert="horz" rtlCol="0" anchor="ctr">
            <a:normAutofit fontScale="92500"/>
            <a:scene3d>
              <a:camera prst="orthographicFront"/>
              <a:lightRig rig="soft" dir="t"/>
            </a:scene3d>
            <a:sp3d prstMaterial="softEdge">
              <a:bevelT w="25400" h="25400"/>
            </a:sp3d>
          </a:bodyPr>
          <a:lstStyle/>
          <a:p>
            <a:r>
              <a:rPr lang="ja-JP" altLang="ja-JP" dirty="0">
                <a:solidFill>
                  <a:schemeClr val="accent1">
                    <a:lumMod val="75000"/>
                  </a:schemeClr>
                </a:solidFill>
              </a:rPr>
              <a:t>大学進学理由</a:t>
            </a:r>
            <a:endParaRPr lang="ja-JP" altLang="en-US" dirty="0">
              <a:solidFill>
                <a:schemeClr val="accent1">
                  <a:lumMod val="75000"/>
                </a:schemeClr>
              </a:solidFill>
            </a:endParaRPr>
          </a:p>
        </p:txBody>
      </p:sp>
      <p:pic>
        <p:nvPicPr>
          <p:cNvPr id="4" name="コンテンツ プレースホルダ 3"/>
          <p:cNvPicPr>
            <a:picLocks noGrp="1"/>
          </p:cNvPicPr>
          <p:nvPr>
            <p:ph idx="1"/>
          </p:nvPr>
        </p:nvPicPr>
        <p:blipFill>
          <a:blip r:embed="rId2" cstate="print"/>
          <a:srcRect/>
          <a:stretch>
            <a:fillRect/>
          </a:stretch>
        </p:blipFill>
        <p:spPr bwMode="auto">
          <a:xfrm>
            <a:off x="179512" y="1052736"/>
            <a:ext cx="8496944" cy="5328592"/>
          </a:xfrm>
          <a:prstGeom prst="rect">
            <a:avLst/>
          </a:prstGeom>
          <a:noFill/>
          <a:ln w="9525">
            <a:noFill/>
            <a:miter lim="800000"/>
            <a:headEnd/>
            <a:tailEnd/>
          </a:ln>
        </p:spPr>
      </p:pic>
      <p:sp>
        <p:nvSpPr>
          <p:cNvPr id="3" name="スライド番号プレースホルダー 2"/>
          <p:cNvSpPr>
            <a:spLocks noGrp="1"/>
          </p:cNvSpPr>
          <p:nvPr>
            <p:ph type="sldNum" sz="quarter" idx="12"/>
          </p:nvPr>
        </p:nvSpPr>
        <p:spPr/>
        <p:txBody>
          <a:bodyPr/>
          <a:lstStyle/>
          <a:p>
            <a:fld id="{2F1BE189-D45E-4A9C-BC6A-593271925892}" type="slidenum">
              <a:rPr kumimoji="1" lang="ja-JP" altLang="en-US" smtClean="0"/>
              <a:pPr/>
              <a:t>21</a:t>
            </a:fld>
            <a:endParaRPr kumimoji="1" lang="ja-JP" altLang="en-US"/>
          </a:p>
        </p:txBody>
      </p:sp>
      <p:sp>
        <p:nvSpPr>
          <p:cNvPr id="5" name="テキスト ボックス 4"/>
          <p:cNvSpPr txBox="1"/>
          <p:nvPr/>
        </p:nvSpPr>
        <p:spPr>
          <a:xfrm>
            <a:off x="6876256" y="6381328"/>
            <a:ext cx="2088232" cy="276999"/>
          </a:xfrm>
          <a:prstGeom prst="rect">
            <a:avLst/>
          </a:prstGeom>
          <a:noFill/>
        </p:spPr>
        <p:txBody>
          <a:bodyPr wrap="square" rtlCol="0">
            <a:spAutoFit/>
          </a:bodyPr>
          <a:lstStyle/>
          <a:p>
            <a:r>
              <a:rPr lang="ja-JP" altLang="ja-JP" sz="1200" dirty="0"/>
              <a:t>（武内･浜島</a:t>
            </a:r>
            <a:r>
              <a:rPr lang="en-US" altLang="ja-JP" sz="1200" dirty="0"/>
              <a:t>2005:12</a:t>
            </a:r>
            <a:r>
              <a:rPr lang="ja-JP" altLang="ja-JP" sz="1200" dirty="0"/>
              <a:t>）</a:t>
            </a:r>
            <a:endParaRPr kumimoji="1" lang="ja-JP" altLang="en-US" sz="1200" dirty="0"/>
          </a:p>
        </p:txBody>
      </p:sp>
      <p:sp>
        <p:nvSpPr>
          <p:cNvPr id="6" name="正方形/長方形 5"/>
          <p:cNvSpPr/>
          <p:nvPr/>
        </p:nvSpPr>
        <p:spPr>
          <a:xfrm>
            <a:off x="8464704" y="620688"/>
            <a:ext cx="646331" cy="369332"/>
          </a:xfrm>
          <a:prstGeom prst="rect">
            <a:avLst/>
          </a:prstGeom>
        </p:spPr>
        <p:txBody>
          <a:bodyPr wrap="none">
            <a:spAutoFit/>
          </a:bodyPr>
          <a:lstStyle/>
          <a:p>
            <a:r>
              <a:rPr lang="ja-JP" altLang="en-US" dirty="0"/>
              <a:t>（％）</a:t>
            </a:r>
          </a:p>
        </p:txBody>
      </p:sp>
    </p:spTree>
    <p:extLst>
      <p:ext uri="{BB962C8B-B14F-4D97-AF65-F5344CB8AC3E}">
        <p14:creationId xmlns:p14="http://schemas.microsoft.com/office/powerpoint/2010/main" val="1971555814"/>
      </p:ext>
    </p:extLst>
  </p:cSld>
  <p:clrMapOvr>
    <a:masterClrMapping/>
  </p:clrMapOvr>
  <p:transition advTm="2144"/>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332656"/>
            <a:ext cx="8229600" cy="1143000"/>
          </a:xfrm>
        </p:spPr>
        <p:txBody>
          <a:bodyPr>
            <a:normAutofit fontScale="90000"/>
          </a:bodyPr>
          <a:lstStyle/>
          <a:p>
            <a:r>
              <a:rPr lang="ja-JP" altLang="ja-JP" dirty="0" smtClean="0">
                <a:solidFill>
                  <a:schemeClr val="accent1">
                    <a:lumMod val="75000"/>
                  </a:schemeClr>
                </a:solidFill>
              </a:rPr>
              <a:t>大学満足度　</a:t>
            </a:r>
            <a:r>
              <a:rPr lang="en-US" altLang="ja-JP" dirty="0" smtClean="0">
                <a:solidFill>
                  <a:schemeClr val="accent1">
                    <a:lumMod val="75000"/>
                  </a:schemeClr>
                </a:solidFill>
              </a:rPr>
              <a:t/>
            </a:r>
            <a:br>
              <a:rPr lang="en-US" altLang="ja-JP" dirty="0" smtClean="0">
                <a:solidFill>
                  <a:schemeClr val="accent1">
                    <a:lumMod val="75000"/>
                  </a:schemeClr>
                </a:solidFill>
              </a:rPr>
            </a:br>
            <a:r>
              <a:rPr lang="ja-JP" altLang="ja-JP" dirty="0" smtClean="0">
                <a:solidFill>
                  <a:schemeClr val="accent1">
                    <a:lumMod val="75000"/>
                  </a:schemeClr>
                </a:solidFill>
              </a:rPr>
              <a:t>「満足（とても＋やや）」％</a:t>
            </a:r>
            <a:r>
              <a:rPr lang="ja-JP" altLang="ja-JP" dirty="0" smtClean="0"/>
              <a:t/>
            </a:r>
            <a:br>
              <a:rPr lang="ja-JP" altLang="ja-JP" dirty="0" smtClean="0"/>
            </a:br>
            <a:endParaRPr kumimoji="1" lang="ja-JP" altLang="en-US" dirty="0"/>
          </a:p>
        </p:txBody>
      </p:sp>
      <p:pic>
        <p:nvPicPr>
          <p:cNvPr id="4" name="コンテンツ プレースホルダ 3"/>
          <p:cNvPicPr>
            <a:picLocks noGrp="1"/>
          </p:cNvPicPr>
          <p:nvPr>
            <p:ph idx="1"/>
          </p:nvPr>
        </p:nvPicPr>
        <p:blipFill>
          <a:blip r:embed="rId2" cstate="print"/>
          <a:srcRect/>
          <a:stretch>
            <a:fillRect/>
          </a:stretch>
        </p:blipFill>
        <p:spPr bwMode="auto">
          <a:xfrm>
            <a:off x="395536" y="1412776"/>
            <a:ext cx="8208912" cy="5112568"/>
          </a:xfrm>
          <a:prstGeom prst="rect">
            <a:avLst/>
          </a:prstGeom>
          <a:noFill/>
          <a:ln w="9525">
            <a:noFill/>
            <a:miter lim="800000"/>
            <a:headEnd/>
            <a:tailEnd/>
          </a:ln>
        </p:spPr>
      </p:pic>
      <p:sp>
        <p:nvSpPr>
          <p:cNvPr id="3" name="スライド番号プレースホルダー 2"/>
          <p:cNvSpPr>
            <a:spLocks noGrp="1"/>
          </p:cNvSpPr>
          <p:nvPr>
            <p:ph type="sldNum" sz="quarter" idx="12"/>
          </p:nvPr>
        </p:nvSpPr>
        <p:spPr/>
        <p:txBody>
          <a:bodyPr/>
          <a:lstStyle/>
          <a:p>
            <a:fld id="{2F1BE189-D45E-4A9C-BC6A-593271925892}" type="slidenum">
              <a:rPr kumimoji="1" lang="ja-JP" altLang="en-US" smtClean="0">
                <a:solidFill>
                  <a:prstClr val="black"/>
                </a:solidFill>
              </a:rPr>
              <a:pPr/>
              <a:t>22</a:t>
            </a:fld>
            <a:endParaRPr kumimoji="1" lang="ja-JP" altLang="en-US">
              <a:solidFill>
                <a:prstClr val="black"/>
              </a:solidFill>
            </a:endParaRPr>
          </a:p>
        </p:txBody>
      </p:sp>
      <p:sp>
        <p:nvSpPr>
          <p:cNvPr id="5" name="テキスト ボックス 4"/>
          <p:cNvSpPr txBox="1"/>
          <p:nvPr/>
        </p:nvSpPr>
        <p:spPr>
          <a:xfrm>
            <a:off x="6983760" y="6581001"/>
            <a:ext cx="2160240" cy="553998"/>
          </a:xfrm>
          <a:prstGeom prst="rect">
            <a:avLst/>
          </a:prstGeom>
          <a:noFill/>
        </p:spPr>
        <p:txBody>
          <a:bodyPr wrap="square" rtlCol="0">
            <a:spAutoFit/>
          </a:bodyPr>
          <a:lstStyle/>
          <a:p>
            <a:r>
              <a:rPr lang="ja-JP" altLang="ja-JP" sz="1200" dirty="0">
                <a:solidFill>
                  <a:prstClr val="black"/>
                </a:solidFill>
              </a:rPr>
              <a:t>（武内･浜島</a:t>
            </a:r>
            <a:r>
              <a:rPr lang="en-US" altLang="ja-JP" sz="1200" dirty="0">
                <a:solidFill>
                  <a:prstClr val="black"/>
                </a:solidFill>
              </a:rPr>
              <a:t>2005:20</a:t>
            </a:r>
            <a:r>
              <a:rPr lang="ja-JP" altLang="ja-JP" sz="1200" dirty="0">
                <a:solidFill>
                  <a:prstClr val="black"/>
                </a:solidFill>
              </a:rPr>
              <a:t>）</a:t>
            </a:r>
          </a:p>
          <a:p>
            <a:endParaRPr lang="ja-JP" altLang="en-US" dirty="0">
              <a:solidFill>
                <a:prstClr val="black"/>
              </a:solidFill>
            </a:endParaRPr>
          </a:p>
        </p:txBody>
      </p:sp>
      <p:sp>
        <p:nvSpPr>
          <p:cNvPr id="6" name="正方形/長方形 5"/>
          <p:cNvSpPr/>
          <p:nvPr/>
        </p:nvSpPr>
        <p:spPr>
          <a:xfrm>
            <a:off x="8497669" y="1052736"/>
            <a:ext cx="646331" cy="369332"/>
          </a:xfrm>
          <a:prstGeom prst="rect">
            <a:avLst/>
          </a:prstGeom>
        </p:spPr>
        <p:txBody>
          <a:bodyPr wrap="none">
            <a:spAutoFit/>
          </a:bodyPr>
          <a:lstStyle/>
          <a:p>
            <a:r>
              <a:rPr lang="ja-JP" altLang="en-US" dirty="0">
                <a:solidFill>
                  <a:prstClr val="black"/>
                </a:solidFill>
              </a:rPr>
              <a:t>（％）</a:t>
            </a:r>
          </a:p>
        </p:txBody>
      </p:sp>
    </p:spTree>
    <p:extLst>
      <p:ext uri="{BB962C8B-B14F-4D97-AF65-F5344CB8AC3E}">
        <p14:creationId xmlns:p14="http://schemas.microsoft.com/office/powerpoint/2010/main" val="544007378"/>
      </p:ext>
    </p:extLst>
  </p:cSld>
  <p:clrMapOvr>
    <a:masterClrMapping/>
  </p:clrMapOvr>
  <p:transition advTm="764"/>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35954"/>
            <a:ext cx="8532440" cy="800758"/>
          </a:xfrm>
        </p:spPr>
        <p:txBody>
          <a:bodyPr>
            <a:noAutofit/>
          </a:bodyPr>
          <a:lstStyle/>
          <a:p>
            <a:r>
              <a:rPr lang="ja-JP" altLang="ja-JP" sz="3200" dirty="0" smtClean="0">
                <a:solidFill>
                  <a:schemeClr val="accent1">
                    <a:lumMod val="75000"/>
                  </a:schemeClr>
                </a:solidFill>
              </a:rPr>
              <a:t>学生タイプと大学全体の雰囲気への満足度（％）</a:t>
            </a:r>
            <a:endParaRPr kumimoji="1" lang="ja-JP" altLang="en-US" sz="3200" dirty="0"/>
          </a:p>
        </p:txBody>
      </p:sp>
      <p:pic>
        <p:nvPicPr>
          <p:cNvPr id="4" name="コンテンツ プレースホルダ 3"/>
          <p:cNvPicPr>
            <a:picLocks noGrp="1"/>
          </p:cNvPicPr>
          <p:nvPr>
            <p:ph idx="1"/>
          </p:nvPr>
        </p:nvPicPr>
        <p:blipFill>
          <a:blip r:embed="rId2" cstate="print"/>
          <a:srcRect/>
          <a:stretch>
            <a:fillRect/>
          </a:stretch>
        </p:blipFill>
        <p:spPr bwMode="auto">
          <a:xfrm>
            <a:off x="755576" y="836712"/>
            <a:ext cx="7704856" cy="5616624"/>
          </a:xfrm>
          <a:prstGeom prst="rect">
            <a:avLst/>
          </a:prstGeom>
          <a:noFill/>
          <a:ln w="9525">
            <a:noFill/>
            <a:miter lim="800000"/>
            <a:headEnd/>
            <a:tailEnd/>
          </a:ln>
        </p:spPr>
      </p:pic>
      <p:sp>
        <p:nvSpPr>
          <p:cNvPr id="3" name="スライド番号プレースホルダー 2"/>
          <p:cNvSpPr>
            <a:spLocks noGrp="1"/>
          </p:cNvSpPr>
          <p:nvPr>
            <p:ph type="sldNum" sz="quarter" idx="12"/>
          </p:nvPr>
        </p:nvSpPr>
        <p:spPr/>
        <p:txBody>
          <a:bodyPr/>
          <a:lstStyle/>
          <a:p>
            <a:fld id="{2F1BE189-D45E-4A9C-BC6A-593271925892}" type="slidenum">
              <a:rPr lang="ja-JP" altLang="en-US" smtClean="0">
                <a:solidFill>
                  <a:srgbClr val="90C226"/>
                </a:solidFill>
              </a:rPr>
              <a:pPr/>
              <a:t>23</a:t>
            </a:fld>
            <a:endParaRPr lang="ja-JP" altLang="en-US">
              <a:solidFill>
                <a:srgbClr val="90C226"/>
              </a:solidFill>
            </a:endParaRPr>
          </a:p>
        </p:txBody>
      </p:sp>
      <p:sp>
        <p:nvSpPr>
          <p:cNvPr id="5" name="正方形/長方形 4"/>
          <p:cNvSpPr/>
          <p:nvPr/>
        </p:nvSpPr>
        <p:spPr>
          <a:xfrm>
            <a:off x="6623720" y="6597352"/>
            <a:ext cx="2520280" cy="276999"/>
          </a:xfrm>
          <a:prstGeom prst="rect">
            <a:avLst/>
          </a:prstGeom>
        </p:spPr>
        <p:txBody>
          <a:bodyPr wrap="square">
            <a:spAutoFit/>
          </a:bodyPr>
          <a:lstStyle/>
          <a:p>
            <a:r>
              <a:rPr lang="ja-JP" altLang="ja-JP" sz="1200" dirty="0">
                <a:solidFill>
                  <a:prstClr val="black"/>
                </a:solidFill>
              </a:rPr>
              <a:t>（大島･伊藤・浜島</a:t>
            </a:r>
            <a:r>
              <a:rPr lang="en-US" altLang="ja-JP" sz="1200" dirty="0">
                <a:solidFill>
                  <a:prstClr val="black"/>
                </a:solidFill>
              </a:rPr>
              <a:t>2007:22</a:t>
            </a:r>
            <a:r>
              <a:rPr lang="ja-JP" altLang="ja-JP" sz="1200" dirty="0">
                <a:solidFill>
                  <a:prstClr val="black"/>
                </a:solidFill>
              </a:rPr>
              <a:t>）</a:t>
            </a:r>
            <a:endParaRPr lang="ja-JP" altLang="en-US" sz="1200" dirty="0">
              <a:solidFill>
                <a:prstClr val="black"/>
              </a:solidFill>
            </a:endParaRPr>
          </a:p>
        </p:txBody>
      </p:sp>
    </p:spTree>
    <p:extLst>
      <p:ext uri="{BB962C8B-B14F-4D97-AF65-F5344CB8AC3E}">
        <p14:creationId xmlns:p14="http://schemas.microsoft.com/office/powerpoint/2010/main" val="959866006"/>
      </p:ext>
    </p:extLst>
  </p:cSld>
  <p:clrMapOvr>
    <a:masterClrMapping/>
  </p:clrMapOvr>
  <p:transition advTm="747"/>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542" y="-27384"/>
            <a:ext cx="9307986" cy="764704"/>
          </a:xfrm>
        </p:spPr>
        <p:txBody>
          <a:bodyPr vert="horz" rtlCol="0" anchor="ctr">
            <a:normAutofit fontScale="90000"/>
            <a:scene3d>
              <a:camera prst="orthographicFront"/>
              <a:lightRig rig="soft" dir="t"/>
            </a:scene3d>
            <a:sp3d prstMaterial="softEdge">
              <a:bevelT w="25400" h="25400"/>
            </a:sp3d>
          </a:bodyPr>
          <a:lstStyle/>
          <a:p>
            <a:r>
              <a:rPr lang="ja-JP" altLang="en-US" dirty="0">
                <a:solidFill>
                  <a:schemeClr val="accent1">
                    <a:lumMod val="75000"/>
                  </a:schemeClr>
                </a:solidFill>
              </a:rPr>
              <a:t>大学生活充実度の規定</a:t>
            </a:r>
            <a:r>
              <a:rPr lang="ja-JP" altLang="en-US" dirty="0" smtClean="0">
                <a:solidFill>
                  <a:schemeClr val="accent1">
                    <a:lumMod val="75000"/>
                  </a:schemeClr>
                </a:solidFill>
              </a:rPr>
              <a:t>要因（</a:t>
            </a:r>
            <a:r>
              <a:rPr lang="en-US" altLang="ja-JP" dirty="0" smtClean="0">
                <a:solidFill>
                  <a:schemeClr val="accent1">
                    <a:lumMod val="75000"/>
                  </a:schemeClr>
                </a:solidFill>
              </a:rPr>
              <a:t>2011</a:t>
            </a:r>
            <a:r>
              <a:rPr lang="ja-JP" altLang="en-US" dirty="0">
                <a:solidFill>
                  <a:schemeClr val="accent1">
                    <a:lumMod val="75000"/>
                  </a:schemeClr>
                </a:solidFill>
              </a:rPr>
              <a:t>年・全体）</a:t>
            </a:r>
            <a:endParaRPr lang="en-US" altLang="zh-CN" dirty="0">
              <a:solidFill>
                <a:schemeClr val="accent1">
                  <a:lumMod val="75000"/>
                </a:schemeClr>
              </a:solidFill>
            </a:endParaRPr>
          </a:p>
        </p:txBody>
      </p:sp>
      <p:sp>
        <p:nvSpPr>
          <p:cNvPr id="3" name="スライド番号プレースホルダー 2"/>
          <p:cNvSpPr>
            <a:spLocks noGrp="1"/>
          </p:cNvSpPr>
          <p:nvPr>
            <p:ph type="sldNum" sz="quarter" idx="12"/>
          </p:nvPr>
        </p:nvSpPr>
        <p:spPr/>
        <p:txBody>
          <a:bodyPr/>
          <a:lstStyle/>
          <a:p>
            <a:fld id="{2F1BE189-D45E-4A9C-BC6A-593271925892}" type="slidenum">
              <a:rPr lang="ja-JP" altLang="en-US" smtClean="0">
                <a:solidFill>
                  <a:srgbClr val="90C226"/>
                </a:solidFill>
              </a:rPr>
              <a:pPr/>
              <a:t>24</a:t>
            </a:fld>
            <a:endParaRPr lang="ja-JP" altLang="en-US">
              <a:solidFill>
                <a:srgbClr val="90C226"/>
              </a:solidFill>
            </a:endParaRPr>
          </a:p>
        </p:txBody>
      </p:sp>
      <p:pic>
        <p:nvPicPr>
          <p:cNvPr id="7" name="図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620688"/>
            <a:ext cx="6336704" cy="6237312"/>
          </a:xfrm>
          <a:prstGeom prst="rect">
            <a:avLst/>
          </a:prstGeom>
          <a:solidFill>
            <a:schemeClr val="bg1"/>
          </a:solidFill>
          <a:ln>
            <a:noFill/>
          </a:ln>
        </p:spPr>
      </p:pic>
      <p:sp>
        <p:nvSpPr>
          <p:cNvPr id="4" name="正方形/長方形 3"/>
          <p:cNvSpPr/>
          <p:nvPr/>
        </p:nvSpPr>
        <p:spPr>
          <a:xfrm>
            <a:off x="7164288" y="5733256"/>
            <a:ext cx="1877437" cy="369332"/>
          </a:xfrm>
          <a:prstGeom prst="rect">
            <a:avLst/>
          </a:prstGeom>
        </p:spPr>
        <p:txBody>
          <a:bodyPr wrap="none">
            <a:spAutoFit/>
          </a:bodyPr>
          <a:lstStyle/>
          <a:p>
            <a:r>
              <a:rPr lang="ja-JP" altLang="en-US" dirty="0" smtClean="0">
                <a:solidFill>
                  <a:prstClr val="black"/>
                </a:solidFill>
              </a:rPr>
              <a:t>谷田川</a:t>
            </a:r>
            <a:r>
              <a:rPr lang="ja-JP" altLang="en-US" dirty="0">
                <a:solidFill>
                  <a:prstClr val="black"/>
                </a:solidFill>
              </a:rPr>
              <a:t>ルミによる</a:t>
            </a:r>
          </a:p>
        </p:txBody>
      </p:sp>
    </p:spTree>
    <p:extLst>
      <p:ext uri="{BB962C8B-B14F-4D97-AF65-F5344CB8AC3E}">
        <p14:creationId xmlns:p14="http://schemas.microsoft.com/office/powerpoint/2010/main" val="4184918910"/>
      </p:ext>
    </p:extLst>
  </p:cSld>
  <p:clrMapOvr>
    <a:masterClrMapping/>
  </p:clrMapOvr>
  <p:transition advTm="742"/>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43608" y="474665"/>
            <a:ext cx="5932336" cy="866103"/>
          </a:xfrm>
        </p:spPr>
        <p:txBody>
          <a:bodyPr>
            <a:normAutofit fontScale="90000"/>
          </a:bodyPr>
          <a:lstStyle/>
          <a:p>
            <a:r>
              <a:rPr lang="ja-JP" altLang="en-US" sz="2700" dirty="0"/>
              <a:t>敬愛大学の専任教員へのインタビュー（５人）から感じたこと</a:t>
            </a:r>
            <a:br>
              <a:rPr lang="ja-JP" altLang="en-US" sz="2700" dirty="0"/>
            </a:br>
            <a:r>
              <a:rPr lang="ja-JP" altLang="en-US" dirty="0"/>
              <a:t> </a:t>
            </a:r>
            <a:br>
              <a:rPr lang="ja-JP" altLang="en-US" dirty="0"/>
            </a:br>
            <a:endParaRPr kumimoji="1" lang="ja-JP" altLang="en-US" dirty="0"/>
          </a:p>
        </p:txBody>
      </p:sp>
      <p:sp>
        <p:nvSpPr>
          <p:cNvPr id="3" name="コンテンツ プレースホルダー 2"/>
          <p:cNvSpPr>
            <a:spLocks noGrp="1"/>
          </p:cNvSpPr>
          <p:nvPr>
            <p:ph idx="1"/>
          </p:nvPr>
        </p:nvSpPr>
        <p:spPr>
          <a:xfrm>
            <a:off x="467545" y="1916832"/>
            <a:ext cx="6960338" cy="4124532"/>
          </a:xfrm>
        </p:spPr>
        <p:txBody>
          <a:bodyPr>
            <a:normAutofit fontScale="85000" lnSpcReduction="10000"/>
          </a:bodyPr>
          <a:lstStyle/>
          <a:p>
            <a:pPr indent="152400" algn="just"/>
            <a:r>
              <a:rPr lang="ja-JP" altLang="ja-JP" kern="100" dirty="0" smtClean="0">
                <a:latin typeface="Century" panose="02040604050505020304" pitchFamily="18" charset="0"/>
                <a:ea typeface="ＭＳ 明朝" panose="02020609040205080304" pitchFamily="17" charset="-128"/>
                <a:cs typeface="Times New Roman" panose="02020603050405020304" pitchFamily="18" charset="0"/>
              </a:rPr>
              <a:t>１　学生の多様性ということでは、学力の低さというよりは、国籍、生まれながらの特性（障がい、ジェンダー）、趣向、多様な能力という面に着目する教員が多い。</a:t>
            </a:r>
            <a:endParaRPr lang="ja-JP" altLang="ja-JP" sz="1400" kern="100" dirty="0" smtClean="0">
              <a:latin typeface="Century" panose="02040604050505020304" pitchFamily="18" charset="0"/>
              <a:ea typeface="ＭＳ 明朝" panose="02020609040205080304" pitchFamily="17" charset="-128"/>
              <a:cs typeface="Times New Roman" panose="02020603050405020304" pitchFamily="18" charset="0"/>
            </a:endParaRPr>
          </a:p>
          <a:p>
            <a:pPr indent="152400" algn="just"/>
            <a:r>
              <a:rPr lang="ja-JP" altLang="ja-JP" kern="100" dirty="0" smtClean="0">
                <a:latin typeface="Century" panose="02040604050505020304" pitchFamily="18" charset="0"/>
                <a:ea typeface="ＭＳ 明朝" panose="02020609040205080304" pitchFamily="17" charset="-128"/>
                <a:cs typeface="Times New Roman" panose="02020603050405020304" pitchFamily="18" charset="0"/>
              </a:rPr>
              <a:t>２</a:t>
            </a:r>
            <a:r>
              <a:rPr lang="ja-JP" altLang="ja-JP" kern="100" dirty="0">
                <a:latin typeface="Century" panose="02040604050505020304" pitchFamily="18" charset="0"/>
                <a:ea typeface="ＭＳ 明朝" panose="02020609040205080304" pitchFamily="17" charset="-128"/>
                <a:cs typeface="Times New Roman" panose="02020603050405020304" pitchFamily="18" charset="0"/>
              </a:rPr>
              <a:t>　多様な人が集まっているところが大学であり、その多様性を生かす場が大学である。少数ながら、優秀な学生、センスのいい学生もいる。個々の学生への個別対応も心かけているし、学生同士が多様性を生かせるような工夫をしている。</a:t>
            </a:r>
            <a:endParaRPr lang="ja-JP" altLang="ja-JP" sz="1400" kern="100" dirty="0">
              <a:latin typeface="Century" panose="02040604050505020304" pitchFamily="18" charset="0"/>
              <a:ea typeface="ＭＳ 明朝" panose="02020609040205080304" pitchFamily="17" charset="-128"/>
              <a:cs typeface="Times New Roman" panose="02020603050405020304" pitchFamily="18" charset="0"/>
            </a:endParaRPr>
          </a:p>
          <a:p>
            <a:pPr indent="152400" algn="just"/>
            <a:r>
              <a:rPr lang="ja-JP" altLang="ja-JP" kern="100" dirty="0">
                <a:latin typeface="Century" panose="02040604050505020304" pitchFamily="18" charset="0"/>
                <a:ea typeface="ＭＳ 明朝" panose="02020609040205080304" pitchFamily="17" charset="-128"/>
                <a:cs typeface="Times New Roman" panose="02020603050405020304" pitchFamily="18" charset="0"/>
              </a:rPr>
              <a:t>３　高校まで勉強せず学力の低い学生、学修意欲のない学生も一定程度存在するが、その学生の興味などを聞き出し、根気よく指導する</a:t>
            </a:r>
            <a:endParaRPr lang="ja-JP" altLang="ja-JP" sz="1400" kern="100" dirty="0">
              <a:latin typeface="Century" panose="02040604050505020304" pitchFamily="18" charset="0"/>
              <a:ea typeface="ＭＳ 明朝" panose="02020609040205080304" pitchFamily="17" charset="-128"/>
              <a:cs typeface="Times New Roman" panose="02020603050405020304" pitchFamily="18" charset="0"/>
            </a:endParaRPr>
          </a:p>
          <a:p>
            <a:pPr indent="152400" algn="just"/>
            <a:r>
              <a:rPr lang="ja-JP" altLang="ja-JP" kern="100" dirty="0">
                <a:latin typeface="Century" panose="02040604050505020304" pitchFamily="18" charset="0"/>
                <a:ea typeface="ＭＳ 明朝" panose="02020609040205080304" pitchFamily="17" charset="-128"/>
                <a:cs typeface="Times New Roman" panose="02020603050405020304" pitchFamily="18" charset="0"/>
              </a:rPr>
              <a:t>４　英語など中高の基礎学力の欠けている学生には、中高と同じような教育も必要であるが、大学教員がやるのは限界があり、Ｅラーニングやスカイプなど外部の媒体を使い、それを単位に組み込むこと</a:t>
            </a:r>
            <a:r>
              <a:rPr lang="ja-JP" altLang="ja-JP" kern="100" dirty="0" smtClean="0">
                <a:latin typeface="Century" panose="02040604050505020304" pitchFamily="18" charset="0"/>
                <a:ea typeface="ＭＳ 明朝" panose="02020609040205080304" pitchFamily="17" charset="-128"/>
                <a:cs typeface="Times New Roman" panose="02020603050405020304" pitchFamily="18" charset="0"/>
              </a:rPr>
              <a:t>も必要</a:t>
            </a:r>
            <a:r>
              <a:rPr lang="ja-JP" altLang="ja-JP" kern="100" dirty="0">
                <a:latin typeface="Century" panose="02040604050505020304" pitchFamily="18" charset="0"/>
                <a:ea typeface="ＭＳ 明朝" panose="02020609040205080304" pitchFamily="17" charset="-128"/>
                <a:cs typeface="Times New Roman" panose="02020603050405020304" pitchFamily="18" charset="0"/>
              </a:rPr>
              <a:t>。</a:t>
            </a:r>
            <a:endParaRPr lang="ja-JP" altLang="ja-JP" sz="1400" kern="100" dirty="0">
              <a:latin typeface="Century" panose="02040604050505020304" pitchFamily="18" charset="0"/>
              <a:ea typeface="ＭＳ 明朝" panose="02020609040205080304" pitchFamily="17" charset="-128"/>
              <a:cs typeface="Times New Roman" panose="02020603050405020304" pitchFamily="18" charset="0"/>
            </a:endParaRPr>
          </a:p>
          <a:p>
            <a:pPr indent="152400" algn="just"/>
            <a:r>
              <a:rPr lang="ja-JP" altLang="ja-JP" kern="100" dirty="0">
                <a:latin typeface="Century" panose="02040604050505020304" pitchFamily="18" charset="0"/>
                <a:ea typeface="ＭＳ 明朝" panose="02020609040205080304" pitchFamily="17" charset="-128"/>
                <a:cs typeface="Times New Roman" panose="02020603050405020304" pitchFamily="18" charset="0"/>
              </a:rPr>
              <a:t>５　若い大学教員は、中高で教えた経験があるものも多く、また学力の低い多様な学生が入学してくるというのは覚悟しているので。学生への対応も柔軟である</a:t>
            </a:r>
            <a:r>
              <a:rPr lang="ja-JP" altLang="ja-JP" kern="100" dirty="0" smtClean="0">
                <a:latin typeface="Century" panose="02040604050505020304" pitchFamily="18" charset="0"/>
                <a:ea typeface="ＭＳ 明朝" panose="02020609040205080304" pitchFamily="17" charset="-128"/>
                <a:cs typeface="Times New Roman" panose="02020603050405020304" pitchFamily="18" charset="0"/>
              </a:rPr>
              <a:t>。自分</a:t>
            </a:r>
            <a:r>
              <a:rPr lang="ja-JP" altLang="ja-JP" kern="100" dirty="0">
                <a:latin typeface="Century" panose="02040604050505020304" pitchFamily="18" charset="0"/>
                <a:ea typeface="ＭＳ 明朝" panose="02020609040205080304" pitchFamily="17" charset="-128"/>
                <a:cs typeface="Times New Roman" panose="02020603050405020304" pitchFamily="18" charset="0"/>
              </a:rPr>
              <a:t>の研究は別という割り切りもしていて、明るい。</a:t>
            </a:r>
            <a:endParaRPr lang="ja-JP" altLang="ja-JP" sz="1400" kern="100" dirty="0">
              <a:latin typeface="Century" panose="02040604050505020304" pitchFamily="18" charset="0"/>
              <a:ea typeface="ＭＳ 明朝" panose="02020609040205080304" pitchFamily="17" charset="-128"/>
              <a:cs typeface="Times New Roman" panose="02020603050405020304" pitchFamily="18" charset="0"/>
            </a:endParaRPr>
          </a:p>
          <a:p>
            <a:pPr indent="152400" algn="just"/>
            <a:r>
              <a:rPr lang="en-US" altLang="ja-JP" kern="100" dirty="0">
                <a:latin typeface="Century" panose="02040604050505020304" pitchFamily="18" charset="0"/>
                <a:ea typeface="ＭＳ 明朝" panose="02020609040205080304" pitchFamily="17" charset="-128"/>
                <a:cs typeface="Times New Roman" panose="02020603050405020304" pitchFamily="18" charset="0"/>
              </a:rPr>
              <a:t> </a:t>
            </a:r>
          </a:p>
        </p:txBody>
      </p:sp>
      <p:sp>
        <p:nvSpPr>
          <p:cNvPr id="4" name="スライド番号プレースホルダー 3"/>
          <p:cNvSpPr>
            <a:spLocks noGrp="1"/>
          </p:cNvSpPr>
          <p:nvPr>
            <p:ph type="sldNum" sz="quarter" idx="12"/>
          </p:nvPr>
        </p:nvSpPr>
        <p:spPr/>
        <p:txBody>
          <a:bodyPr/>
          <a:lstStyle/>
          <a:p>
            <a:fld id="{2F1BE189-D45E-4A9C-BC6A-593271925892}" type="slidenum">
              <a:rPr kumimoji="1" lang="ja-JP" altLang="en-US" smtClean="0"/>
              <a:pPr/>
              <a:t>25</a:t>
            </a:fld>
            <a:endParaRPr kumimoji="1" lang="ja-JP" altLang="en-US"/>
          </a:p>
        </p:txBody>
      </p:sp>
    </p:spTree>
    <p:extLst>
      <p:ext uri="{BB962C8B-B14F-4D97-AF65-F5344CB8AC3E}">
        <p14:creationId xmlns:p14="http://schemas.microsoft.com/office/powerpoint/2010/main" val="15263968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28596" y="-162272"/>
            <a:ext cx="8229600" cy="1143000"/>
          </a:xfrm>
        </p:spPr>
        <p:txBody>
          <a:bodyPr>
            <a:normAutofit/>
          </a:bodyPr>
          <a:lstStyle/>
          <a:p>
            <a:r>
              <a:rPr lang="ja-JP" altLang="en-US" dirty="0" smtClean="0">
                <a:solidFill>
                  <a:schemeClr val="accent1">
                    <a:lumMod val="75000"/>
                  </a:schemeClr>
                </a:solidFill>
              </a:rPr>
              <a:t>学生支援のあり方を考える</a:t>
            </a:r>
            <a:endParaRPr kumimoji="1" lang="ja-JP" altLang="en-US" dirty="0">
              <a:solidFill>
                <a:schemeClr val="accent1">
                  <a:lumMod val="75000"/>
                </a:schemeClr>
              </a:solidFill>
            </a:endParaRPr>
          </a:p>
        </p:txBody>
      </p:sp>
      <p:sp>
        <p:nvSpPr>
          <p:cNvPr id="4" name="スライド番号プレースホルダー 3"/>
          <p:cNvSpPr>
            <a:spLocks noGrp="1"/>
          </p:cNvSpPr>
          <p:nvPr>
            <p:ph type="sldNum" sz="quarter" idx="12"/>
          </p:nvPr>
        </p:nvSpPr>
        <p:spPr/>
        <p:txBody>
          <a:bodyPr/>
          <a:lstStyle/>
          <a:p>
            <a:fld id="{2F1BE189-D45E-4A9C-BC6A-593271925892}" type="slidenum">
              <a:rPr lang="ja-JP" altLang="en-US" smtClean="0">
                <a:solidFill>
                  <a:srgbClr val="90C226"/>
                </a:solidFill>
              </a:rPr>
              <a:pPr/>
              <a:t>26</a:t>
            </a:fld>
            <a:endParaRPr lang="ja-JP" altLang="en-US" dirty="0">
              <a:solidFill>
                <a:srgbClr val="90C226"/>
              </a:solidFill>
            </a:endParaRPr>
          </a:p>
        </p:txBody>
      </p:sp>
      <p:sp>
        <p:nvSpPr>
          <p:cNvPr id="5" name="正方形/長方形 4"/>
          <p:cNvSpPr/>
          <p:nvPr/>
        </p:nvSpPr>
        <p:spPr>
          <a:xfrm>
            <a:off x="305268" y="976164"/>
            <a:ext cx="8352928" cy="6863417"/>
          </a:xfrm>
          <a:prstGeom prst="rect">
            <a:avLst/>
          </a:prstGeom>
          <a:solidFill>
            <a:schemeClr val="bg1"/>
          </a:solidFill>
        </p:spPr>
        <p:txBody>
          <a:bodyPr wrap="square">
            <a:spAutoFit/>
          </a:bodyPr>
          <a:lstStyle/>
          <a:p>
            <a:pPr algn="just"/>
            <a:r>
              <a:rPr lang="ja-JP" altLang="en-US" sz="2000" b="1" dirty="0">
                <a:solidFill>
                  <a:prstClr val="black"/>
                </a:solidFill>
                <a:latin typeface="メイリオ" panose="020B0604030504040204" pitchFamily="50" charset="-128"/>
              </a:rPr>
              <a:t>１　学生に影響を与えるさまざまな要因を考慮する。</a:t>
            </a:r>
          </a:p>
          <a:p>
            <a:pPr lvl="1" indent="265113" algn="just"/>
            <a:r>
              <a:rPr lang="ja-JP" altLang="en-US" sz="2000" dirty="0" smtClean="0">
                <a:solidFill>
                  <a:prstClr val="black">
                    <a:lumMod val="75000"/>
                    <a:lumOff val="25000"/>
                  </a:prstClr>
                </a:solidFill>
                <a:latin typeface="メイリオ" panose="020B0604030504040204" pitchFamily="50" charset="-128"/>
              </a:rPr>
              <a:t>経済的</a:t>
            </a:r>
            <a:r>
              <a:rPr lang="ja-JP" altLang="en-US" sz="2000" dirty="0">
                <a:solidFill>
                  <a:prstClr val="black">
                    <a:lumMod val="75000"/>
                    <a:lumOff val="25000"/>
                  </a:prstClr>
                </a:solidFill>
                <a:latin typeface="メイリオ" panose="020B0604030504040204" pitchFamily="50" charset="-128"/>
              </a:rPr>
              <a:t>要因（収入、支出）、親の期待、高校時代の過ごし方、授業、サークル活動、友人関係、就職、将来展望等</a:t>
            </a:r>
            <a:r>
              <a:rPr lang="ja-JP" altLang="en-US" sz="2000" dirty="0" smtClean="0">
                <a:solidFill>
                  <a:prstClr val="black">
                    <a:lumMod val="75000"/>
                    <a:lumOff val="25000"/>
                  </a:prstClr>
                </a:solidFill>
                <a:latin typeface="メイリオ" panose="020B0604030504040204" pitchFamily="50" charset="-128"/>
              </a:rPr>
              <a:t>。助走</a:t>
            </a:r>
            <a:r>
              <a:rPr lang="ja-JP" altLang="en-US" sz="2000" dirty="0">
                <a:solidFill>
                  <a:prstClr val="black">
                    <a:lumMod val="75000"/>
                    <a:lumOff val="25000"/>
                  </a:prstClr>
                </a:solidFill>
                <a:latin typeface="メイリオ" panose="020B0604030504040204" pitchFamily="50" charset="-128"/>
              </a:rPr>
              <a:t>から離陸へ</a:t>
            </a:r>
          </a:p>
          <a:p>
            <a:pPr marL="457200" indent="-457200" algn="just">
              <a:buAutoNum type="arabicDbPlain" startAt="2"/>
            </a:pPr>
            <a:r>
              <a:rPr lang="ja-JP" altLang="en-US" sz="2000" b="1" dirty="0" smtClean="0">
                <a:solidFill>
                  <a:prstClr val="black"/>
                </a:solidFill>
                <a:latin typeface="メイリオ" panose="020B0604030504040204" pitchFamily="50" charset="-128"/>
              </a:rPr>
              <a:t>現代</a:t>
            </a:r>
            <a:r>
              <a:rPr lang="ja-JP" altLang="en-US" sz="2000" b="1" dirty="0">
                <a:solidFill>
                  <a:prstClr val="black"/>
                </a:solidFill>
                <a:latin typeface="メイリオ" panose="020B0604030504040204" pitchFamily="50" charset="-128"/>
              </a:rPr>
              <a:t>学生の</a:t>
            </a:r>
            <a:r>
              <a:rPr lang="ja-JP" altLang="en-US" sz="2000" b="1" dirty="0" smtClean="0">
                <a:solidFill>
                  <a:prstClr val="black"/>
                </a:solidFill>
                <a:latin typeface="メイリオ" panose="020B0604030504040204" pitchFamily="50" charset="-128"/>
              </a:rPr>
              <a:t>特質に</a:t>
            </a:r>
            <a:r>
              <a:rPr lang="ja-JP" altLang="en-US" sz="2000" b="1" dirty="0">
                <a:solidFill>
                  <a:prstClr val="black"/>
                </a:solidFill>
                <a:latin typeface="メイリオ" panose="020B0604030504040204" pitchFamily="50" charset="-128"/>
              </a:rPr>
              <a:t>対応した教育支援、学生支援と同時に、学生の自立を</a:t>
            </a:r>
            <a:r>
              <a:rPr lang="ja-JP" altLang="en-US" sz="2000" b="1" dirty="0" smtClean="0">
                <a:solidFill>
                  <a:prstClr val="black"/>
                </a:solidFill>
                <a:latin typeface="メイリオ" panose="020B0604030504040204" pitchFamily="50" charset="-128"/>
              </a:rPr>
              <a:t>はかる方策</a:t>
            </a:r>
            <a:r>
              <a:rPr lang="ja-JP" altLang="en-US" sz="2000" b="1" dirty="0">
                <a:solidFill>
                  <a:prstClr val="black"/>
                </a:solidFill>
                <a:latin typeface="メイリオ" panose="020B0604030504040204" pitchFamily="50" charset="-128"/>
              </a:rPr>
              <a:t>も必要</a:t>
            </a:r>
            <a:r>
              <a:rPr lang="ja-JP" altLang="en-US" sz="2000" b="1" dirty="0" smtClean="0">
                <a:solidFill>
                  <a:prstClr val="black"/>
                </a:solidFill>
                <a:latin typeface="メイリオ" panose="020B0604030504040204" pitchFamily="50" charset="-128"/>
              </a:rPr>
              <a:t>。</a:t>
            </a:r>
            <a:endParaRPr lang="en-US" altLang="ja-JP" sz="2000" b="1" dirty="0" smtClean="0">
              <a:solidFill>
                <a:prstClr val="black"/>
              </a:solidFill>
              <a:latin typeface="メイリオ" panose="020B0604030504040204" pitchFamily="50" charset="-128"/>
            </a:endParaRPr>
          </a:p>
          <a:p>
            <a:pPr algn="just"/>
            <a:r>
              <a:rPr lang="ja-JP" altLang="en-US" sz="2000" b="1" dirty="0" smtClean="0">
                <a:solidFill>
                  <a:prstClr val="black"/>
                </a:solidFill>
                <a:latin typeface="メイリオ" panose="020B0604030504040204" pitchFamily="50" charset="-128"/>
              </a:rPr>
              <a:t>　</a:t>
            </a:r>
            <a:r>
              <a:rPr lang="ja-JP" altLang="en-US" sz="2000" b="1" dirty="0">
                <a:solidFill>
                  <a:prstClr val="black"/>
                </a:solidFill>
                <a:latin typeface="メイリオ" panose="020B0604030504040204" pitchFamily="50" charset="-128"/>
              </a:rPr>
              <a:t>　</a:t>
            </a:r>
            <a:r>
              <a:rPr lang="ja-JP" altLang="en-US" sz="2000" dirty="0" smtClean="0">
                <a:solidFill>
                  <a:prstClr val="black"/>
                </a:solidFill>
                <a:latin typeface="メイリオ" panose="020B0604030504040204" pitchFamily="50" charset="-128"/>
              </a:rPr>
              <a:t>現代学生の一般的傾向（生徒化）に対応した教育と同時に、ここの大学や専門（学部）及び個々の学生の特質に対応した授業や教育支援が必要である。</a:t>
            </a:r>
            <a:endParaRPr lang="ja-JP" altLang="en-US" sz="2000" dirty="0">
              <a:solidFill>
                <a:prstClr val="black">
                  <a:lumMod val="75000"/>
                  <a:lumOff val="25000"/>
                </a:prstClr>
              </a:solidFill>
              <a:latin typeface="メイリオ" panose="020B0604030504040204" pitchFamily="50" charset="-128"/>
            </a:endParaRPr>
          </a:p>
          <a:p>
            <a:pPr algn="just"/>
            <a:r>
              <a:rPr lang="ja-JP" altLang="en-US" sz="2000" b="1" dirty="0">
                <a:solidFill>
                  <a:prstClr val="black"/>
                </a:solidFill>
                <a:latin typeface="メイリオ" panose="020B0604030504040204" pitchFamily="50" charset="-128"/>
              </a:rPr>
              <a:t>３　</a:t>
            </a:r>
            <a:r>
              <a:rPr lang="ja-JP" altLang="en-US" sz="2000" b="1" dirty="0" smtClean="0">
                <a:solidFill>
                  <a:prstClr val="black"/>
                </a:solidFill>
                <a:latin typeface="メイリオ" panose="020B0604030504040204" pitchFamily="50" charset="-128"/>
              </a:rPr>
              <a:t>コミュニティ</a:t>
            </a:r>
            <a:r>
              <a:rPr lang="ja-JP" altLang="en-US" sz="2000" b="1" dirty="0">
                <a:solidFill>
                  <a:prstClr val="black"/>
                </a:solidFill>
                <a:latin typeface="メイリオ" panose="020B0604030504040204" pitchFamily="50" charset="-128"/>
              </a:rPr>
              <a:t>としての</a:t>
            </a:r>
            <a:r>
              <a:rPr lang="ja-JP" altLang="en-US" sz="2000" b="1" dirty="0" smtClean="0">
                <a:solidFill>
                  <a:prstClr val="black"/>
                </a:solidFill>
                <a:latin typeface="メイリオ" panose="020B0604030504040204" pitchFamily="50" charset="-128"/>
              </a:rPr>
              <a:t>大学</a:t>
            </a:r>
            <a:endParaRPr lang="en-US" altLang="ja-JP" sz="2000" b="1" dirty="0" smtClean="0">
              <a:solidFill>
                <a:prstClr val="black"/>
              </a:solidFill>
              <a:latin typeface="メイリオ" panose="020B0604030504040204" pitchFamily="50" charset="-128"/>
            </a:endParaRPr>
          </a:p>
          <a:p>
            <a:pPr lvl="1" indent="265113" algn="just"/>
            <a:r>
              <a:rPr lang="ja-JP" altLang="en-US" sz="2000" dirty="0" smtClean="0">
                <a:solidFill>
                  <a:prstClr val="black">
                    <a:lumMod val="75000"/>
                    <a:lumOff val="25000"/>
                  </a:prstClr>
                </a:solidFill>
                <a:latin typeface="メイリオ" panose="020B0604030504040204" pitchFamily="50" charset="-128"/>
              </a:rPr>
              <a:t>学生</a:t>
            </a:r>
            <a:r>
              <a:rPr lang="ja-JP" altLang="en-US" sz="2000" dirty="0">
                <a:solidFill>
                  <a:prstClr val="black">
                    <a:lumMod val="75000"/>
                    <a:lumOff val="25000"/>
                  </a:prstClr>
                </a:solidFill>
                <a:latin typeface="メイリオ" panose="020B0604030504040204" pitchFamily="50" charset="-128"/>
              </a:rPr>
              <a:t>にとって、大学はイニシエーション（通過儀礼）の場である。つまり、大学生の期間は、子どもから大人になる過渡期であり、入試（入口）と就職（出口）に挟まれた、根源的知識の探求と試練がなされる期間</a:t>
            </a:r>
            <a:r>
              <a:rPr lang="ja-JP" altLang="en-US" sz="2000" dirty="0" smtClean="0">
                <a:solidFill>
                  <a:prstClr val="black">
                    <a:lumMod val="75000"/>
                    <a:lumOff val="25000"/>
                  </a:prstClr>
                </a:solidFill>
                <a:latin typeface="メイリオ" panose="020B0604030504040204" pitchFamily="50" charset="-128"/>
              </a:rPr>
              <a:t>。</a:t>
            </a:r>
            <a:endParaRPr lang="en-US" altLang="ja-JP" sz="2000" dirty="0">
              <a:solidFill>
                <a:prstClr val="black">
                  <a:lumMod val="75000"/>
                  <a:lumOff val="25000"/>
                </a:prstClr>
              </a:solidFill>
              <a:latin typeface="メイリオ" panose="020B0604030504040204" pitchFamily="50" charset="-128"/>
            </a:endParaRPr>
          </a:p>
          <a:p>
            <a:pPr lvl="1" indent="265113" algn="just"/>
            <a:r>
              <a:rPr lang="ja-JP" altLang="en-US" sz="2000" dirty="0" smtClean="0">
                <a:solidFill>
                  <a:prstClr val="black">
                    <a:lumMod val="75000"/>
                    <a:lumOff val="25000"/>
                  </a:prstClr>
                </a:solidFill>
                <a:latin typeface="メイリオ" panose="020B0604030504040204" pitchFamily="50" charset="-128"/>
              </a:rPr>
              <a:t>モラトリアム</a:t>
            </a:r>
            <a:r>
              <a:rPr lang="ja-JP" altLang="en-US" sz="2000" dirty="0">
                <a:solidFill>
                  <a:prstClr val="black">
                    <a:lumMod val="75000"/>
                    <a:lumOff val="25000"/>
                  </a:prstClr>
                </a:solidFill>
                <a:latin typeface="メイリオ" panose="020B0604030504040204" pitchFamily="50" charset="-128"/>
              </a:rPr>
              <a:t>の時期としての大学時代は、大学のさまざまな活動に参加し、教員、職員、先輩、友人とのかかわり、コミュニティとしての大学のキャンパスライフを体験し、知識を蓄積し、人間形成をはかることが大切。そのきっかけの場を大学が提供する。</a:t>
            </a:r>
          </a:p>
          <a:p>
            <a:pPr algn="just"/>
            <a:r>
              <a:rPr lang="ja-JP" altLang="en-US" sz="2000" b="1" dirty="0" smtClean="0">
                <a:solidFill>
                  <a:prstClr val="black"/>
                </a:solidFill>
                <a:latin typeface="メイリオ" panose="020B0604030504040204" pitchFamily="50" charset="-128"/>
              </a:rPr>
              <a:t>４　</a:t>
            </a:r>
            <a:r>
              <a:rPr lang="ja-JP" altLang="en-US" sz="2000" dirty="0" smtClean="0">
                <a:solidFill>
                  <a:prstClr val="black">
                    <a:lumMod val="75000"/>
                    <a:lumOff val="25000"/>
                  </a:prstClr>
                </a:solidFill>
                <a:latin typeface="メイリオ" panose="020B0604030504040204" pitchFamily="50" charset="-128"/>
              </a:rPr>
              <a:t>学生文化の実態や大学や教員の努力の実態から、多様化している学生への支援を考える。</a:t>
            </a:r>
            <a:endParaRPr lang="en-US" altLang="ja-JP" sz="2000" dirty="0" smtClean="0">
              <a:solidFill>
                <a:prstClr val="black">
                  <a:lumMod val="75000"/>
                  <a:lumOff val="25000"/>
                </a:prstClr>
              </a:solidFill>
              <a:latin typeface="メイリオ" panose="020B0604030504040204" pitchFamily="50" charset="-128"/>
            </a:endParaRPr>
          </a:p>
          <a:p>
            <a:pPr algn="just"/>
            <a:endParaRPr lang="en-US" altLang="ja-JP" sz="2000" dirty="0">
              <a:solidFill>
                <a:prstClr val="black">
                  <a:lumMod val="75000"/>
                  <a:lumOff val="25000"/>
                </a:prstClr>
              </a:solidFill>
              <a:latin typeface="メイリオ" panose="020B0604030504040204" pitchFamily="50" charset="-128"/>
            </a:endParaRPr>
          </a:p>
          <a:p>
            <a:pPr algn="just"/>
            <a:endParaRPr lang="en-US" altLang="ja-JP" sz="2000" dirty="0" smtClean="0">
              <a:solidFill>
                <a:prstClr val="black">
                  <a:lumMod val="75000"/>
                  <a:lumOff val="25000"/>
                </a:prstClr>
              </a:solidFill>
              <a:latin typeface="メイリオ" panose="020B0604030504040204" pitchFamily="50" charset="-128"/>
            </a:endParaRPr>
          </a:p>
          <a:p>
            <a:pPr algn="just"/>
            <a:endParaRPr lang="ja-JP" altLang="en-US" sz="2000" dirty="0">
              <a:solidFill>
                <a:prstClr val="black">
                  <a:lumMod val="75000"/>
                  <a:lumOff val="25000"/>
                </a:prstClr>
              </a:solidFill>
              <a:latin typeface="メイリオ" panose="020B0604030504040204" pitchFamily="50" charset="-128"/>
            </a:endParaRPr>
          </a:p>
        </p:txBody>
      </p:sp>
    </p:spTree>
    <p:extLst>
      <p:ext uri="{BB962C8B-B14F-4D97-AF65-F5344CB8AC3E}">
        <p14:creationId xmlns:p14="http://schemas.microsoft.com/office/powerpoint/2010/main" val="2922088959"/>
      </p:ext>
    </p:extLst>
  </p:cSld>
  <p:clrMapOvr>
    <a:masterClrMapping/>
  </p:clrMapOvr>
  <p:transition advTm="13796"/>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2F1BE189-D45E-4A9C-BC6A-593271925892}" type="slidenum">
              <a:rPr kumimoji="1" lang="ja-JP" altLang="en-US" smtClean="0"/>
              <a:pPr/>
              <a:t>27</a:t>
            </a:fld>
            <a:endParaRPr kumimoji="1" lang="ja-JP" altLang="en-US"/>
          </a:p>
        </p:txBody>
      </p:sp>
      <p:sp>
        <p:nvSpPr>
          <p:cNvPr id="3" name="正方形/長方形 2"/>
          <p:cNvSpPr/>
          <p:nvPr/>
        </p:nvSpPr>
        <p:spPr>
          <a:xfrm>
            <a:off x="3995936" y="1556792"/>
            <a:ext cx="1210589" cy="1323439"/>
          </a:xfrm>
          <a:prstGeom prst="rect">
            <a:avLst/>
          </a:prstGeom>
        </p:spPr>
        <p:txBody>
          <a:bodyPr wrap="none">
            <a:spAutoFit/>
          </a:bodyPr>
          <a:lstStyle/>
          <a:p>
            <a:pPr algn="ctr"/>
            <a:r>
              <a:rPr lang="ja-JP" altLang="en-US" sz="8000" dirty="0"/>
              <a:t>終</a:t>
            </a:r>
          </a:p>
        </p:txBody>
      </p:sp>
      <p:sp>
        <p:nvSpPr>
          <p:cNvPr id="4" name="正方形/長方形 3"/>
          <p:cNvSpPr/>
          <p:nvPr/>
        </p:nvSpPr>
        <p:spPr>
          <a:xfrm>
            <a:off x="1979712" y="5378019"/>
            <a:ext cx="6199133" cy="646331"/>
          </a:xfrm>
          <a:prstGeom prst="rect">
            <a:avLst/>
          </a:prstGeom>
        </p:spPr>
        <p:txBody>
          <a:bodyPr wrap="none">
            <a:spAutoFit/>
          </a:bodyPr>
          <a:lstStyle/>
          <a:p>
            <a:r>
              <a:rPr lang="ja-JP" altLang="en-US" sz="3600" dirty="0"/>
              <a:t>ご清聴ありがとうございました。</a:t>
            </a:r>
          </a:p>
        </p:txBody>
      </p:sp>
    </p:spTree>
    <p:extLst>
      <p:ext uri="{BB962C8B-B14F-4D97-AF65-F5344CB8AC3E}">
        <p14:creationId xmlns:p14="http://schemas.microsoft.com/office/powerpoint/2010/main" val="2704363558"/>
      </p:ext>
    </p:extLst>
  </p:cSld>
  <p:clrMapOvr>
    <a:masterClrMapping/>
  </p:clrMapOvr>
  <mc:AlternateContent xmlns:mc="http://schemas.openxmlformats.org/markup-compatibility/2006" xmlns:p14="http://schemas.microsoft.com/office/powerpoint/2010/main">
    <mc:Choice Requires="p14">
      <p:transition spd="slow" p14:dur="2000" advTm="4130"/>
    </mc:Choice>
    <mc:Fallback xmlns="">
      <p:transition spd="slow" advTm="413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endParaRPr kumimoji="1" lang="ja-JP" altLang="en-US"/>
          </a:p>
        </p:txBody>
      </p:sp>
      <p:sp>
        <p:nvSpPr>
          <p:cNvPr id="2" name="コンテンツ プレースホルダー 1"/>
          <p:cNvSpPr>
            <a:spLocks noGrp="1"/>
          </p:cNvSpPr>
          <p:nvPr>
            <p:ph idx="1"/>
          </p:nvPr>
        </p:nvSpPr>
        <p:spPr/>
        <p:txBody>
          <a:bodyPr/>
          <a:lstStyle/>
          <a:p>
            <a:endParaRPr lang="ja-JP" altLang="en-US" dirty="0"/>
          </a:p>
          <a:p>
            <a:endParaRPr lang="ja-JP" altLang="en-US" dirty="0"/>
          </a:p>
          <a:p>
            <a:endParaRPr kumimoji="1" lang="ja-JP" altLang="en-US" dirty="0"/>
          </a:p>
        </p:txBody>
      </p:sp>
      <p:sp>
        <p:nvSpPr>
          <p:cNvPr id="3" name="スライド番号プレースホルダー 2"/>
          <p:cNvSpPr>
            <a:spLocks noGrp="1"/>
          </p:cNvSpPr>
          <p:nvPr>
            <p:ph type="sldNum" sz="quarter" idx="12"/>
          </p:nvPr>
        </p:nvSpPr>
        <p:spPr/>
        <p:txBody>
          <a:bodyPr/>
          <a:lstStyle/>
          <a:p>
            <a:fld id="{2F1BE189-D45E-4A9C-BC6A-593271925892}" type="slidenum">
              <a:rPr kumimoji="1" lang="ja-JP" altLang="en-US" smtClean="0"/>
              <a:pPr/>
              <a:t>3</a:t>
            </a:fld>
            <a:endParaRPr kumimoji="1" lang="ja-JP" altLang="en-US"/>
          </a:p>
        </p:txBody>
      </p:sp>
      <p:pic>
        <p:nvPicPr>
          <p:cNvPr id="2050" name="Picture 2" descr="C:\Users\PC user\Desktop\大学進学率.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50" y="233363"/>
            <a:ext cx="6667500" cy="6391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8593583"/>
      </p:ext>
    </p:extLst>
  </p:cSld>
  <p:clrMapOvr>
    <a:masterClrMapping/>
  </p:clrMapOvr>
  <mc:AlternateContent xmlns:mc="http://schemas.openxmlformats.org/markup-compatibility/2006" xmlns:p14="http://schemas.microsoft.com/office/powerpoint/2010/main">
    <mc:Choice Requires="p14">
      <p:transition spd="slow" p14:dur="2000" advTm="883"/>
    </mc:Choice>
    <mc:Fallback xmlns="">
      <p:transition spd="slow" advTm="883"/>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87624" y="27856"/>
            <a:ext cx="5554960" cy="1143000"/>
          </a:xfrm>
        </p:spPr>
        <p:txBody>
          <a:bodyPr/>
          <a:lstStyle/>
          <a:p>
            <a:r>
              <a:rPr lang="ja-JP" altLang="ja-JP" b="1" dirty="0" smtClean="0">
                <a:solidFill>
                  <a:schemeClr val="accent1">
                    <a:lumMod val="75000"/>
                  </a:schemeClr>
                </a:solidFill>
              </a:rPr>
              <a:t>学生・学生文化の変遷</a:t>
            </a:r>
            <a:endParaRPr kumimoji="1" lang="ja-JP" altLang="en-US" dirty="0">
              <a:solidFill>
                <a:schemeClr val="accent1">
                  <a:lumMod val="75000"/>
                </a:schemeClr>
              </a:solidFill>
            </a:endParaRPr>
          </a:p>
        </p:txBody>
      </p:sp>
      <p:sp>
        <p:nvSpPr>
          <p:cNvPr id="3" name="コンテンツ プレースホルダ 2"/>
          <p:cNvSpPr>
            <a:spLocks noGrp="1"/>
          </p:cNvSpPr>
          <p:nvPr>
            <p:ph idx="1"/>
          </p:nvPr>
        </p:nvSpPr>
        <p:spPr>
          <a:xfrm>
            <a:off x="0" y="1340768"/>
            <a:ext cx="8928992" cy="4615192"/>
          </a:xfrm>
        </p:spPr>
        <p:txBody>
          <a:bodyPr>
            <a:noAutofit/>
          </a:bodyPr>
          <a:lstStyle/>
          <a:p>
            <a:pPr marL="0" indent="0">
              <a:buNone/>
            </a:pPr>
            <a:r>
              <a:rPr lang="ja-JP" altLang="en-US" sz="3200" dirty="0" smtClean="0">
                <a:solidFill>
                  <a:schemeClr val="tx2">
                    <a:lumMod val="75000"/>
                  </a:schemeClr>
                </a:solidFill>
                <a:latin typeface="+mn-ea"/>
              </a:rPr>
              <a:t>１</a:t>
            </a:r>
            <a:r>
              <a:rPr lang="en-US" altLang="ja-JP" sz="3200" dirty="0" smtClean="0">
                <a:solidFill>
                  <a:schemeClr val="tx2">
                    <a:lumMod val="75000"/>
                  </a:schemeClr>
                </a:solidFill>
                <a:latin typeface="+mn-ea"/>
              </a:rPr>
              <a:t> </a:t>
            </a:r>
            <a:r>
              <a:rPr lang="ja-JP" altLang="ja-JP" sz="3200" dirty="0" smtClean="0">
                <a:solidFill>
                  <a:schemeClr val="tx2">
                    <a:lumMod val="75000"/>
                  </a:schemeClr>
                </a:solidFill>
                <a:latin typeface="+mn-ea"/>
              </a:rPr>
              <a:t>対抗文化</a:t>
            </a:r>
            <a:r>
              <a:rPr lang="ja-JP" altLang="en-US" sz="3200" dirty="0" smtClean="0">
                <a:solidFill>
                  <a:schemeClr val="tx2">
                    <a:lumMod val="75000"/>
                  </a:schemeClr>
                </a:solidFill>
                <a:latin typeface="+mn-ea"/>
              </a:rPr>
              <a:t>（</a:t>
            </a:r>
            <a:r>
              <a:rPr lang="ja-JP" altLang="ja-JP" sz="3200" dirty="0" smtClean="0">
                <a:solidFill>
                  <a:schemeClr val="tx2">
                    <a:lumMod val="75000"/>
                  </a:schemeClr>
                </a:solidFill>
                <a:latin typeface="+mn-ea"/>
              </a:rPr>
              <a:t>学生運動）</a:t>
            </a:r>
            <a:endParaRPr lang="en-US" altLang="ja-JP" sz="3200" dirty="0" smtClean="0">
              <a:solidFill>
                <a:schemeClr val="tx2">
                  <a:lumMod val="75000"/>
                </a:schemeClr>
              </a:solidFill>
              <a:latin typeface="+mn-ea"/>
            </a:endParaRPr>
          </a:p>
          <a:p>
            <a:pPr marL="0" indent="0">
              <a:buNone/>
            </a:pPr>
            <a:r>
              <a:rPr lang="en-US" altLang="ja-JP" sz="1200" dirty="0" smtClean="0">
                <a:solidFill>
                  <a:schemeClr val="tx2">
                    <a:lumMod val="75000"/>
                  </a:schemeClr>
                </a:solidFill>
                <a:latin typeface="+mn-ea"/>
              </a:rPr>
              <a:t>     </a:t>
            </a:r>
          </a:p>
          <a:p>
            <a:pPr marL="0" indent="0">
              <a:buNone/>
            </a:pPr>
            <a:endParaRPr lang="en-US" altLang="ja-JP" sz="1200" dirty="0" smtClean="0">
              <a:solidFill>
                <a:schemeClr val="tx2">
                  <a:lumMod val="75000"/>
                </a:schemeClr>
              </a:solidFill>
              <a:latin typeface="+mn-ea"/>
            </a:endParaRPr>
          </a:p>
          <a:p>
            <a:pPr marL="0" indent="0">
              <a:buNone/>
            </a:pPr>
            <a:r>
              <a:rPr lang="ja-JP" altLang="en-US" sz="3200" dirty="0" smtClean="0">
                <a:solidFill>
                  <a:schemeClr val="tx2">
                    <a:lumMod val="75000"/>
                  </a:schemeClr>
                </a:solidFill>
                <a:latin typeface="+mn-ea"/>
              </a:rPr>
              <a:t>２ </a:t>
            </a:r>
            <a:r>
              <a:rPr lang="ja-JP" altLang="ja-JP" sz="3200" dirty="0" smtClean="0">
                <a:solidFill>
                  <a:schemeClr val="tx2">
                    <a:lumMod val="75000"/>
                  </a:schemeClr>
                </a:solidFill>
                <a:latin typeface="+mn-ea"/>
              </a:rPr>
              <a:t>大学レジャーランド</a:t>
            </a:r>
            <a:r>
              <a:rPr lang="en-US" altLang="ja-JP" sz="3200" dirty="0" smtClean="0">
                <a:solidFill>
                  <a:schemeClr val="tx2">
                    <a:lumMod val="75000"/>
                  </a:schemeClr>
                </a:solidFill>
                <a:latin typeface="+mn-ea"/>
              </a:rPr>
              <a:t>  </a:t>
            </a:r>
            <a:r>
              <a:rPr lang="ja-JP" altLang="en-US" sz="3200" dirty="0" smtClean="0">
                <a:solidFill>
                  <a:schemeClr val="tx2">
                    <a:lumMod val="75000"/>
                  </a:schemeClr>
                </a:solidFill>
                <a:latin typeface="+mn-ea"/>
              </a:rPr>
              <a:t>（武蔵太郎君の一日）</a:t>
            </a:r>
            <a:r>
              <a:rPr lang="ja-JP" altLang="ja-JP" sz="3200" dirty="0" smtClean="0">
                <a:solidFill>
                  <a:schemeClr val="tx2">
                    <a:lumMod val="75000"/>
                  </a:schemeClr>
                </a:solidFill>
                <a:latin typeface="+mn-ea"/>
              </a:rPr>
              <a:t>　</a:t>
            </a:r>
            <a:endParaRPr lang="en-US" altLang="ja-JP" sz="3200" dirty="0" smtClean="0">
              <a:solidFill>
                <a:schemeClr val="tx2">
                  <a:lumMod val="75000"/>
                </a:schemeClr>
              </a:solidFill>
              <a:latin typeface="+mn-ea"/>
            </a:endParaRPr>
          </a:p>
          <a:p>
            <a:pPr marL="0" indent="0">
              <a:buNone/>
            </a:pPr>
            <a:r>
              <a:rPr lang="en-US" altLang="ja-JP" sz="1200" dirty="0" smtClean="0">
                <a:solidFill>
                  <a:schemeClr val="tx2">
                    <a:lumMod val="75000"/>
                  </a:schemeClr>
                </a:solidFill>
                <a:latin typeface="+mn-ea"/>
              </a:rPr>
              <a:t>   </a:t>
            </a:r>
          </a:p>
          <a:p>
            <a:pPr marL="0" indent="0">
              <a:buNone/>
            </a:pPr>
            <a:endParaRPr lang="en-US" altLang="ja-JP" sz="1200" dirty="0" smtClean="0">
              <a:solidFill>
                <a:schemeClr val="tx2">
                  <a:lumMod val="75000"/>
                </a:schemeClr>
              </a:solidFill>
              <a:latin typeface="+mn-ea"/>
            </a:endParaRPr>
          </a:p>
          <a:p>
            <a:pPr marL="0" indent="0">
              <a:buNone/>
            </a:pPr>
            <a:r>
              <a:rPr lang="ja-JP" altLang="en-US" sz="3200" dirty="0" smtClean="0">
                <a:solidFill>
                  <a:schemeClr val="tx2">
                    <a:lumMod val="75000"/>
                  </a:schemeClr>
                </a:solidFill>
                <a:latin typeface="+mn-ea"/>
              </a:rPr>
              <a:t>３ </a:t>
            </a:r>
            <a:r>
              <a:rPr lang="ja-JP" altLang="ja-JP" sz="3200" dirty="0" smtClean="0">
                <a:solidFill>
                  <a:schemeClr val="tx2">
                    <a:lumMod val="75000"/>
                  </a:schemeClr>
                </a:solidFill>
                <a:latin typeface="+mn-ea"/>
              </a:rPr>
              <a:t>バブル期の学生文化</a:t>
            </a:r>
            <a:r>
              <a:rPr lang="ja-JP" altLang="en-US" sz="3200" dirty="0" smtClean="0">
                <a:solidFill>
                  <a:schemeClr val="tx2">
                    <a:lumMod val="75000"/>
                  </a:schemeClr>
                </a:solidFill>
                <a:latin typeface="+mn-ea"/>
              </a:rPr>
              <a:t>　（上智</a:t>
            </a:r>
            <a:r>
              <a:rPr lang="en-US" altLang="ja-JP" sz="3200" dirty="0" err="1" smtClean="0">
                <a:solidFill>
                  <a:schemeClr val="tx2">
                    <a:lumMod val="75000"/>
                  </a:schemeClr>
                </a:solidFill>
                <a:latin typeface="+mn-ea"/>
              </a:rPr>
              <a:t>Hanako</a:t>
            </a:r>
            <a:r>
              <a:rPr lang="ja-JP" altLang="en-US" sz="3200" dirty="0" err="1" smtClean="0">
                <a:solidFill>
                  <a:schemeClr val="tx2">
                    <a:lumMod val="75000"/>
                  </a:schemeClr>
                </a:solidFill>
                <a:latin typeface="+mn-ea"/>
              </a:rPr>
              <a:t>さんの</a:t>
            </a:r>
            <a:r>
              <a:rPr lang="ja-JP" altLang="en-US" sz="3200" dirty="0" smtClean="0">
                <a:solidFill>
                  <a:schemeClr val="tx2">
                    <a:lumMod val="75000"/>
                  </a:schemeClr>
                </a:solidFill>
                <a:latin typeface="+mn-ea"/>
              </a:rPr>
              <a:t>一日）</a:t>
            </a:r>
            <a:endParaRPr lang="ja-JP" altLang="ja-JP" sz="3200" dirty="0" smtClean="0">
              <a:solidFill>
                <a:schemeClr val="tx2">
                  <a:lumMod val="75000"/>
                </a:schemeClr>
              </a:solidFill>
              <a:latin typeface="+mn-ea"/>
            </a:endParaRPr>
          </a:p>
          <a:p>
            <a:pPr marL="0" indent="0">
              <a:buNone/>
            </a:pPr>
            <a:endParaRPr lang="en-US" altLang="ja-JP" sz="1200" dirty="0" smtClean="0">
              <a:solidFill>
                <a:schemeClr val="tx2">
                  <a:lumMod val="75000"/>
                </a:schemeClr>
              </a:solidFill>
              <a:latin typeface="+mn-ea"/>
            </a:endParaRPr>
          </a:p>
          <a:p>
            <a:pPr marL="0" indent="0">
              <a:buNone/>
            </a:pPr>
            <a:endParaRPr lang="en-US" altLang="ja-JP" sz="1200" dirty="0" smtClean="0">
              <a:solidFill>
                <a:schemeClr val="tx2">
                  <a:lumMod val="75000"/>
                </a:schemeClr>
              </a:solidFill>
              <a:latin typeface="+mn-ea"/>
            </a:endParaRPr>
          </a:p>
          <a:p>
            <a:pPr marL="0" indent="0">
              <a:buNone/>
            </a:pPr>
            <a:r>
              <a:rPr lang="ja-JP" altLang="en-US" sz="3200" dirty="0" smtClean="0">
                <a:solidFill>
                  <a:schemeClr val="tx2">
                    <a:lumMod val="75000"/>
                  </a:schemeClr>
                </a:solidFill>
                <a:latin typeface="+mn-ea"/>
              </a:rPr>
              <a:t>４ </a:t>
            </a:r>
            <a:r>
              <a:rPr lang="ja-JP" altLang="ja-JP" sz="3200" dirty="0" smtClean="0">
                <a:solidFill>
                  <a:schemeClr val="tx2">
                    <a:lumMod val="75000"/>
                  </a:schemeClr>
                </a:solidFill>
                <a:latin typeface="+mn-ea"/>
              </a:rPr>
              <a:t>不況期の学生文化</a:t>
            </a:r>
            <a:r>
              <a:rPr lang="ja-JP" altLang="en-US" sz="3200" dirty="0" smtClean="0">
                <a:solidFill>
                  <a:schemeClr val="tx2">
                    <a:lumMod val="75000"/>
                  </a:schemeClr>
                </a:solidFill>
                <a:latin typeface="+mn-ea"/>
              </a:rPr>
              <a:t>　　</a:t>
            </a:r>
            <a:endParaRPr lang="en-US" altLang="ja-JP" sz="3200" dirty="0" smtClean="0">
              <a:solidFill>
                <a:schemeClr val="tx2">
                  <a:lumMod val="75000"/>
                </a:schemeClr>
              </a:solidFill>
              <a:latin typeface="+mn-ea"/>
            </a:endParaRPr>
          </a:p>
          <a:p>
            <a:pPr marL="0" indent="0">
              <a:buNone/>
            </a:pPr>
            <a:r>
              <a:rPr lang="en-US" altLang="ja-JP" sz="3200" dirty="0" smtClean="0">
                <a:solidFill>
                  <a:schemeClr val="tx2">
                    <a:lumMod val="75000"/>
                  </a:schemeClr>
                </a:solidFill>
                <a:latin typeface="+mn-ea"/>
              </a:rPr>
              <a:t>  </a:t>
            </a:r>
            <a:r>
              <a:rPr lang="ja-JP" altLang="ja-JP" sz="3200" dirty="0" smtClean="0">
                <a:solidFill>
                  <a:schemeClr val="tx2">
                    <a:lumMod val="75000"/>
                  </a:schemeClr>
                </a:solidFill>
                <a:latin typeface="+mn-ea"/>
              </a:rPr>
              <a:t>（</a:t>
            </a:r>
            <a:r>
              <a:rPr lang="ja-JP" altLang="ja-JP" sz="3600" dirty="0" smtClean="0">
                <a:solidFill>
                  <a:schemeClr val="tx2">
                    <a:lumMod val="75000"/>
                  </a:schemeClr>
                </a:solidFill>
                <a:latin typeface="+mn-ea"/>
              </a:rPr>
              <a:t>学生の真面目化、生徒化、資格志向）</a:t>
            </a:r>
          </a:p>
        </p:txBody>
      </p:sp>
      <p:sp>
        <p:nvSpPr>
          <p:cNvPr id="4" name="スライド番号プレースホルダー 3"/>
          <p:cNvSpPr>
            <a:spLocks noGrp="1"/>
          </p:cNvSpPr>
          <p:nvPr>
            <p:ph type="sldNum" sz="quarter" idx="12"/>
          </p:nvPr>
        </p:nvSpPr>
        <p:spPr/>
        <p:txBody>
          <a:bodyPr/>
          <a:lstStyle/>
          <a:p>
            <a:fld id="{2F1BE189-D45E-4A9C-BC6A-593271925892}" type="slidenum">
              <a:rPr kumimoji="1" lang="ja-JP" altLang="en-US" smtClean="0"/>
              <a:pPr/>
              <a:t>4</a:t>
            </a:fld>
            <a:endParaRPr kumimoji="1" lang="ja-JP" altLang="en-US"/>
          </a:p>
        </p:txBody>
      </p:sp>
    </p:spTree>
    <p:extLst>
      <p:ext uri="{BB962C8B-B14F-4D97-AF65-F5344CB8AC3E}">
        <p14:creationId xmlns:p14="http://schemas.microsoft.com/office/powerpoint/2010/main" val="530514512"/>
      </p:ext>
    </p:extLst>
  </p:cSld>
  <p:clrMapOvr>
    <a:masterClrMapping/>
  </p:clrMapOvr>
  <p:transition advTm="971"/>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968" y="411177"/>
            <a:ext cx="9144000" cy="6466245"/>
          </a:xfrm>
          <a:prstGeom prst="rect">
            <a:avLst/>
          </a:prstGeom>
        </p:spPr>
      </p:pic>
      <p:sp>
        <p:nvSpPr>
          <p:cNvPr id="4" name="正方形/長方形 3"/>
          <p:cNvSpPr/>
          <p:nvPr/>
        </p:nvSpPr>
        <p:spPr>
          <a:xfrm>
            <a:off x="1043608" y="49539"/>
            <a:ext cx="7632848" cy="571149"/>
          </a:xfrm>
          <a:prstGeom prst="rect">
            <a:avLst/>
          </a:prstGeom>
        </p:spPr>
        <p:txBody>
          <a:bodyPr vert="horz" rtlCol="0" anchor="ctr">
            <a:normAutofit fontScale="85000" lnSpcReduction="20000"/>
            <a:scene3d>
              <a:camera prst="orthographicFront"/>
              <a:lightRig rig="soft" dir="t"/>
            </a:scene3d>
            <a:sp3d prstMaterial="softEdge">
              <a:bevelT w="25400" h="25400"/>
            </a:sp3d>
          </a:bodyPr>
          <a:lstStyle/>
          <a:p>
            <a:pPr>
              <a:spcBef>
                <a:spcPct val="0"/>
              </a:spcBef>
            </a:pPr>
            <a:r>
              <a:rPr lang="ja-JP" altLang="ja-JP" sz="4100" b="1" dirty="0">
                <a:solidFill>
                  <a:schemeClr val="accent1">
                    <a:lumMod val="75000"/>
                  </a:schemeClr>
                </a:solidFill>
                <a:effectLst>
                  <a:outerShdw blurRad="31750" dist="25400" dir="5400000" algn="tl" rotWithShape="0">
                    <a:srgbClr val="000000">
                      <a:alpha val="25000"/>
                    </a:srgbClr>
                  </a:outerShdw>
                </a:effectLst>
                <a:latin typeface="+mj-lt"/>
                <a:ea typeface="+mj-ea"/>
                <a:cs typeface="+mj-cs"/>
              </a:rPr>
              <a:t>武蔵太郎君の一日　（</a:t>
            </a:r>
            <a:r>
              <a:rPr lang="en-US" altLang="ja-JP" sz="4100" b="1" dirty="0">
                <a:solidFill>
                  <a:schemeClr val="accent1">
                    <a:lumMod val="75000"/>
                  </a:schemeClr>
                </a:solidFill>
                <a:effectLst>
                  <a:outerShdw blurRad="31750" dist="25400" dir="5400000" algn="tl" rotWithShape="0">
                    <a:srgbClr val="000000">
                      <a:alpha val="25000"/>
                    </a:srgbClr>
                  </a:outerShdw>
                </a:effectLst>
                <a:latin typeface="+mj-lt"/>
                <a:ea typeface="+mj-ea"/>
                <a:cs typeface="+mj-cs"/>
              </a:rPr>
              <a:t>1970</a:t>
            </a:r>
            <a:r>
              <a:rPr lang="ja-JP" altLang="ja-JP" sz="4100" b="1" dirty="0">
                <a:solidFill>
                  <a:schemeClr val="accent1">
                    <a:lumMod val="75000"/>
                  </a:schemeClr>
                </a:solidFill>
                <a:effectLst>
                  <a:outerShdw blurRad="31750" dist="25400" dir="5400000" algn="tl" rotWithShape="0">
                    <a:srgbClr val="000000">
                      <a:alpha val="25000"/>
                    </a:srgbClr>
                  </a:outerShdw>
                </a:effectLst>
                <a:latin typeface="+mj-lt"/>
                <a:ea typeface="+mj-ea"/>
                <a:cs typeface="+mj-cs"/>
              </a:rPr>
              <a:t>年代末）</a:t>
            </a:r>
            <a:endParaRPr lang="ja-JP" altLang="en-US" sz="4100" b="1" dirty="0">
              <a:solidFill>
                <a:schemeClr val="accent1">
                  <a:lumMod val="75000"/>
                </a:schemeClr>
              </a:solidFill>
              <a:effectLst>
                <a:outerShdw blurRad="31750" dist="25400" dir="5400000" algn="tl" rotWithShape="0">
                  <a:srgbClr val="000000">
                    <a:alpha val="25000"/>
                  </a:srgbClr>
                </a:outerShdw>
              </a:effectLst>
              <a:latin typeface="+mj-lt"/>
              <a:ea typeface="+mj-ea"/>
              <a:cs typeface="+mj-cs"/>
            </a:endParaRPr>
          </a:p>
        </p:txBody>
      </p:sp>
      <p:sp>
        <p:nvSpPr>
          <p:cNvPr id="2" name="スライド番号プレースホルダー 1"/>
          <p:cNvSpPr>
            <a:spLocks noGrp="1"/>
          </p:cNvSpPr>
          <p:nvPr>
            <p:ph type="sldNum" sz="quarter" idx="12"/>
          </p:nvPr>
        </p:nvSpPr>
        <p:spPr/>
        <p:txBody>
          <a:bodyPr/>
          <a:lstStyle/>
          <a:p>
            <a:fld id="{2F1BE189-D45E-4A9C-BC6A-593271925892}" type="slidenum">
              <a:rPr kumimoji="1" lang="ja-JP" altLang="en-US" smtClean="0"/>
              <a:pPr/>
              <a:t>5</a:t>
            </a:fld>
            <a:endParaRPr kumimoji="1" lang="ja-JP" altLang="en-US"/>
          </a:p>
        </p:txBody>
      </p:sp>
    </p:spTree>
    <p:extLst>
      <p:ext uri="{BB962C8B-B14F-4D97-AF65-F5344CB8AC3E}">
        <p14:creationId xmlns:p14="http://schemas.microsoft.com/office/powerpoint/2010/main" val="416046478"/>
      </p:ext>
    </p:extLst>
  </p:cSld>
  <p:clrMapOvr>
    <a:masterClrMapping/>
  </p:clrMapOvr>
  <p:transition spd="slow" advTm="1293"/>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2F1BE189-D45E-4A9C-BC6A-593271925892}" type="slidenum">
              <a:rPr kumimoji="1" lang="ja-JP" altLang="en-US" smtClean="0"/>
              <a:pPr/>
              <a:t>6</a:t>
            </a:fld>
            <a:endParaRPr kumimoji="1" lang="ja-JP" altLang="en-US"/>
          </a:p>
        </p:txBody>
      </p:sp>
      <p:pic>
        <p:nvPicPr>
          <p:cNvPr id="3" name="図 2"/>
          <p:cNvPicPr>
            <a:picLocks noChangeAspect="1"/>
          </p:cNvPicPr>
          <p:nvPr/>
        </p:nvPicPr>
        <p:blipFill>
          <a:blip r:embed="rId2"/>
          <a:stretch>
            <a:fillRect/>
          </a:stretch>
        </p:blipFill>
        <p:spPr>
          <a:xfrm>
            <a:off x="827584" y="260648"/>
            <a:ext cx="5401831" cy="5031293"/>
          </a:xfrm>
          <a:prstGeom prst="rect">
            <a:avLst/>
          </a:prstGeom>
        </p:spPr>
      </p:pic>
    </p:spTree>
    <p:extLst>
      <p:ext uri="{BB962C8B-B14F-4D97-AF65-F5344CB8AC3E}">
        <p14:creationId xmlns:p14="http://schemas.microsoft.com/office/powerpoint/2010/main" val="1692619912"/>
      </p:ext>
    </p:extLst>
  </p:cSld>
  <p:clrMapOvr>
    <a:masterClrMapping/>
  </p:clrMapOvr>
  <mc:AlternateContent xmlns:mc="http://schemas.openxmlformats.org/markup-compatibility/2006" xmlns:p14="http://schemas.microsoft.com/office/powerpoint/2010/main">
    <mc:Choice Requires="p14">
      <p:transition spd="slow" p14:dur="2000" advTm="1447"/>
    </mc:Choice>
    <mc:Fallback xmlns="">
      <p:transition spd="slow" advTm="1447"/>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242220" y="887281"/>
            <a:ext cx="6624736" cy="830997"/>
          </a:xfrm>
          <a:prstGeom prst="rect">
            <a:avLst/>
          </a:prstGeom>
        </p:spPr>
        <p:txBody>
          <a:bodyPr wrap="square">
            <a:spAutoFit/>
          </a:bodyPr>
          <a:lstStyle/>
          <a:p>
            <a:r>
              <a:rPr lang="ja-JP" altLang="ja-JP" sz="2400" dirty="0" smtClean="0"/>
              <a:t>大学生</a:t>
            </a:r>
            <a:r>
              <a:rPr lang="ja-JP" altLang="ja-JP" sz="2400" dirty="0"/>
              <a:t>の生活の</a:t>
            </a:r>
            <a:r>
              <a:rPr lang="ja-JP" altLang="ja-JP" sz="2400" dirty="0" smtClean="0"/>
              <a:t>重点</a:t>
            </a:r>
            <a:endParaRPr lang="en-US" altLang="ja-JP" sz="2400" dirty="0" smtClean="0"/>
          </a:p>
          <a:p>
            <a:r>
              <a:rPr lang="ja-JP" altLang="ja-JP" sz="2400" dirty="0" smtClean="0"/>
              <a:t>（</a:t>
            </a:r>
            <a:r>
              <a:rPr lang="ja-JP" altLang="ja-JP" sz="2400" dirty="0"/>
              <a:t>全国大学生活協同組合連合会，</a:t>
            </a:r>
            <a:r>
              <a:rPr lang="en-US" altLang="ja-JP" sz="2400" dirty="0" smtClean="0"/>
              <a:t>2017</a:t>
            </a:r>
            <a:r>
              <a:rPr lang="ja-JP" altLang="ja-JP" sz="2400" dirty="0" smtClean="0"/>
              <a:t>）</a:t>
            </a:r>
            <a:endParaRPr lang="ja-JP" altLang="en-US" sz="2400" dirty="0"/>
          </a:p>
        </p:txBody>
      </p:sp>
      <p:sp>
        <p:nvSpPr>
          <p:cNvPr id="3" name="正方形/長方形 2"/>
          <p:cNvSpPr/>
          <p:nvPr/>
        </p:nvSpPr>
        <p:spPr>
          <a:xfrm>
            <a:off x="899592" y="-27384"/>
            <a:ext cx="6720109" cy="723275"/>
          </a:xfrm>
          <a:prstGeom prst="rect">
            <a:avLst/>
          </a:prstGeom>
        </p:spPr>
        <p:txBody>
          <a:bodyPr vert="horz" rtlCol="0" anchor="ctr">
            <a:normAutofit/>
            <a:scene3d>
              <a:camera prst="orthographicFront"/>
              <a:lightRig rig="soft" dir="t"/>
            </a:scene3d>
            <a:sp3d prstMaterial="softEdge">
              <a:bevelT w="25400" h="25400"/>
            </a:sp3d>
          </a:bodyPr>
          <a:lstStyle/>
          <a:p>
            <a:pPr>
              <a:spcBef>
                <a:spcPct val="0"/>
              </a:spcBef>
            </a:pPr>
            <a:endParaRPr lang="ja-JP" altLang="en-US" sz="4100" b="1" dirty="0">
              <a:solidFill>
                <a:schemeClr val="accent1">
                  <a:lumMod val="75000"/>
                </a:schemeClr>
              </a:solidFill>
              <a:effectLst>
                <a:outerShdw blurRad="31750" dist="25400" dir="5400000" algn="tl" rotWithShape="0">
                  <a:srgbClr val="000000">
                    <a:alpha val="25000"/>
                  </a:srgbClr>
                </a:outerShdw>
              </a:effectLst>
              <a:latin typeface="+mj-lt"/>
              <a:ea typeface="+mj-ea"/>
              <a:cs typeface="+mj-cs"/>
            </a:endParaRPr>
          </a:p>
        </p:txBody>
      </p:sp>
      <p:sp>
        <p:nvSpPr>
          <p:cNvPr id="4" name="スライド番号プレースホルダー 3"/>
          <p:cNvSpPr>
            <a:spLocks noGrp="1"/>
          </p:cNvSpPr>
          <p:nvPr>
            <p:ph type="sldNum" sz="quarter" idx="12"/>
          </p:nvPr>
        </p:nvSpPr>
        <p:spPr>
          <a:xfrm>
            <a:off x="7009204" y="6492875"/>
            <a:ext cx="2133600" cy="365125"/>
          </a:xfrm>
        </p:spPr>
        <p:txBody>
          <a:bodyPr/>
          <a:lstStyle/>
          <a:p>
            <a:fld id="{2F1BE189-D45E-4A9C-BC6A-593271925892}" type="slidenum">
              <a:rPr kumimoji="1" lang="ja-JP" altLang="en-US" smtClean="0"/>
              <a:pPr/>
              <a:t>7</a:t>
            </a:fld>
            <a:endParaRPr kumimoji="1" lang="ja-JP" alt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2" y="1772816"/>
            <a:ext cx="9120120"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テキスト ボックス 7"/>
          <p:cNvSpPr txBox="1"/>
          <p:nvPr/>
        </p:nvSpPr>
        <p:spPr>
          <a:xfrm>
            <a:off x="179512" y="1456668"/>
            <a:ext cx="504056" cy="261610"/>
          </a:xfrm>
          <a:prstGeom prst="rect">
            <a:avLst/>
          </a:prstGeom>
          <a:noFill/>
        </p:spPr>
        <p:txBody>
          <a:bodyPr wrap="square" rtlCol="0">
            <a:spAutoFit/>
          </a:bodyPr>
          <a:lstStyle/>
          <a:p>
            <a:r>
              <a:rPr lang="en-US" altLang="ja-JP" sz="1100" dirty="0" smtClean="0"/>
              <a:t>(</a:t>
            </a:r>
            <a:r>
              <a:rPr lang="ja-JP" altLang="en-US" sz="1100" dirty="0" smtClean="0"/>
              <a:t>％</a:t>
            </a:r>
            <a:r>
              <a:rPr kumimoji="1" lang="en-US" altLang="ja-JP" sz="1100" dirty="0" smtClean="0"/>
              <a:t>)</a:t>
            </a:r>
            <a:endParaRPr kumimoji="1" lang="ja-JP" altLang="en-US" sz="1100" dirty="0"/>
          </a:p>
        </p:txBody>
      </p:sp>
    </p:spTree>
    <p:extLst>
      <p:ext uri="{BB962C8B-B14F-4D97-AF65-F5344CB8AC3E}">
        <p14:creationId xmlns:p14="http://schemas.microsoft.com/office/powerpoint/2010/main" val="1953846113"/>
      </p:ext>
    </p:extLst>
  </p:cSld>
  <p:clrMapOvr>
    <a:masterClrMapping/>
  </p:clrMapOvr>
  <p:transition spd="slow" advTm="808"/>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5496" y="-25630"/>
            <a:ext cx="8640960" cy="1143000"/>
          </a:xfrm>
        </p:spPr>
        <p:txBody>
          <a:bodyPr vert="horz" rtlCol="0" anchor="ctr">
            <a:normAutofit/>
            <a:scene3d>
              <a:camera prst="orthographicFront"/>
              <a:lightRig rig="soft" dir="t"/>
            </a:scene3d>
            <a:sp3d prstMaterial="softEdge">
              <a:bevelT w="25400" h="25400"/>
            </a:sp3d>
          </a:bodyPr>
          <a:lstStyle/>
          <a:p>
            <a:r>
              <a:rPr lang="zh-CN" altLang="en-US" dirty="0">
                <a:solidFill>
                  <a:schemeClr val="accent1">
                    <a:lumMod val="75000"/>
                  </a:schemeClr>
                </a:solidFill>
              </a:rPr>
              <a:t>学生生活充実度</a:t>
            </a:r>
            <a:endParaRPr lang="ja-JP" altLang="en-US" dirty="0">
              <a:solidFill>
                <a:schemeClr val="accent1">
                  <a:lumMod val="75000"/>
                </a:schemeClr>
              </a:solidFill>
            </a:endParaRPr>
          </a:p>
        </p:txBody>
      </p:sp>
      <p:sp>
        <p:nvSpPr>
          <p:cNvPr id="3" name="スライド番号プレースホルダー 2"/>
          <p:cNvSpPr>
            <a:spLocks noGrp="1"/>
          </p:cNvSpPr>
          <p:nvPr>
            <p:ph type="sldNum" sz="quarter" idx="12"/>
          </p:nvPr>
        </p:nvSpPr>
        <p:spPr/>
        <p:txBody>
          <a:bodyPr/>
          <a:lstStyle/>
          <a:p>
            <a:fld id="{2F1BE189-D45E-4A9C-BC6A-593271925892}" type="slidenum">
              <a:rPr kumimoji="1" lang="ja-JP" altLang="en-US" smtClean="0"/>
              <a:pPr/>
              <a:t>8</a:t>
            </a:fld>
            <a:endParaRPr kumimoji="1" lang="ja-JP" altLang="en-US"/>
          </a:p>
        </p:txBody>
      </p:sp>
      <p:sp>
        <p:nvSpPr>
          <p:cNvPr id="7" name="正方形/長方形 6"/>
          <p:cNvSpPr/>
          <p:nvPr/>
        </p:nvSpPr>
        <p:spPr>
          <a:xfrm>
            <a:off x="4572000" y="6518824"/>
            <a:ext cx="3897221" cy="338554"/>
          </a:xfrm>
          <a:prstGeom prst="rect">
            <a:avLst/>
          </a:prstGeom>
        </p:spPr>
        <p:txBody>
          <a:bodyPr wrap="none">
            <a:spAutoFit/>
          </a:bodyPr>
          <a:lstStyle/>
          <a:p>
            <a:r>
              <a:rPr lang="ja-JP" altLang="en-US" sz="1600" dirty="0"/>
              <a:t>（</a:t>
            </a:r>
            <a:r>
              <a:rPr lang="ja-JP" altLang="ja-JP" sz="1600" dirty="0" smtClean="0"/>
              <a:t>全国</a:t>
            </a:r>
            <a:r>
              <a:rPr lang="ja-JP" altLang="ja-JP" sz="1600" dirty="0"/>
              <a:t>大学生活協同組合連合会，</a:t>
            </a:r>
            <a:r>
              <a:rPr lang="en-US" altLang="ja-JP" sz="1600" dirty="0" smtClean="0"/>
              <a:t>2017</a:t>
            </a:r>
            <a:r>
              <a:rPr lang="ja-JP" altLang="en-US" sz="1600" dirty="0" smtClean="0"/>
              <a:t>）</a:t>
            </a:r>
            <a:endParaRPr lang="ja-JP" altLang="en-US" sz="16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84" y="1124744"/>
            <a:ext cx="9001831"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テキスト ボックス 10"/>
          <p:cNvSpPr txBox="1"/>
          <p:nvPr/>
        </p:nvSpPr>
        <p:spPr>
          <a:xfrm>
            <a:off x="8435250" y="845096"/>
            <a:ext cx="504056" cy="261610"/>
          </a:xfrm>
          <a:prstGeom prst="rect">
            <a:avLst/>
          </a:prstGeom>
          <a:noFill/>
        </p:spPr>
        <p:txBody>
          <a:bodyPr wrap="square" rtlCol="0">
            <a:spAutoFit/>
          </a:bodyPr>
          <a:lstStyle/>
          <a:p>
            <a:r>
              <a:rPr lang="en-US" altLang="ja-JP" sz="1100" dirty="0" smtClean="0"/>
              <a:t>(</a:t>
            </a:r>
            <a:r>
              <a:rPr lang="ja-JP" altLang="en-US" sz="1100" dirty="0" smtClean="0"/>
              <a:t>％</a:t>
            </a:r>
            <a:r>
              <a:rPr kumimoji="1" lang="en-US" altLang="ja-JP" sz="1100" dirty="0" smtClean="0"/>
              <a:t>)</a:t>
            </a:r>
            <a:endParaRPr kumimoji="1" lang="ja-JP" altLang="en-US" sz="1100" dirty="0"/>
          </a:p>
        </p:txBody>
      </p:sp>
    </p:spTree>
    <p:extLst>
      <p:ext uri="{BB962C8B-B14F-4D97-AF65-F5344CB8AC3E}">
        <p14:creationId xmlns:p14="http://schemas.microsoft.com/office/powerpoint/2010/main" val="3334678315"/>
      </p:ext>
    </p:extLst>
  </p:cSld>
  <p:clrMapOvr>
    <a:masterClrMapping/>
  </p:clrMapOvr>
  <p:transition advTm="722"/>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0"/>
            <a:ext cx="8712968" cy="895327"/>
          </a:xfrm>
        </p:spPr>
        <p:txBody>
          <a:bodyPr vert="horz" rtlCol="0" anchor="ctr">
            <a:normAutofit/>
            <a:scene3d>
              <a:camera prst="orthographicFront"/>
              <a:lightRig rig="soft" dir="t"/>
            </a:scene3d>
            <a:sp3d prstMaterial="softEdge">
              <a:bevelT w="25400" h="25400"/>
            </a:sp3d>
          </a:bodyPr>
          <a:lstStyle/>
          <a:p>
            <a:r>
              <a:rPr lang="ja-JP" altLang="en-US" dirty="0">
                <a:solidFill>
                  <a:schemeClr val="accent1">
                    <a:lumMod val="75000"/>
                  </a:schemeClr>
                </a:solidFill>
              </a:rPr>
              <a:t>授業満足度（そう思う割合）</a:t>
            </a:r>
          </a:p>
        </p:txBody>
      </p:sp>
      <p:sp>
        <p:nvSpPr>
          <p:cNvPr id="3" name="スライド番号プレースホルダー 2"/>
          <p:cNvSpPr>
            <a:spLocks noGrp="1"/>
          </p:cNvSpPr>
          <p:nvPr>
            <p:ph type="sldNum" sz="quarter" idx="12"/>
          </p:nvPr>
        </p:nvSpPr>
        <p:spPr/>
        <p:txBody>
          <a:bodyPr/>
          <a:lstStyle/>
          <a:p>
            <a:fld id="{2F1BE189-D45E-4A9C-BC6A-593271925892}" type="slidenum">
              <a:rPr lang="ja-JP" altLang="en-US" smtClean="0">
                <a:solidFill>
                  <a:srgbClr val="90C226"/>
                </a:solidFill>
              </a:rPr>
              <a:pPr/>
              <a:t>9</a:t>
            </a:fld>
            <a:endParaRPr lang="ja-JP" altLang="en-US">
              <a:solidFill>
                <a:srgbClr val="90C226"/>
              </a:solidFill>
            </a:endParaRPr>
          </a:p>
        </p:txBody>
      </p:sp>
      <p:graphicFrame>
        <p:nvGraphicFramePr>
          <p:cNvPr id="6" name="グラフ 5"/>
          <p:cNvGraphicFramePr/>
          <p:nvPr>
            <p:extLst>
              <p:ext uri="{D42A27DB-BD31-4B8C-83A1-F6EECF244321}">
                <p14:modId xmlns:p14="http://schemas.microsoft.com/office/powerpoint/2010/main" val="364392155"/>
              </p:ext>
            </p:extLst>
          </p:nvPr>
        </p:nvGraphicFramePr>
        <p:xfrm>
          <a:off x="-108520" y="978481"/>
          <a:ext cx="9252520" cy="5400600"/>
        </p:xfrm>
        <a:graphic>
          <a:graphicData uri="http://schemas.openxmlformats.org/drawingml/2006/chart">
            <c:chart xmlns:c="http://schemas.openxmlformats.org/drawingml/2006/chart" xmlns:r="http://schemas.openxmlformats.org/officeDocument/2006/relationships" r:id="rId3"/>
          </a:graphicData>
        </a:graphic>
      </p:graphicFrame>
      <p:sp>
        <p:nvSpPr>
          <p:cNvPr id="8" name="テキスト ボックス 7"/>
          <p:cNvSpPr txBox="1"/>
          <p:nvPr/>
        </p:nvSpPr>
        <p:spPr>
          <a:xfrm>
            <a:off x="971600" y="908720"/>
            <a:ext cx="504056" cy="261610"/>
          </a:xfrm>
          <a:prstGeom prst="rect">
            <a:avLst/>
          </a:prstGeom>
          <a:noFill/>
        </p:spPr>
        <p:txBody>
          <a:bodyPr wrap="square" rtlCol="0">
            <a:spAutoFit/>
          </a:bodyPr>
          <a:lstStyle/>
          <a:p>
            <a:r>
              <a:rPr lang="en-US" altLang="ja-JP" sz="1100" dirty="0" smtClean="0">
                <a:solidFill>
                  <a:prstClr val="black"/>
                </a:solidFill>
              </a:rPr>
              <a:t>(</a:t>
            </a:r>
            <a:r>
              <a:rPr lang="ja-JP" altLang="en-US" sz="1100" dirty="0" smtClean="0">
                <a:solidFill>
                  <a:prstClr val="black"/>
                </a:solidFill>
              </a:rPr>
              <a:t>％</a:t>
            </a:r>
            <a:r>
              <a:rPr lang="en-US" altLang="ja-JP" sz="1100" dirty="0" smtClean="0">
                <a:solidFill>
                  <a:prstClr val="black"/>
                </a:solidFill>
              </a:rPr>
              <a:t>)</a:t>
            </a:r>
            <a:endParaRPr lang="ja-JP" altLang="en-US" sz="1100" dirty="0">
              <a:solidFill>
                <a:prstClr val="black"/>
              </a:solidFill>
            </a:endParaRPr>
          </a:p>
        </p:txBody>
      </p:sp>
      <p:sp>
        <p:nvSpPr>
          <p:cNvPr id="9" name="正方形/長方形 8"/>
          <p:cNvSpPr/>
          <p:nvPr/>
        </p:nvSpPr>
        <p:spPr>
          <a:xfrm>
            <a:off x="4716016" y="6379081"/>
            <a:ext cx="3712876" cy="338554"/>
          </a:xfrm>
          <a:prstGeom prst="rect">
            <a:avLst/>
          </a:prstGeom>
        </p:spPr>
        <p:txBody>
          <a:bodyPr wrap="none">
            <a:spAutoFit/>
          </a:bodyPr>
          <a:lstStyle/>
          <a:p>
            <a:r>
              <a:rPr lang="ja-JP" altLang="en-US" sz="1600" dirty="0">
                <a:solidFill>
                  <a:prstClr val="black"/>
                </a:solidFill>
              </a:rPr>
              <a:t>（</a:t>
            </a:r>
            <a:r>
              <a:rPr lang="ja-JP" altLang="ja-JP" sz="1600" dirty="0" smtClean="0">
                <a:solidFill>
                  <a:prstClr val="black"/>
                </a:solidFill>
              </a:rPr>
              <a:t>全国</a:t>
            </a:r>
            <a:r>
              <a:rPr lang="ja-JP" altLang="ja-JP" sz="1600" dirty="0">
                <a:solidFill>
                  <a:prstClr val="black"/>
                </a:solidFill>
              </a:rPr>
              <a:t>大学生活協同組合連合会，</a:t>
            </a:r>
            <a:r>
              <a:rPr lang="en-US" altLang="ja-JP" sz="1600" dirty="0" smtClean="0">
                <a:solidFill>
                  <a:prstClr val="black"/>
                </a:solidFill>
              </a:rPr>
              <a:t>2012</a:t>
            </a:r>
            <a:r>
              <a:rPr lang="ja-JP" altLang="en-US" sz="1600" dirty="0" smtClean="0">
                <a:solidFill>
                  <a:prstClr val="black"/>
                </a:solidFill>
              </a:rPr>
              <a:t>）</a:t>
            </a:r>
            <a:endParaRPr lang="ja-JP" altLang="en-US" sz="1600" dirty="0">
              <a:solidFill>
                <a:prstClr val="black"/>
              </a:solidFill>
            </a:endParaRPr>
          </a:p>
        </p:txBody>
      </p:sp>
    </p:spTree>
    <p:extLst>
      <p:ext uri="{BB962C8B-B14F-4D97-AF65-F5344CB8AC3E}">
        <p14:creationId xmlns:p14="http://schemas.microsoft.com/office/powerpoint/2010/main" val="1846379465"/>
      </p:ext>
    </p:extLst>
  </p:cSld>
  <p:clrMapOvr>
    <a:masterClrMapping/>
  </p:clrMapOvr>
  <p:transition advTm="1345"/>
  <p:timing>
    <p:tnLst>
      <p:par>
        <p:cTn id="1" dur="indefinite" restart="never" nodeType="tmRoot"/>
      </p:par>
    </p:tnLst>
  </p:timing>
</p:sld>
</file>

<file path=ppt/theme/theme1.xml><?xml version="1.0" encoding="utf-8"?>
<a:theme xmlns:a="http://schemas.openxmlformats.org/drawingml/2006/main" name="ファセット">
  <a:themeElements>
    <a:clrScheme name="ファセット">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Facet</Template>
  <TotalTime>1780</TotalTime>
  <Words>886</Words>
  <Application>Microsoft Office PowerPoint</Application>
  <PresentationFormat>画面に合わせる (4:3)</PresentationFormat>
  <Paragraphs>469</Paragraphs>
  <Slides>27</Slides>
  <Notes>7</Notes>
  <HiddenSlides>0</HiddenSlides>
  <MMClips>0</MMClips>
  <ScaleCrop>false</ScaleCrop>
  <HeadingPairs>
    <vt:vector size="8" baseType="variant">
      <vt:variant>
        <vt:lpstr>使用されているフォント</vt:lpstr>
      </vt:variant>
      <vt:variant>
        <vt:i4>11</vt:i4>
      </vt:variant>
      <vt:variant>
        <vt:lpstr>テーマ</vt:lpstr>
      </vt:variant>
      <vt:variant>
        <vt:i4>1</vt:i4>
      </vt:variant>
      <vt:variant>
        <vt:lpstr>埋め込まれた OLE サーバー</vt:lpstr>
      </vt:variant>
      <vt:variant>
        <vt:i4>1</vt:i4>
      </vt:variant>
      <vt:variant>
        <vt:lpstr>スライド タイトル</vt:lpstr>
      </vt:variant>
      <vt:variant>
        <vt:i4>27</vt:i4>
      </vt:variant>
    </vt:vector>
  </HeadingPairs>
  <TitlesOfParts>
    <vt:vector size="40" baseType="lpstr">
      <vt:lpstr>方正姚体</vt:lpstr>
      <vt:lpstr>ＭＳ Ｐゴシック</vt:lpstr>
      <vt:lpstr>ＭＳ 明朝</vt:lpstr>
      <vt:lpstr>メイリオ</vt:lpstr>
      <vt:lpstr>Arial</vt:lpstr>
      <vt:lpstr>Calibri</vt:lpstr>
      <vt:lpstr>Century</vt:lpstr>
      <vt:lpstr>Times New Roman</vt:lpstr>
      <vt:lpstr>Trebuchet MS</vt:lpstr>
      <vt:lpstr>Wingdings 2</vt:lpstr>
      <vt:lpstr>Wingdings 3</vt:lpstr>
      <vt:lpstr>ファセット</vt:lpstr>
      <vt:lpstr>ワークシート</vt:lpstr>
      <vt:lpstr>　現代学生の超多様化現象 　　 　　―調査を手掛かりにしてー　 　　 　　　</vt:lpstr>
      <vt:lpstr>　本報告の概要</vt:lpstr>
      <vt:lpstr>PowerPoint プレゼンテーション</vt:lpstr>
      <vt:lpstr>学生・学生文化の変遷</vt:lpstr>
      <vt:lpstr>PowerPoint プレゼンテーション</vt:lpstr>
      <vt:lpstr>PowerPoint プレゼンテーション</vt:lpstr>
      <vt:lpstr>PowerPoint プレゼンテーション</vt:lpstr>
      <vt:lpstr>学生生活充実度</vt:lpstr>
      <vt:lpstr>授業満足度（そう思う割合）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同じ授業内容を2つの大学で行い、学生の理解度を計る。</vt:lpstr>
      <vt:lpstr>　大学別の学生文化の違い（2013年調査）</vt:lpstr>
      <vt:lpstr>全国私立大学学生調査（２０１４年）</vt:lpstr>
      <vt:lpstr>私立大学教員の授業改善白書 （平成２８年度調査） </vt:lpstr>
      <vt:lpstr>私立大学における大学生の学習成果の規定要因（２００９年）</vt:lpstr>
      <vt:lpstr>学生の社会化モデル</vt:lpstr>
      <vt:lpstr>大学進学理由</vt:lpstr>
      <vt:lpstr>大学満足度　 「満足（とても＋やや）」％ </vt:lpstr>
      <vt:lpstr>学生タイプと大学全体の雰囲気への満足度（％）</vt:lpstr>
      <vt:lpstr>大学生活充実度の規定要因（2011年・全体）</vt:lpstr>
      <vt:lpstr>敬愛大学の専任教員へのインタビュー（５人）から感じたこと   </vt:lpstr>
      <vt:lpstr>学生支援のあり方を考える</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子ども社会学会報告 打ち合わせ　メモ</dc:title>
  <dc:creator>Windows ユーザー</dc:creator>
  <cp:lastModifiedBy>PC User</cp:lastModifiedBy>
  <cp:revision>197</cp:revision>
  <cp:lastPrinted>2017-03-03T07:36:53Z</cp:lastPrinted>
  <dcterms:created xsi:type="dcterms:W3CDTF">2013-04-29T11:29:50Z</dcterms:created>
  <dcterms:modified xsi:type="dcterms:W3CDTF">2017-07-26T06:42:33Z</dcterms:modified>
</cp:coreProperties>
</file>