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6"/>
  </p:notesMasterIdLst>
  <p:handoutMasterIdLst>
    <p:handoutMasterId r:id="rId27"/>
  </p:handoutMasterIdLst>
  <p:sldIdLst>
    <p:sldId id="329" r:id="rId2"/>
    <p:sldId id="330" r:id="rId3"/>
    <p:sldId id="306" r:id="rId4"/>
    <p:sldId id="282" r:id="rId5"/>
    <p:sldId id="291" r:id="rId6"/>
    <p:sldId id="300" r:id="rId7"/>
    <p:sldId id="301" r:id="rId8"/>
    <p:sldId id="284" r:id="rId9"/>
    <p:sldId id="336" r:id="rId10"/>
    <p:sldId id="285" r:id="rId11"/>
    <p:sldId id="299" r:id="rId12"/>
    <p:sldId id="325" r:id="rId13"/>
    <p:sldId id="339" r:id="rId14"/>
    <p:sldId id="346" r:id="rId15"/>
    <p:sldId id="343" r:id="rId16"/>
    <p:sldId id="344" r:id="rId17"/>
    <p:sldId id="345" r:id="rId18"/>
    <p:sldId id="340" r:id="rId19"/>
    <p:sldId id="338" r:id="rId20"/>
    <p:sldId id="307" r:id="rId21"/>
    <p:sldId id="308" r:id="rId22"/>
    <p:sldId id="335" r:id="rId23"/>
    <p:sldId id="331" r:id="rId24"/>
    <p:sldId id="327" r:id="rId25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 varScale="1">
        <p:scale>
          <a:sx n="54" d="100"/>
          <a:sy n="54" d="100"/>
        </p:scale>
        <p:origin x="10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akeuchi\My%20Documents\&#27494;&#20869;&#12464;&#12521;&#12501;&#65288;&#22823;&#23398;&#29983;&#21332;&#35519;&#26619;&#65289;&#19979;&#26360;&#12365;&#65288;&#12464;&#12521;&#12501;&#20462;&#27491;&#652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akeuchi\My%20Documents\&#27494;&#20869;&#12464;&#12521;&#12501;&#65288;&#22823;&#23398;&#29983;&#21332;&#35519;&#26619;&#65289;&#19979;&#26360;&#12365;&#65288;&#12464;&#12521;&#12501;&#20462;&#27491;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64424458709653"/>
          <c:y val="4.9380545695452936E-2"/>
          <c:w val="0.84597951176156583"/>
          <c:h val="0.643230050279844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グラフ一式!$D$89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グラフ一式!$C$90:$C$95</c:f>
              <c:strCache>
                <c:ptCount val="6"/>
                <c:pt idx="0">
                  <c:v>専門的知識</c:v>
                </c:pt>
                <c:pt idx="1">
                  <c:v>幅広い知識</c:v>
                </c:pt>
                <c:pt idx="2">
                  <c:v>面白い授業</c:v>
                </c:pt>
                <c:pt idx="3">
                  <c:v>少人数のゼミ</c:v>
                </c:pt>
                <c:pt idx="4">
                  <c:v>先生授業熱心</c:v>
                </c:pt>
                <c:pt idx="5">
                  <c:v>授業全般に満足</c:v>
                </c:pt>
              </c:strCache>
            </c:strRef>
          </c:cat>
          <c:val>
            <c:numRef>
              <c:f>グラフ一式!$D$90:$D$95</c:f>
              <c:numCache>
                <c:formatCode>#,##0.0;[Red]\-#,##0.0</c:formatCode>
                <c:ptCount val="6"/>
                <c:pt idx="0">
                  <c:v>76.900000000000006</c:v>
                </c:pt>
                <c:pt idx="1">
                  <c:v>68.5</c:v>
                </c:pt>
                <c:pt idx="2">
                  <c:v>68</c:v>
                </c:pt>
                <c:pt idx="3">
                  <c:v>58.5</c:v>
                </c:pt>
                <c:pt idx="4">
                  <c:v>52.5</c:v>
                </c:pt>
                <c:pt idx="5">
                  <c:v>43.6</c:v>
                </c:pt>
              </c:numCache>
            </c:numRef>
          </c:val>
        </c:ser>
        <c:ser>
          <c:idx val="1"/>
          <c:order val="1"/>
          <c:tx>
            <c:strRef>
              <c:f>グラフ一式!$E$89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グラフ一式!$C$90:$C$95</c:f>
              <c:strCache>
                <c:ptCount val="6"/>
                <c:pt idx="0">
                  <c:v>専門的知識</c:v>
                </c:pt>
                <c:pt idx="1">
                  <c:v>幅広い知識</c:v>
                </c:pt>
                <c:pt idx="2">
                  <c:v>面白い授業</c:v>
                </c:pt>
                <c:pt idx="3">
                  <c:v>少人数のゼミ</c:v>
                </c:pt>
                <c:pt idx="4">
                  <c:v>先生授業熱心</c:v>
                </c:pt>
                <c:pt idx="5">
                  <c:v>授業全般に満足</c:v>
                </c:pt>
              </c:strCache>
            </c:strRef>
          </c:cat>
          <c:val>
            <c:numRef>
              <c:f>グラフ一式!$E$90:$E$95</c:f>
              <c:numCache>
                <c:formatCode>#,##0.0;[Red]\-#,##0.0</c:formatCode>
                <c:ptCount val="6"/>
                <c:pt idx="0">
                  <c:v>83.3</c:v>
                </c:pt>
                <c:pt idx="1">
                  <c:v>77.3</c:v>
                </c:pt>
                <c:pt idx="2">
                  <c:v>71.5</c:v>
                </c:pt>
                <c:pt idx="3">
                  <c:v>63</c:v>
                </c:pt>
                <c:pt idx="4">
                  <c:v>64.7</c:v>
                </c:pt>
                <c:pt idx="5">
                  <c:v>59.5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068704"/>
        <c:axId val="219233720"/>
      </c:barChart>
      <c:catAx>
        <c:axId val="114068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9233720"/>
        <c:crosses val="autoZero"/>
        <c:auto val="1"/>
        <c:lblAlgn val="ctr"/>
        <c:lblOffset val="100"/>
        <c:noMultiLvlLbl val="0"/>
      </c:catAx>
      <c:valAx>
        <c:axId val="219233720"/>
        <c:scaling>
          <c:orientation val="minMax"/>
          <c:max val="100"/>
        </c:scaling>
        <c:delete val="0"/>
        <c:axPos val="l"/>
        <c:majorGridlines/>
        <c:numFmt formatCode="#,##0.0;[Red]\-#,##0.0" sourceLinked="1"/>
        <c:majorTickMark val="none"/>
        <c:minorTickMark val="none"/>
        <c:tickLblPos val="nextTo"/>
        <c:crossAx val="114068704"/>
        <c:crosses val="autoZero"/>
        <c:crossBetween val="between"/>
        <c:majorUnit val="20"/>
      </c:valAx>
      <c:dTable>
        <c:showHorzBorder val="1"/>
        <c:showVertBorder val="1"/>
        <c:showOutline val="1"/>
        <c:showKeys val="1"/>
        <c:spPr>
          <a:noFill/>
        </c:spPr>
        <c:txPr>
          <a:bodyPr/>
          <a:lstStyle/>
          <a:p>
            <a:pPr rtl="0">
              <a:defRPr sz="1500"/>
            </a:pPr>
            <a:endParaRPr lang="ja-JP"/>
          </a:p>
        </c:txPr>
      </c:dTable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50218722659732"/>
          <c:y val="0.16203703703703831"/>
          <c:w val="0.83771303587051615"/>
          <c:h val="0.735871974336547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グラフ一式!$D$71</c:f>
              <c:strCache>
                <c:ptCount val="1"/>
                <c:pt idx="0">
                  <c:v>充実している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グラフ一式!$C$72:$C$74</c:f>
              <c:strCache>
                <c:ptCount val="3"/>
                <c:pt idx="0">
                  <c:v>2011年</c:v>
                </c:pt>
                <c:pt idx="1">
                  <c:v>２001年</c:v>
                </c:pt>
                <c:pt idx="2">
                  <c:v>1990年</c:v>
                </c:pt>
              </c:strCache>
            </c:strRef>
          </c:cat>
          <c:val>
            <c:numRef>
              <c:f>グラフ一式!$D$72:$D$74</c:f>
              <c:numCache>
                <c:formatCode>General</c:formatCode>
                <c:ptCount val="3"/>
                <c:pt idx="0">
                  <c:v>85.9</c:v>
                </c:pt>
                <c:pt idx="1">
                  <c:v>76.599999999999994</c:v>
                </c:pt>
                <c:pt idx="2">
                  <c:v>72.2</c:v>
                </c:pt>
              </c:numCache>
            </c:numRef>
          </c:val>
        </c:ser>
        <c:ser>
          <c:idx val="1"/>
          <c:order val="1"/>
          <c:tx>
            <c:strRef>
              <c:f>グラフ一式!$E$71</c:f>
              <c:strCache>
                <c:ptCount val="1"/>
                <c:pt idx="0">
                  <c:v>充実していない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グラフ一式!$C$72:$C$74</c:f>
              <c:strCache>
                <c:ptCount val="3"/>
                <c:pt idx="0">
                  <c:v>2011年</c:v>
                </c:pt>
                <c:pt idx="1">
                  <c:v>２001年</c:v>
                </c:pt>
                <c:pt idx="2">
                  <c:v>1990年</c:v>
                </c:pt>
              </c:strCache>
            </c:strRef>
          </c:cat>
          <c:val>
            <c:numRef>
              <c:f>グラフ一式!$E$72:$E$74</c:f>
              <c:numCache>
                <c:formatCode>General</c:formatCode>
                <c:ptCount val="3"/>
                <c:pt idx="0">
                  <c:v>12.1</c:v>
                </c:pt>
                <c:pt idx="1">
                  <c:v>23.1</c:v>
                </c:pt>
                <c:pt idx="2">
                  <c:v>26.4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219234504"/>
        <c:axId val="219228232"/>
      </c:barChart>
      <c:catAx>
        <c:axId val="219234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219228232"/>
        <c:crosses val="autoZero"/>
        <c:auto val="1"/>
        <c:lblAlgn val="ctr"/>
        <c:lblOffset val="100"/>
        <c:noMultiLvlLbl val="0"/>
      </c:catAx>
      <c:valAx>
        <c:axId val="219228232"/>
        <c:scaling>
          <c:orientation val="minMax"/>
          <c:max val="1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9234504"/>
        <c:crosses val="autoZero"/>
        <c:crossBetween val="between"/>
        <c:majorUnit val="25"/>
      </c:valAx>
    </c:plotArea>
    <c:legend>
      <c:legendPos val="r"/>
      <c:layout>
        <c:manualLayout>
          <c:xMode val="edge"/>
          <c:yMode val="edge"/>
          <c:x val="0.14555686789151356"/>
          <c:y val="2.7393919510061558E-2"/>
          <c:w val="0.81833202099737457"/>
          <c:h val="9.3360309128025745E-2"/>
        </c:manualLayout>
      </c:layout>
      <c:overlay val="0"/>
      <c:txPr>
        <a:bodyPr/>
        <a:lstStyle/>
        <a:p>
          <a:pPr>
            <a:defRPr sz="2400"/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167D0BFA-7EF0-4666-8469-8BFC19CA62B2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D45BF12D-114A-43CD-B791-3B09E3A1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03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6D8147C8-986B-428E-95A5-A0F480FF6804}" type="datetimeFigureOut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3" rIns="92007" bIns="460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007" tIns="46003" rIns="92007" bIns="460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B3ADEFE5-01B9-40B4-A1A8-B881B5F6F5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5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DEFE5-01B9-40B4-A1A8-B881B5F6F518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862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DEFE5-01B9-40B4-A1A8-B881B5F6F518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885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DEFE5-01B9-40B4-A1A8-B881B5F6F518}" type="slidenum">
              <a:rPr lang="ja-JP" altLang="en-US" smtClean="0">
                <a:solidFill>
                  <a:prstClr val="black"/>
                </a:solidFill>
              </a:rPr>
              <a:pPr/>
              <a:t>13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564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7D578-D79E-4263-BCA3-210957A48F1C}" type="slidenum">
              <a:rPr lang="ja-JP" altLang="en-US" smtClean="0">
                <a:solidFill>
                  <a:prstClr val="black"/>
                </a:solidFill>
              </a:rPr>
              <a:pPr/>
              <a:t>18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07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DEFE5-01B9-40B4-A1A8-B881B5F6F518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3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9DBFAB-05FD-4050-B4BC-AD5E20696674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EDE7B-A62F-4CB2-9419-E8A5C3724C9D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6D24E6-6C28-4CB5-B600-1C7A644BC228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C95B8-767B-4EEF-B048-68967080BF24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9A19DF-30EC-4CC6-A695-C831DEAF7B53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94694-D68D-428C-95AD-3999A6C60621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DAB31-79C3-4D6B-B304-58190351B5D1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A2338-7D48-4DAB-9EC2-B6EB2897D6D3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BD044-1E34-458D-86BA-66932C7172D5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249D86F-E669-4669-847F-8CCEE918B44A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2BD003-0B52-4F2F-A1D8-BC8111FE9740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BF54CB-024B-44D0-869C-2034EACA2B21}" type="datetime1">
              <a:rPr kumimoji="1" lang="ja-JP" altLang="en-US" smtClean="0"/>
              <a:pPr/>
              <a:t>2017/3/3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2536" y="-118752"/>
            <a:ext cx="9041152" cy="493819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</a:t>
            </a: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敬愛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大学特任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教授</a:t>
            </a: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上智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大学名誉教授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1136619"/>
            <a:ext cx="6201736" cy="2459360"/>
          </a:xfrm>
        </p:spPr>
        <p:txBody>
          <a:bodyPr/>
          <a:lstStyle/>
          <a:p>
            <a:pPr marL="342900" lvl="0" indent="-342900">
              <a:spcBef>
                <a:spcPts val="1000"/>
              </a:spcBef>
            </a:pPr>
            <a:r>
              <a:rPr lang="ja-JP" altLang="en-US" sz="40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学生</a:t>
            </a:r>
            <a:r>
              <a:rPr lang="ja-JP" altLang="ja-JP" sz="40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の変化</a:t>
            </a:r>
            <a:r>
              <a:rPr lang="ja-JP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と</a:t>
            </a:r>
            <a:r>
              <a:rPr lang="en-US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/>
            </a:r>
            <a:br>
              <a:rPr lang="en-US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r>
              <a:rPr lang="ja-JP" altLang="en-US" sz="40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現代学生の特徴</a:t>
            </a:r>
            <a:r>
              <a:rPr lang="ja-JP" altLang="ja-JP" sz="40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/>
            </a:r>
            <a:br>
              <a:rPr lang="en-US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r>
              <a:rPr lang="ja-JP" altLang="en-US" sz="32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/>
            </a:r>
            <a:br>
              <a:rPr lang="en-US" altLang="ja-JP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r>
              <a:rPr lang="ja-JP" altLang="en-US" sz="32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－</a:t>
            </a:r>
            <a:r>
              <a:rPr lang="ja-JP" altLang="ja-JP" sz="32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教育社会学の視点から</a:t>
            </a:r>
            <a:endParaRPr lang="ja-JP" altLang="ja-JP" sz="1800" kern="100" dirty="0">
              <a:solidFill>
                <a:prstClr val="black">
                  <a:lumMod val="75000"/>
                  <a:lumOff val="25000"/>
                </a:prstClr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2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" t="12856" r="1410"/>
          <a:stretch>
            <a:fillRect/>
          </a:stretch>
        </p:blipFill>
        <p:spPr bwMode="auto">
          <a:xfrm>
            <a:off x="152607" y="1556792"/>
            <a:ext cx="8838786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0" y="8192"/>
            <a:ext cx="9144000" cy="1332576"/>
          </a:xfrm>
          <a:prstGeom prst="rect">
            <a:avLst/>
          </a:prstGeom>
        </p:spPr>
        <p:txBody>
          <a:bodyPr vert="horz" rtlCol="0"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大学＆大学の人間関係満足度</a:t>
            </a:r>
          </a:p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（全国大学生活協同組合連合会，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2012</a:t>
            </a: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52607" y="1372126"/>
            <a:ext cx="145745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 smtClean="0"/>
              <a:t>100.0</a:t>
            </a:r>
            <a:r>
              <a:rPr lang="ja-JP" altLang="en-US" dirty="0" smtClean="0"/>
              <a:t>　（％）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30318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図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91" y="1124744"/>
            <a:ext cx="8858897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4709" y="0"/>
            <a:ext cx="9254457" cy="1354217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一日当たりの平均読書時間</a:t>
            </a:r>
            <a:endParaRPr lang="en-US" altLang="ja-JP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（全国大学生活協同組合連合会，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2012</a:t>
            </a:r>
            <a:r>
              <a:rPr lang="ja-JP" altLang="en-US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58545"/>
            <a:ext cx="2133600" cy="365125"/>
          </a:xfrm>
        </p:spPr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4839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07" y="1129138"/>
            <a:ext cx="7448199" cy="4565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4121646" y="60478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ja-JP" altLang="en-US" dirty="0" smtClean="0"/>
              <a:t>武内編（</a:t>
            </a:r>
            <a:r>
              <a:rPr lang="en-US" altLang="ja-JP" dirty="0" smtClean="0"/>
              <a:t>2003</a:t>
            </a:r>
            <a:r>
              <a:rPr lang="ja-JP" altLang="en-US" dirty="0" smtClean="0"/>
              <a:t>）</a:t>
            </a:r>
            <a:r>
              <a:rPr lang="en-US" altLang="ja-JP" dirty="0" smtClean="0"/>
              <a:t>『</a:t>
            </a:r>
            <a:r>
              <a:rPr lang="ja-JP" altLang="ja-JP" dirty="0" smtClean="0"/>
              <a:t>キャンパスライフ</a:t>
            </a:r>
            <a:r>
              <a:rPr lang="ja-JP" altLang="ja-JP" dirty="0"/>
              <a:t>の</a:t>
            </a:r>
            <a:r>
              <a:rPr lang="ja-JP" altLang="ja-JP" dirty="0" smtClean="0"/>
              <a:t>今</a:t>
            </a:r>
            <a:r>
              <a:rPr lang="en-US" altLang="ja-JP" dirty="0" smtClean="0"/>
              <a:t>』p.170</a:t>
            </a:r>
            <a:endParaRPr lang="ja-JP" altLang="ja-JP" dirty="0"/>
          </a:p>
        </p:txBody>
      </p:sp>
      <p:sp>
        <p:nvSpPr>
          <p:cNvPr id="5" name="上矢印 4"/>
          <p:cNvSpPr/>
          <p:nvPr/>
        </p:nvSpPr>
        <p:spPr>
          <a:xfrm>
            <a:off x="3995936" y="1052736"/>
            <a:ext cx="1152128" cy="464142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827584" y="2780928"/>
            <a:ext cx="8064896" cy="100811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43808" y="344308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学問へ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の</a:t>
            </a:r>
            <a:r>
              <a:rPr lang="ja-JP" altLang="en-US" sz="2800" b="1" dirty="0">
                <a:solidFill>
                  <a:srgbClr val="FF0000"/>
                </a:solidFill>
              </a:rPr>
              <a:t>コミットメント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0032" y="3605240"/>
            <a:ext cx="3473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F0"/>
                </a:solidFill>
              </a:rPr>
              <a:t>大学へのコミットメント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9512" y="364315"/>
            <a:ext cx="8784976" cy="53245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altLang="ja-JP" sz="2800" dirty="0">
                <a:solidFill>
                  <a:prstClr val="black"/>
                </a:solidFill>
              </a:rPr>
              <a:t> </a:t>
            </a:r>
            <a:endParaRPr lang="ja-JP" altLang="ja-JP" sz="2800" dirty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ja-JP" sz="2400" dirty="0" smtClean="0">
                <a:solidFill>
                  <a:prstClr val="black"/>
                </a:solidFill>
              </a:rPr>
              <a:t>１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ja-JP" sz="2400" dirty="0" smtClean="0">
                <a:solidFill>
                  <a:prstClr val="black"/>
                </a:solidFill>
              </a:rPr>
              <a:t>文部科学省の大学改革が、大学の研究より教育を重視</a:t>
            </a:r>
            <a:r>
              <a:rPr lang="ja-JP" altLang="en-US" sz="2400" dirty="0" smtClean="0">
                <a:solidFill>
                  <a:prstClr val="black"/>
                </a:solidFill>
              </a:rPr>
              <a:t>するようになっている。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２　学問の進化により、どの分野でも基礎的な部分の積み重ねがあり、その部分の学習は必須になっている。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３　経済不況の中で、資格の修得、仕事に役立つ技術、知識の習得が求められ、実学志向が強まっている。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４　</a:t>
            </a:r>
            <a:r>
              <a:rPr lang="ja-JP" altLang="ja-JP" sz="2400" dirty="0" smtClean="0">
                <a:solidFill>
                  <a:prstClr val="black"/>
                </a:solidFill>
              </a:rPr>
              <a:t>各大学も、</a:t>
            </a:r>
            <a:r>
              <a:rPr lang="ja-JP" altLang="en-US" sz="2400" dirty="0" smtClean="0">
                <a:solidFill>
                  <a:prstClr val="black"/>
                </a:solidFill>
              </a:rPr>
              <a:t>初年次からの教育を重視し、</a:t>
            </a:r>
            <a:r>
              <a:rPr lang="ja-JP" altLang="ja-JP" sz="2400" dirty="0" smtClean="0">
                <a:solidFill>
                  <a:prstClr val="black"/>
                </a:solidFill>
              </a:rPr>
              <a:t>教員も職員も、学生に手厚い教育＆指導を行うようになっている。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５　学生は、大学の勉強を重視し、素直に、大学の教育や支援に従うようになっている。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６　一方、学生文化の</a:t>
            </a:r>
            <a:r>
              <a:rPr lang="ja-JP" altLang="ja-JP" sz="2400" dirty="0" smtClean="0">
                <a:solidFill>
                  <a:prstClr val="black"/>
                </a:solidFill>
              </a:rPr>
              <a:t>広範な広がりと深さ</a:t>
            </a:r>
            <a:r>
              <a:rPr lang="ja-JP" altLang="en-US" sz="2400" dirty="0" smtClean="0">
                <a:solidFill>
                  <a:prstClr val="black"/>
                </a:solidFill>
              </a:rPr>
              <a:t>が失われ、実利（</a:t>
            </a:r>
            <a:r>
              <a:rPr lang="ja-JP" altLang="ja-JP" sz="2400" dirty="0" smtClean="0">
                <a:solidFill>
                  <a:prstClr val="black"/>
                </a:solidFill>
              </a:rPr>
              <a:t>俗</a:t>
            </a:r>
            <a:r>
              <a:rPr lang="ja-JP" altLang="en-US" sz="2400" dirty="0" smtClean="0">
                <a:solidFill>
                  <a:prstClr val="black"/>
                </a:solidFill>
              </a:rPr>
              <a:t>）のみが</a:t>
            </a:r>
            <a:r>
              <a:rPr lang="ja-JP" altLang="ja-JP" sz="2400" dirty="0" smtClean="0">
                <a:solidFill>
                  <a:prstClr val="black"/>
                </a:solidFill>
              </a:rPr>
              <a:t>追求され、</a:t>
            </a:r>
            <a:r>
              <a:rPr lang="ja-JP" altLang="en-US" sz="2400" dirty="0" smtClean="0">
                <a:solidFill>
                  <a:prstClr val="black"/>
                </a:solidFill>
              </a:rPr>
              <a:t>聖や遊へ離脱が少なくなり、学生の</a:t>
            </a:r>
            <a:r>
              <a:rPr lang="ja-JP" altLang="ja-JP" sz="2400" dirty="0" smtClean="0">
                <a:solidFill>
                  <a:prstClr val="black"/>
                </a:solidFill>
              </a:rPr>
              <a:t>自立性も失われ</a:t>
            </a:r>
            <a:r>
              <a:rPr lang="ja-JP" altLang="en-US" sz="2400" dirty="0" smtClean="0">
                <a:solidFill>
                  <a:prstClr val="black"/>
                </a:solidFill>
              </a:rPr>
              <a:t>がちである</a:t>
            </a:r>
            <a:r>
              <a:rPr lang="ja-JP" altLang="ja-JP" sz="2400" dirty="0" smtClean="0">
                <a:solidFill>
                  <a:prstClr val="black"/>
                </a:solidFill>
              </a:rPr>
              <a:t>。</a:t>
            </a:r>
            <a:endParaRPr lang="ja-JP" altLang="ja-JP" sz="2400" dirty="0">
              <a:solidFill>
                <a:prstClr val="black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13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22278" y="-312"/>
            <a:ext cx="8499443" cy="723275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en-US" sz="4100" b="1" dirty="0" smtClean="0">
                <a:solidFill>
                  <a:srgbClr val="90C226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大学教育と</a:t>
            </a:r>
            <a:r>
              <a:rPr lang="ja-JP" altLang="ja-JP" sz="4100" b="1" dirty="0" smtClean="0">
                <a:solidFill>
                  <a:srgbClr val="90C226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学生</a:t>
            </a:r>
            <a:r>
              <a:rPr lang="ja-JP" altLang="en-US" sz="4100" b="1" dirty="0" smtClean="0">
                <a:solidFill>
                  <a:srgbClr val="90C226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の生徒化</a:t>
            </a:r>
            <a:endParaRPr lang="ja-JP" altLang="ja-JP" sz="4100" b="1" dirty="0">
              <a:solidFill>
                <a:srgbClr val="90C226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919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14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96" y="-25630"/>
            <a:ext cx="864096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学生生活充実度</a:t>
            </a:r>
            <a:endParaRPr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76456" y="587727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</a:rPr>
              <a:t>(</a:t>
            </a:r>
            <a:r>
              <a:rPr lang="ja-JP" altLang="en-US" sz="1100" dirty="0" smtClean="0">
                <a:solidFill>
                  <a:prstClr val="black"/>
                </a:solidFill>
              </a:rPr>
              <a:t>％</a:t>
            </a:r>
            <a:r>
              <a:rPr lang="en-US" altLang="ja-JP" sz="1100" dirty="0" smtClean="0">
                <a:solidFill>
                  <a:prstClr val="black"/>
                </a:solidFill>
              </a:rPr>
              <a:t>)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1561275940"/>
              </p:ext>
            </p:extLst>
          </p:nvPr>
        </p:nvGraphicFramePr>
        <p:xfrm>
          <a:off x="6975" y="980728"/>
          <a:ext cx="867645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572000" y="6518824"/>
            <a:ext cx="37128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</a:rPr>
              <a:t>（</a:t>
            </a:r>
            <a:r>
              <a:rPr lang="ja-JP" altLang="ja-JP" sz="1600" dirty="0" smtClean="0">
                <a:solidFill>
                  <a:prstClr val="black"/>
                </a:solidFill>
              </a:rPr>
              <a:t>全国</a:t>
            </a:r>
            <a:r>
              <a:rPr lang="ja-JP" altLang="ja-JP" sz="1600" dirty="0">
                <a:solidFill>
                  <a:prstClr val="black"/>
                </a:solidFill>
              </a:rPr>
              <a:t>大学生活協同組合連合会，</a:t>
            </a:r>
            <a:r>
              <a:rPr lang="en-US" altLang="ja-JP" sz="1600" dirty="0" smtClean="0">
                <a:solidFill>
                  <a:prstClr val="black"/>
                </a:solidFill>
              </a:rPr>
              <a:t>2012</a:t>
            </a:r>
            <a:r>
              <a:rPr lang="ja-JP" altLang="en-US" sz="1600" dirty="0" smtClean="0">
                <a:solidFill>
                  <a:prstClr val="black"/>
                </a:solidFill>
              </a:rPr>
              <a:t>）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96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15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36512" y="116632"/>
            <a:ext cx="9396536" cy="936104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第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志望入学率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×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学生生活充実度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（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2011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年）</a:t>
            </a:r>
            <a:r>
              <a:rPr lang="en-US" altLang="ja-JP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　　　　　　　　　　　　　　　</a:t>
            </a:r>
            <a:endParaRPr lang="en-US" altLang="zh-CN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6" name="図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5"/>
            <a:ext cx="7056784" cy="614594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7199784" y="5902533"/>
            <a:ext cx="19442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</a:rPr>
              <a:t>（</a:t>
            </a:r>
            <a:r>
              <a:rPr lang="ja-JP" altLang="en-US" sz="1600" dirty="0">
                <a:solidFill>
                  <a:prstClr val="black"/>
                </a:solidFill>
              </a:rPr>
              <a:t>浜島幸司による</a:t>
            </a:r>
            <a:r>
              <a:rPr lang="ja-JP" altLang="en-US" sz="1600" dirty="0" smtClean="0">
                <a:solidFill>
                  <a:prstClr val="black"/>
                </a:solidFill>
              </a:rPr>
              <a:t>）</a:t>
            </a:r>
            <a:endParaRPr lang="ja-JP" altLang="ja-JP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977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70485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16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35954"/>
            <a:ext cx="8532440" cy="800758"/>
          </a:xfrm>
        </p:spPr>
        <p:txBody>
          <a:bodyPr>
            <a:noAutofit/>
          </a:bodyPr>
          <a:lstStyle/>
          <a:p>
            <a:r>
              <a:rPr lang="ja-JP" altLang="ja-JP" sz="3200" dirty="0" smtClean="0">
                <a:solidFill>
                  <a:schemeClr val="accent1">
                    <a:lumMod val="75000"/>
                  </a:schemeClr>
                </a:solidFill>
              </a:rPr>
              <a:t>学生タイプと大学全体の雰囲気への満足度（％）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6623720" y="6597352"/>
            <a:ext cx="25202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00" dirty="0">
                <a:solidFill>
                  <a:prstClr val="black"/>
                </a:solidFill>
              </a:rPr>
              <a:t>（大島･伊藤・浜島</a:t>
            </a:r>
            <a:r>
              <a:rPr lang="en-US" altLang="ja-JP" sz="1200" dirty="0">
                <a:solidFill>
                  <a:prstClr val="black"/>
                </a:solidFill>
              </a:rPr>
              <a:t>2007:22</a:t>
            </a:r>
            <a:r>
              <a:rPr lang="ja-JP" altLang="ja-JP" sz="1200" dirty="0">
                <a:solidFill>
                  <a:prstClr val="black"/>
                </a:solidFill>
              </a:rPr>
              <a:t>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866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17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42" y="-27384"/>
            <a:ext cx="9307986" cy="764704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大学生活充実度の規定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要因（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2011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年・全体）</a:t>
            </a:r>
            <a:endParaRPr lang="en-US" altLang="zh-CN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図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6336704" cy="6237312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4" name="正方形/長方形 3"/>
          <p:cNvSpPr/>
          <p:nvPr/>
        </p:nvSpPr>
        <p:spPr>
          <a:xfrm>
            <a:off x="7164288" y="5733256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谷田川</a:t>
            </a:r>
            <a:r>
              <a:rPr lang="ja-JP" altLang="en-US" dirty="0">
                <a:solidFill>
                  <a:prstClr val="black"/>
                </a:solidFill>
              </a:rPr>
              <a:t>ルミによる</a:t>
            </a:r>
          </a:p>
        </p:txBody>
      </p:sp>
    </p:spTree>
    <p:extLst>
      <p:ext uri="{BB962C8B-B14F-4D97-AF65-F5344CB8AC3E}">
        <p14:creationId xmlns:p14="http://schemas.microsoft.com/office/powerpoint/2010/main" val="4184918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64112" y="1043608"/>
            <a:ext cx="1872208" cy="504056"/>
          </a:xfrm>
        </p:spPr>
        <p:txBody>
          <a:bodyPr anchor="ctr">
            <a:noAutofit/>
          </a:bodyPr>
          <a:lstStyle/>
          <a:p>
            <a:pPr algn="ctr">
              <a:buNone/>
            </a:pPr>
            <a:r>
              <a:rPr lang="ja-JP" altLang="en-US" sz="2000" dirty="0" smtClean="0">
                <a:solidFill>
                  <a:schemeClr val="bg1"/>
                </a:solidFill>
              </a:rPr>
              <a:t>親の属性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76456" y="6381328"/>
            <a:ext cx="365760" cy="365125"/>
          </a:xfrm>
        </p:spPr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18</a:t>
            </a:fld>
            <a:endParaRPr lang="ja-JP" altLang="en-US" dirty="0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744" y="188640"/>
            <a:ext cx="5256584" cy="710952"/>
          </a:xfrm>
        </p:spPr>
        <p:txBody>
          <a:bodyPr vert="horz" rtlCol="0"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学生の社会化モデル</a:t>
            </a:r>
            <a:endParaRPr lang="ja-JP" altLang="ja-JP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516440" y="3059832"/>
            <a:ext cx="2016000" cy="1152128"/>
          </a:xfrm>
          <a:prstGeom prst="rect">
            <a:avLst/>
          </a:prstGeom>
          <a:solidFill>
            <a:srgbClr val="99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9776" y="2987824"/>
            <a:ext cx="2016000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203848" y="3032048"/>
            <a:ext cx="2808312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492104" y="1331640"/>
            <a:ext cx="2016000" cy="1152128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EBEBEB">
                  <a:lumMod val="50000"/>
                </a:srgb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492104" y="5004048"/>
            <a:ext cx="2016000" cy="1152128"/>
          </a:xfrm>
          <a:prstGeom prst="rect">
            <a:avLst/>
          </a:prstGeom>
          <a:solidFill>
            <a:srgbClr val="FFCC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564112" y="1115616"/>
            <a:ext cx="1872208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C42F1A">
                    <a:lumMod val="50000"/>
                  </a:srgbClr>
                </a:solidFill>
              </a:rPr>
              <a:t>親の属性</a:t>
            </a:r>
            <a:endParaRPr lang="ja-JP" altLang="en-US" dirty="0">
              <a:solidFill>
                <a:srgbClr val="C42F1A">
                  <a:lumMod val="50000"/>
                </a:srgb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63888" y="161967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職業、収入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11784" y="2843808"/>
            <a:ext cx="1872208" cy="43204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203848" y="2843808"/>
            <a:ext cx="2664296" cy="432048"/>
          </a:xfrm>
          <a:prstGeom prst="roundRect">
            <a:avLst/>
          </a:prstGeom>
          <a:solidFill>
            <a:srgbClr val="FF5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588448" y="2843808"/>
            <a:ext cx="1872208" cy="432048"/>
          </a:xfrm>
          <a:prstGeom prst="roundRect">
            <a:avLst/>
          </a:prstGeom>
          <a:solidFill>
            <a:srgbClr val="0066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564112" y="4788024"/>
            <a:ext cx="1872208" cy="432048"/>
          </a:xfrm>
          <a:prstGeom prst="roundRect">
            <a:avLst/>
          </a:prstGeom>
          <a:solidFill>
            <a:srgbClr val="FF99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9" name="コンテンツ プレースホルダ 2"/>
          <p:cNvSpPr txBox="1">
            <a:spLocks/>
          </p:cNvSpPr>
          <p:nvPr/>
        </p:nvSpPr>
        <p:spPr>
          <a:xfrm>
            <a:off x="611784" y="2771800"/>
            <a:ext cx="1872208" cy="50405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74320" indent="-274320" algn="ctr">
              <a:spcBef>
                <a:spcPts val="580"/>
              </a:spcBef>
              <a:buClr>
                <a:srgbClr val="90C226"/>
              </a:buClr>
              <a:buSzPct val="85000"/>
              <a:buFont typeface="Wingdings 2"/>
              <a:buNone/>
              <a:defRPr/>
            </a:pPr>
            <a:r>
              <a:rPr lang="ja-JP" altLang="en-US" sz="2000" dirty="0" smtClean="0">
                <a:solidFill>
                  <a:prstClr val="white"/>
                </a:solidFill>
              </a:rPr>
              <a:t>学生の属性</a:t>
            </a:r>
            <a:endParaRPr lang="ja-JP" altLang="en-US" sz="2000" dirty="0">
              <a:solidFill>
                <a:prstClr val="white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776" y="3347864"/>
            <a:ext cx="20047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性別、学年、</a:t>
            </a:r>
            <a:r>
              <a:rPr lang="ja-JP" altLang="ja-JP" sz="1400" dirty="0" smtClean="0">
                <a:solidFill>
                  <a:prstClr val="black"/>
                </a:solidFill>
              </a:rPr>
              <a:t>入学方法</a:t>
            </a:r>
            <a:endParaRPr lang="ja-JP" altLang="ja-JP" sz="1400" dirty="0">
              <a:solidFill>
                <a:prstClr val="black"/>
              </a:solidFill>
            </a:endParaRPr>
          </a:p>
          <a:p>
            <a:r>
              <a:rPr lang="ja-JP" altLang="ja-JP" sz="1400" dirty="0">
                <a:solidFill>
                  <a:prstClr val="black"/>
                </a:solidFill>
              </a:rPr>
              <a:t>大学選択</a:t>
            </a:r>
            <a:r>
              <a:rPr lang="ja-JP" altLang="ja-JP" sz="1400" dirty="0" smtClean="0">
                <a:solidFill>
                  <a:prstClr val="black"/>
                </a:solidFill>
              </a:rPr>
              <a:t>理由</a:t>
            </a:r>
            <a:r>
              <a:rPr lang="ja-JP" altLang="en-US" sz="1400" dirty="0" smtClean="0">
                <a:solidFill>
                  <a:prstClr val="black"/>
                </a:solidFill>
              </a:rPr>
              <a:t>、第１志望か、</a:t>
            </a:r>
            <a:endParaRPr lang="ja-JP" altLang="ja-JP" sz="1400" dirty="0">
              <a:solidFill>
                <a:prstClr val="black"/>
              </a:solidFill>
            </a:endParaRPr>
          </a:p>
        </p:txBody>
      </p:sp>
      <p:sp>
        <p:nvSpPr>
          <p:cNvPr id="21" name="コンテンツ プレースホルダ 2"/>
          <p:cNvSpPr txBox="1">
            <a:spLocks/>
          </p:cNvSpPr>
          <p:nvPr/>
        </p:nvSpPr>
        <p:spPr>
          <a:xfrm>
            <a:off x="3131840" y="2771800"/>
            <a:ext cx="2736304" cy="50405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74320" indent="-274320" algn="ctr">
              <a:spcBef>
                <a:spcPts val="580"/>
              </a:spcBef>
              <a:buClr>
                <a:srgbClr val="90C226"/>
              </a:buClr>
              <a:buSzPct val="85000"/>
              <a:buFont typeface="Wingdings 2"/>
              <a:buNone/>
              <a:defRPr/>
            </a:pPr>
            <a:r>
              <a:rPr lang="ja-JP" altLang="en-US" sz="2400" dirty="0" smtClean="0">
                <a:solidFill>
                  <a:prstClr val="white"/>
                </a:solidFill>
              </a:rPr>
              <a:t>キャンパスライフ</a:t>
            </a: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32064" y="3347864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u="sng" dirty="0">
                <a:solidFill>
                  <a:prstClr val="black"/>
                </a:solidFill>
              </a:rPr>
              <a:t>学生生活</a:t>
            </a:r>
            <a:r>
              <a:rPr lang="ja-JP" altLang="ja-JP" sz="1200" u="sng" dirty="0" smtClean="0">
                <a:solidFill>
                  <a:prstClr val="black"/>
                </a:solidFill>
              </a:rPr>
              <a:t>充実度</a:t>
            </a:r>
            <a:r>
              <a:rPr lang="ja-JP" altLang="en-US" sz="1200" u="sng" dirty="0" smtClean="0">
                <a:solidFill>
                  <a:prstClr val="black"/>
                </a:solidFill>
              </a:rPr>
              <a:t>、</a:t>
            </a:r>
            <a:r>
              <a:rPr lang="ja-JP" altLang="ja-JP" sz="1200" u="sng" dirty="0">
                <a:solidFill>
                  <a:prstClr val="black"/>
                </a:solidFill>
              </a:rPr>
              <a:t>大学生活の重点</a:t>
            </a:r>
            <a:r>
              <a:rPr lang="ja-JP" altLang="ja-JP" sz="1200" dirty="0">
                <a:solidFill>
                  <a:prstClr val="black"/>
                </a:solidFill>
              </a:rPr>
              <a:t>、</a:t>
            </a: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授業、</a:t>
            </a:r>
            <a:r>
              <a:rPr lang="ja-JP" altLang="ja-JP" sz="1200" dirty="0" smtClean="0">
                <a:solidFill>
                  <a:prstClr val="black"/>
                </a:solidFill>
              </a:rPr>
              <a:t>施設</a:t>
            </a:r>
            <a:r>
              <a:rPr lang="ja-JP" altLang="ja-JP" sz="1200" dirty="0">
                <a:solidFill>
                  <a:prstClr val="black"/>
                </a:solidFill>
              </a:rPr>
              <a:t>・設備</a:t>
            </a:r>
            <a:r>
              <a:rPr lang="ja-JP" altLang="ja-JP" sz="1200" dirty="0" smtClean="0">
                <a:solidFill>
                  <a:prstClr val="black"/>
                </a:solidFill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</a:rPr>
              <a:t>人間関係満足度</a:t>
            </a:r>
            <a:r>
              <a:rPr lang="ja-JP" altLang="ja-JP" sz="1200" dirty="0">
                <a:solidFill>
                  <a:prstClr val="black"/>
                </a:solidFill>
              </a:rPr>
              <a:t>、就職活動、読書</a:t>
            </a:r>
            <a:r>
              <a:rPr lang="ja-JP" altLang="ja-JP" sz="1200" dirty="0" smtClean="0">
                <a:solidFill>
                  <a:prstClr val="black"/>
                </a:solidFill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</a:rPr>
              <a:t>サークル活動、食事、</a:t>
            </a:r>
            <a:r>
              <a:rPr lang="ja-JP" altLang="ja-JP" sz="1200" dirty="0" smtClean="0">
                <a:solidFill>
                  <a:prstClr val="black"/>
                </a:solidFill>
              </a:rPr>
              <a:t>悩み、</a:t>
            </a:r>
            <a:r>
              <a:rPr lang="ja-JP" altLang="en-US" sz="1200" dirty="0" smtClean="0">
                <a:solidFill>
                  <a:prstClr val="black"/>
                </a:solidFill>
              </a:rPr>
              <a:t>メディア接触、生協について、合宿</a:t>
            </a:r>
            <a:endParaRPr lang="ja-JP" altLang="ja-JP" sz="1200" dirty="0">
              <a:solidFill>
                <a:prstClr val="black"/>
              </a:solidFill>
            </a:endParaRPr>
          </a:p>
        </p:txBody>
      </p:sp>
      <p:sp>
        <p:nvSpPr>
          <p:cNvPr id="23" name="コンテンツ プレースホルダ 2"/>
          <p:cNvSpPr txBox="1">
            <a:spLocks/>
          </p:cNvSpPr>
          <p:nvPr/>
        </p:nvSpPr>
        <p:spPr>
          <a:xfrm>
            <a:off x="6372200" y="2771800"/>
            <a:ext cx="2304256" cy="50405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74320" indent="-274320" algn="ctr">
              <a:spcBef>
                <a:spcPts val="580"/>
              </a:spcBef>
              <a:buClr>
                <a:srgbClr val="90C226"/>
              </a:buClr>
              <a:buSzPct val="85000"/>
              <a:buFont typeface="Wingdings 2"/>
              <a:buNone/>
              <a:defRPr/>
            </a:pPr>
            <a:r>
              <a:rPr lang="ja-JP" altLang="en-US" sz="1400" dirty="0" smtClean="0">
                <a:solidFill>
                  <a:prstClr val="white"/>
                </a:solidFill>
              </a:rPr>
              <a:t>大学教育のアウトカム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16216" y="334786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>
                <a:solidFill>
                  <a:prstClr val="black"/>
                </a:solidFill>
              </a:rPr>
              <a:t>進路、就職、社会意識</a:t>
            </a:r>
            <a:r>
              <a:rPr lang="ja-JP" altLang="ja-JP" sz="1400" dirty="0" smtClean="0">
                <a:solidFill>
                  <a:prstClr val="black"/>
                </a:solidFill>
              </a:rPr>
              <a:t>、価値観</a:t>
            </a:r>
            <a:endParaRPr lang="ja-JP" altLang="ja-JP" sz="1400" dirty="0">
              <a:solidFill>
                <a:prstClr val="black"/>
              </a:solidFill>
            </a:endParaRPr>
          </a:p>
        </p:txBody>
      </p:sp>
      <p:sp>
        <p:nvSpPr>
          <p:cNvPr id="25" name="コンテンツ プレースホルダ 2"/>
          <p:cNvSpPr txBox="1">
            <a:spLocks/>
          </p:cNvSpPr>
          <p:nvPr/>
        </p:nvSpPr>
        <p:spPr>
          <a:xfrm>
            <a:off x="3636120" y="4716016"/>
            <a:ext cx="1872208" cy="50405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74320" indent="-274320" algn="ctr">
              <a:spcBef>
                <a:spcPts val="580"/>
              </a:spcBef>
              <a:buClr>
                <a:srgbClr val="90C226"/>
              </a:buClr>
              <a:buSzPct val="85000"/>
            </a:pPr>
            <a:r>
              <a:rPr lang="ja-JP" altLang="ja-JP" sz="2000" dirty="0">
                <a:solidFill>
                  <a:prstClr val="white"/>
                </a:solidFill>
              </a:rPr>
              <a:t>大学外の生活</a:t>
            </a:r>
            <a:endParaRPr lang="ja-JP" altLang="en-US" sz="2000" dirty="0">
              <a:solidFill>
                <a:prstClr val="white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91880" y="5292080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>
                <a:solidFill>
                  <a:prstClr val="black"/>
                </a:solidFill>
              </a:rPr>
              <a:t>地域、</a:t>
            </a:r>
            <a:r>
              <a:rPr lang="ja-JP" altLang="ja-JP" sz="1400" dirty="0" smtClean="0">
                <a:solidFill>
                  <a:prstClr val="black"/>
                </a:solidFill>
              </a:rPr>
              <a:t>住まい</a:t>
            </a:r>
            <a:r>
              <a:rPr lang="ja-JP" altLang="en-US" sz="1400" dirty="0" smtClean="0">
                <a:solidFill>
                  <a:prstClr val="black"/>
                </a:solidFill>
              </a:rPr>
              <a:t>、通学方法、</a:t>
            </a:r>
            <a:r>
              <a:rPr lang="ja-JP" altLang="ja-JP" sz="1400" u="sng" dirty="0" smtClean="0">
                <a:solidFill>
                  <a:prstClr val="black"/>
                </a:solidFill>
              </a:rPr>
              <a:t>アルバイト</a:t>
            </a:r>
            <a:r>
              <a:rPr lang="ja-JP" altLang="ja-JP" sz="1400" dirty="0">
                <a:solidFill>
                  <a:prstClr val="black"/>
                </a:solidFill>
              </a:rPr>
              <a:t>、経済生活、</a:t>
            </a:r>
            <a:r>
              <a:rPr lang="ja-JP" altLang="ja-JP" sz="1400" u="sng" dirty="0" smtClean="0">
                <a:solidFill>
                  <a:prstClr val="black"/>
                </a:solidFill>
              </a:rPr>
              <a:t>奨学</a:t>
            </a:r>
            <a:r>
              <a:rPr lang="ja-JP" altLang="en-US" sz="1400" u="sng" dirty="0" smtClean="0">
                <a:solidFill>
                  <a:prstClr val="black"/>
                </a:solidFill>
              </a:rPr>
              <a:t>金、旅行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 flipH="1">
            <a:off x="2195960" y="1691680"/>
            <a:ext cx="900000" cy="90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8" name="Line 2"/>
          <p:cNvSpPr>
            <a:spLocks noChangeShapeType="1"/>
          </p:cNvSpPr>
          <p:nvPr/>
        </p:nvSpPr>
        <p:spPr bwMode="auto">
          <a:xfrm rot="16200000" flipH="1">
            <a:off x="2195960" y="4499992"/>
            <a:ext cx="900000" cy="90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9" name="Line 2"/>
          <p:cNvSpPr>
            <a:spLocks noChangeShapeType="1"/>
          </p:cNvSpPr>
          <p:nvPr/>
        </p:nvSpPr>
        <p:spPr bwMode="auto">
          <a:xfrm flipV="1">
            <a:off x="5904472" y="4464088"/>
            <a:ext cx="900000" cy="90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0" name="Line 2"/>
          <p:cNvSpPr>
            <a:spLocks noChangeShapeType="1"/>
          </p:cNvSpPr>
          <p:nvPr/>
        </p:nvSpPr>
        <p:spPr bwMode="auto">
          <a:xfrm rot="5400000" flipV="1">
            <a:off x="5940376" y="1727784"/>
            <a:ext cx="900000" cy="90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1" name="Line 2"/>
          <p:cNvSpPr>
            <a:spLocks noChangeShapeType="1"/>
          </p:cNvSpPr>
          <p:nvPr/>
        </p:nvSpPr>
        <p:spPr bwMode="auto">
          <a:xfrm rot="5400000" flipV="1">
            <a:off x="4409992" y="2609792"/>
            <a:ext cx="18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rot="16200000" flipH="1">
            <a:off x="2843784" y="3347888"/>
            <a:ext cx="0" cy="432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8" name="Line 2"/>
          <p:cNvSpPr>
            <a:spLocks noChangeShapeType="1"/>
          </p:cNvSpPr>
          <p:nvPr/>
        </p:nvSpPr>
        <p:spPr bwMode="auto">
          <a:xfrm rot="5400000" flipV="1">
            <a:off x="4409992" y="4626016"/>
            <a:ext cx="18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9" name="Line 2"/>
          <p:cNvSpPr>
            <a:spLocks noChangeShapeType="1"/>
          </p:cNvSpPr>
          <p:nvPr/>
        </p:nvSpPr>
        <p:spPr bwMode="auto">
          <a:xfrm rot="16200000">
            <a:off x="4409992" y="4517984"/>
            <a:ext cx="18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0" name="Line 2"/>
          <p:cNvSpPr>
            <a:spLocks noChangeShapeType="1"/>
          </p:cNvSpPr>
          <p:nvPr/>
        </p:nvSpPr>
        <p:spPr bwMode="auto">
          <a:xfrm rot="16200000" flipH="1">
            <a:off x="6228208" y="3347888"/>
            <a:ext cx="0" cy="432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441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95536" y="692696"/>
            <a:ext cx="8208912" cy="58718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19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748464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</a:rPr>
              <a:t>　大学別の学生文化の違い（</a:t>
            </a:r>
            <a:r>
              <a:rPr lang="en-US" altLang="ja-JP" sz="3600" dirty="0">
                <a:solidFill>
                  <a:schemeClr val="accent1">
                    <a:lumMod val="75000"/>
                  </a:schemeClr>
                </a:solidFill>
              </a:rPr>
              <a:t>2013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</a:rPr>
              <a:t>年調査）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539552" y="725528"/>
          <a:ext cx="8064893" cy="5799816"/>
        </p:xfrm>
        <a:graphic>
          <a:graphicData uri="http://schemas.openxmlformats.org/drawingml/2006/table">
            <a:tbl>
              <a:tblPr/>
              <a:tblGrid>
                <a:gridCol w="2761055"/>
                <a:gridCol w="883973"/>
                <a:gridCol w="883973"/>
                <a:gridCol w="883973"/>
                <a:gridCol w="883973"/>
                <a:gridCol w="883973"/>
                <a:gridCol w="883973"/>
              </a:tblGrid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学生文化の大学差（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A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 F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C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　 H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　W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ハ大学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国立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私立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国立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私立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私立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私立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入学難易度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A(60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以上）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A（60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以上）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B（59〜５０）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B（59〜５０）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C（50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以下）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以下）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男子割合（女子割合）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73.2(26.8)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30.1(69.9)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32.1(67.9)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47.9(52.1)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7.8(92.2)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66.8(33.2)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一般入試で入学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97.6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志望の大学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92.1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84.5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78.6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96.1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資格志向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86.3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教養志向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有名だから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勉強の比重（大部分）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勉強の比重（とても＋かなり）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67.9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サークル活動（生活の大部分＋かなり）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67.2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友人との交友（大部分⁺かなり）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73.2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70.0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授業出席率（</a:t>
                      </a:r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90</a:t>
                      </a:r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％以上）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84.5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78.0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64.7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先生授業熱心（とても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+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72.1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53.0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グループ討論や作業がある（とても）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授業満足（とても）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授業満足（とても＋やや）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69.0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先生との関係満足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職員との関係満足（とても＋やや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大学の全体的雰囲気満足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66.9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今の大学に入ったこと満足（とても＋やや）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86.6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86.2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81.2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85.2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授業の予習・復習しない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読書しない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76.5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アルバイト（家庭教師）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アルバイト（スーパーのレジ、販売）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アルバイト（飲食店）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受験勉強　かなりした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58.7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53.4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難関高校出身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81.9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新聞をよく読む（とても＋やや）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スポ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ツで体を鍛えている（同）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一人でいるのが好き（かなり＋やや）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毎日が充実している（かなり＋やや）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85.6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68.6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71.0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社会の為に働きたい（かなり＋やや）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不自由な人や老人に席を譲る（かなり）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男は外、妻は内（家庭）（とても＋ややそう）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原発は廃止すべき（とても＋やや）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58.5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4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384829"/>
          </a:xfrm>
        </p:spPr>
        <p:txBody>
          <a:bodyPr>
            <a:noAutofit/>
          </a:bodyPr>
          <a:lstStyle/>
          <a:p>
            <a:pPr indent="400050" algn="just"/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考察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の視点</a:t>
            </a:r>
          </a:p>
          <a:p>
            <a:pPr lvl="0" algn="just">
              <a:buFont typeface="+mj-ea"/>
              <a:buAutoNum type="circleNumDbPlain"/>
            </a:pP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教育社会学の視点　－　学生の実態や教育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社会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的背景（大学教育の変化を含む）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との関係で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考察する。</a:t>
            </a:r>
          </a:p>
          <a:p>
            <a:pPr lvl="0" algn="just">
              <a:buFont typeface="+mj-ea"/>
              <a:buAutoNum type="circleNumDbPlain"/>
            </a:pP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実証的なデータで検証するー学生に対するアンケート調査の実施、解析</a:t>
            </a:r>
          </a:p>
          <a:p>
            <a:pPr lvl="0" algn="just">
              <a:buFont typeface="+mj-ea"/>
              <a:buAutoNum type="circleNumDbPlain"/>
            </a:pP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観察者の大学での体験から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専任；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東京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大学→武蔵大学→上智大学→敬愛大学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非常勤；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大阪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大、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九州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大、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ＩＣＵ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明治学院、神田外語大学、植草学園大学、放送大学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客員研究員；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ＵＷ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</a:p>
          <a:p>
            <a:pPr algn="just"/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全体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の構成</a:t>
            </a:r>
          </a:p>
          <a:p>
            <a:pPr marL="0" indent="0" algn="just">
              <a:buNone/>
            </a:pP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学生、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学生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文化の変遷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現代の学生の生徒化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学生の生徒化の社会的、教育的背景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４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学生の大学満足度（充実度）とその規定要因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５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大学差の考察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６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学生支援について</a:t>
            </a:r>
          </a:p>
          <a:p>
            <a:pPr algn="just"/>
            <a:r>
              <a:rPr lang="en-US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ja-JP" altLang="ja-JP" sz="32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24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はじめに</a:t>
            </a:r>
          </a:p>
        </p:txBody>
      </p:sp>
    </p:spTree>
    <p:extLst>
      <p:ext uri="{BB962C8B-B14F-4D97-AF65-F5344CB8AC3E}">
        <p14:creationId xmlns:p14="http://schemas.microsoft.com/office/powerpoint/2010/main" val="285504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849694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6408"/>
            <a:ext cx="8229600" cy="1022924"/>
          </a:xfrm>
        </p:spPr>
        <p:txBody>
          <a:bodyPr vert="horz" rtlCol="0"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ja-JP" dirty="0">
                <a:solidFill>
                  <a:schemeClr val="accent1">
                    <a:lumMod val="75000"/>
                  </a:schemeClr>
                </a:solidFill>
              </a:rPr>
              <a:t>大学進学理由</a:t>
            </a:r>
            <a:endParaRPr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76256" y="6381328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/>
              <a:t>（武内･浜島</a:t>
            </a:r>
            <a:r>
              <a:rPr lang="en-US" altLang="ja-JP" sz="1200" dirty="0"/>
              <a:t>2005:12</a:t>
            </a:r>
            <a:r>
              <a:rPr lang="ja-JP" altLang="ja-JP" sz="1200" dirty="0"/>
              <a:t>）</a:t>
            </a:r>
            <a:endParaRPr kumimoji="1"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8464704" y="62068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（％）</a:t>
            </a:r>
          </a:p>
        </p:txBody>
      </p:sp>
    </p:spTree>
    <p:extLst>
      <p:ext uri="{BB962C8B-B14F-4D97-AF65-F5344CB8AC3E}">
        <p14:creationId xmlns:p14="http://schemas.microsoft.com/office/powerpoint/2010/main" val="2697294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820891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ja-JP" dirty="0" smtClean="0">
                <a:solidFill>
                  <a:schemeClr val="accent1">
                    <a:lumMod val="75000"/>
                  </a:schemeClr>
                </a:solidFill>
              </a:rPr>
              <a:t>大学満足度　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ja-JP" altLang="ja-JP" dirty="0" smtClean="0">
                <a:solidFill>
                  <a:schemeClr val="accent1">
                    <a:lumMod val="75000"/>
                  </a:schemeClr>
                </a:solidFill>
              </a:rPr>
              <a:t>「満足（とても＋やや）」％</a:t>
            </a:r>
            <a:r>
              <a:rPr lang="ja-JP" altLang="ja-JP" dirty="0" smtClean="0"/>
              <a:t/>
            </a:r>
            <a:br>
              <a:rPr lang="ja-JP" altLang="ja-JP" dirty="0" smtClean="0"/>
            </a:b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83760" y="6581001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/>
              <a:t>（武内･浜島</a:t>
            </a:r>
            <a:r>
              <a:rPr lang="en-US" altLang="ja-JP" sz="1200" dirty="0"/>
              <a:t>2005:20</a:t>
            </a:r>
            <a:r>
              <a:rPr lang="ja-JP" altLang="ja-JP" sz="1200" dirty="0"/>
              <a:t>）</a:t>
            </a:r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8497669" y="105273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（％）</a:t>
            </a:r>
          </a:p>
        </p:txBody>
      </p:sp>
    </p:spTree>
    <p:extLst>
      <p:ext uri="{BB962C8B-B14F-4D97-AF65-F5344CB8AC3E}">
        <p14:creationId xmlns:p14="http://schemas.microsoft.com/office/powerpoint/2010/main" val="25891153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92696"/>
            <a:ext cx="648072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22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0"/>
            <a:ext cx="4968552" cy="764704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学生支援の関連図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498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23</a:t>
            </a:fld>
            <a:endParaRPr lang="ja-JP" altLang="en-US" dirty="0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-162272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学生支援のあり方を考える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801280"/>
            <a:ext cx="9036496" cy="59400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１　学生に影響を与えるさまざまな要因を考慮する。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経済的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要因（収入、支出）、親の期待、高校時代の過ごし方、授業、サークル活動、友人関係、就職、将来展望等</a:t>
            </a:r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。助走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から離陸へ</a:t>
            </a:r>
          </a:p>
          <a:p>
            <a:pPr marL="442913" indent="-442913"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２　　現代学生の特質（生徒化）に対応した教育支援、学生支援と同時に、学生の自立をはかり方策も必要。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学生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にとって、大学はイニシエーション（通過儀礼）の場である。つまり、大学生の期間は、子どもから大人になる過渡期であり、入試（入口）と就職（出口）に挟まれた、根源的知識の探求と試練がなされる期間。</a:t>
            </a:r>
          </a:p>
          <a:p>
            <a:pPr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３　大学の授業やゼミで養われる職業的能力の基礎　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情報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の収集やその処置能力、集団討議の中でものごとを決定していく能力。</a:t>
            </a:r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学問（知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）を媒介にしたさまざまな活動を通して人間的に成長する。</a:t>
            </a:r>
          </a:p>
          <a:p>
            <a:pPr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４　コミュニティとしての大学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モラトリアム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の時期としての大学時代は、大学のさまざまな活動に参加し、教員、職員、先輩、友人とのかかわり、コミュニティとしての大学のキャンパスライフを体験し、知識を蓄積し、人間形成をはかることが大切。そのきっかけの場を大学が提供する。</a:t>
            </a:r>
          </a:p>
          <a:p>
            <a:pPr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５　学生支援のあり方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学生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支援を、学生文化や教育支援の実態と関連させ、大学の教員と職員の新たな役割分担や共働の仕組みを探りつつ、実施する。</a:t>
            </a:r>
          </a:p>
        </p:txBody>
      </p:sp>
    </p:spTree>
    <p:extLst>
      <p:ext uri="{BB962C8B-B14F-4D97-AF65-F5344CB8AC3E}">
        <p14:creationId xmlns:p14="http://schemas.microsoft.com/office/powerpoint/2010/main" val="2922088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995936" y="1556792"/>
            <a:ext cx="121058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8000" dirty="0"/>
              <a:t>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979712" y="5378019"/>
            <a:ext cx="61991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ご清聴ありがとうございました。</a:t>
            </a:r>
          </a:p>
        </p:txBody>
      </p:sp>
    </p:spTree>
    <p:extLst>
      <p:ext uri="{BB962C8B-B14F-4D97-AF65-F5344CB8AC3E}">
        <p14:creationId xmlns:p14="http://schemas.microsoft.com/office/powerpoint/2010/main" val="270436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340768"/>
            <a:ext cx="8928992" cy="4615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１</a:t>
            </a:r>
            <a:r>
              <a:rPr lang="en-US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対抗文化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（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学生運動）</a:t>
            </a:r>
            <a:endParaRPr lang="en-US" altLang="ja-JP" sz="3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1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  </a:t>
            </a:r>
          </a:p>
          <a:p>
            <a:pPr marL="0" indent="0">
              <a:buNone/>
            </a:pP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２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大学レジャーランド</a:t>
            </a:r>
            <a:r>
              <a:rPr lang="en-US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（武蔵太郎君の一日）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</a:t>
            </a:r>
            <a:endParaRPr lang="en-US" altLang="ja-JP" sz="3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1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</a:t>
            </a:r>
          </a:p>
          <a:p>
            <a:pPr marL="0" indent="0">
              <a:buNone/>
            </a:pP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３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バブル期の学生文化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（上智</a:t>
            </a:r>
            <a:r>
              <a:rPr lang="en-US" altLang="ja-JP" sz="32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Hanako</a:t>
            </a:r>
            <a:r>
              <a:rPr lang="ja-JP" altLang="en-US" sz="32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さんの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一日）</a:t>
            </a:r>
            <a:endParaRPr lang="ja-JP" altLang="ja-JP" sz="3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４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不況期の学生文化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　（敬愛花子さんの一日）</a:t>
            </a:r>
            <a:endParaRPr lang="en-US" altLang="ja-JP" sz="3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（</a:t>
            </a:r>
            <a:r>
              <a:rPr lang="ja-JP" altLang="ja-JP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学生の真面目化、生徒化、資格志向）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554960" cy="1143000"/>
          </a:xfrm>
        </p:spPr>
        <p:txBody>
          <a:bodyPr/>
          <a:lstStyle/>
          <a:p>
            <a:r>
              <a:rPr lang="ja-JP" altLang="ja-JP" b="1" dirty="0" smtClean="0">
                <a:solidFill>
                  <a:schemeClr val="accent1">
                    <a:lumMod val="75000"/>
                  </a:schemeClr>
                </a:solidFill>
              </a:rPr>
              <a:t>学生・学生文化の変遷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514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8" y="411177"/>
            <a:ext cx="9144000" cy="6466245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043608" y="49539"/>
            <a:ext cx="7632848" cy="571149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武蔵太郎君の一日　（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1970</a:t>
            </a: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年代末）</a:t>
            </a:r>
            <a:endParaRPr lang="ja-JP" altLang="en-US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464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7494" y="554080"/>
            <a:ext cx="9001010" cy="683264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/>
              <a:t> </a:t>
            </a:r>
            <a:endParaRPr lang="ja-JP" altLang="ja-JP" dirty="0"/>
          </a:p>
          <a:p>
            <a:r>
              <a:rPr lang="en-US" altLang="ja-JP" sz="2000" dirty="0"/>
              <a:t>A</a:t>
            </a:r>
            <a:r>
              <a:rPr lang="ja-JP" altLang="ja-JP" sz="2000" dirty="0"/>
              <a:t>大学</a:t>
            </a:r>
          </a:p>
          <a:p>
            <a:pPr algn="just"/>
            <a:r>
              <a:rPr lang="ja-JP" altLang="ja-JP" sz="2000" dirty="0"/>
              <a:t>「すごくだらしない生活、全く自分の為にならない」「生活のリズムが乱れている」「はたしてはこんな生活をしていていいのか」「大学に行っている意味が分からない」「両親に申し訳ない」「しっかりバイトしてお金を稼げ</a:t>
            </a:r>
            <a:r>
              <a:rPr lang="ja-JP" altLang="ja-JP" sz="2000" dirty="0" smtClean="0"/>
              <a:t>」</a:t>
            </a:r>
            <a:endParaRPr lang="en-US" altLang="ja-JP" sz="2000" dirty="0" smtClean="0"/>
          </a:p>
          <a:p>
            <a:endParaRPr lang="ja-JP" altLang="ja-JP" sz="2000" dirty="0"/>
          </a:p>
          <a:p>
            <a:r>
              <a:rPr lang="en-US" altLang="ja-JP" sz="2000" dirty="0"/>
              <a:t>B</a:t>
            </a:r>
            <a:r>
              <a:rPr lang="ja-JP" altLang="ja-JP" sz="2000" dirty="0"/>
              <a:t>大学</a:t>
            </a:r>
          </a:p>
          <a:p>
            <a:pPr algn="just"/>
            <a:r>
              <a:rPr lang="ja-JP" altLang="ja-JP" sz="2000" dirty="0"/>
              <a:t>「この物語の中で、彼が勉強している姿はひとつもない」「</a:t>
            </a:r>
            <a:r>
              <a:rPr lang="ja-JP" altLang="ja-JP" sz="2000" dirty="0" err="1"/>
              <a:t>だら</a:t>
            </a:r>
            <a:r>
              <a:rPr lang="ja-JP" altLang="ja-JP" sz="2000" dirty="0"/>
              <a:t>しがない。現代の大学と過去の大学とでは大きな溝があるように感じる」「非常に腹がたった。何の為に大学に行っているのかと、つい聞きたくなってしまう」「授業料の無駄をしている。将来的に苦労するのではないか」「講義に出ても寝ているのでは意味がない。大学で学ぶべき知識や教養などの少し専門的なものが欠けている」「高い学費を払っている両親の気持ちを考えると意識を変えるべき」「これでは、学校に通っている意味は分からないし、毎日がこの繰り返しであれば、本当につまらない生活だと思います」「何の為に、大学に来ているのかわかりません。大学に通っている本来の目的を根本から見つめ、意識を変えることが大切である」「学生であるという自覚が全く見られない」「太郎君のような学生は、もっと勉学に励んだり、バイトを、目標をもって生活をするべきだと思います」「私はもう少し為になることをして生活したい」「こういった大学生活を送っていては、今の私たちは不安になるのではないか</a:t>
            </a:r>
            <a:r>
              <a:rPr lang="ja-JP" altLang="ja-JP" sz="2000" dirty="0" smtClean="0"/>
              <a:t>」</a:t>
            </a:r>
            <a:endParaRPr lang="ja-JP" altLang="ja-JP" sz="2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980727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「武蔵太郎君の一日」に対する学生の</a:t>
            </a:r>
            <a:r>
              <a:rPr lang="ja-JP" altLang="ja-JP" sz="4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コメント</a:t>
            </a:r>
            <a:endParaRPr lang="en-US" altLang="ja-JP" sz="4100" b="1" dirty="0" smtClean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ja-JP" altLang="ja-JP" sz="4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（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2012</a:t>
            </a: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年、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2013</a:t>
            </a: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年）</a:t>
            </a:r>
          </a:p>
        </p:txBody>
      </p:sp>
    </p:spTree>
    <p:extLst>
      <p:ext uri="{BB962C8B-B14F-4D97-AF65-F5344CB8AC3E}">
        <p14:creationId xmlns:p14="http://schemas.microsoft.com/office/powerpoint/2010/main" val="2638699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62142" y="908720"/>
            <a:ext cx="8911523" cy="54476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1" algn="just"/>
            <a:endParaRPr lang="en-US" altLang="ja-JP" sz="3200" dirty="0">
              <a:latin typeface="+mn-ea"/>
            </a:endParaRPr>
          </a:p>
          <a:p>
            <a:pPr marL="0" lvl="1" algn="just"/>
            <a:r>
              <a:rPr lang="ja-JP" altLang="en-US" sz="3200" dirty="0" smtClean="0">
                <a:latin typeface="+mn-ea"/>
              </a:rPr>
              <a:t>現代の</a:t>
            </a:r>
            <a:r>
              <a:rPr lang="ja-JP" altLang="ja-JP" sz="3200" dirty="0" smtClean="0">
                <a:latin typeface="+mn-ea"/>
              </a:rPr>
              <a:t>大学生</a:t>
            </a:r>
            <a:r>
              <a:rPr lang="ja-JP" altLang="ja-JP" sz="3200" dirty="0">
                <a:latin typeface="+mn-ea"/>
              </a:rPr>
              <a:t>の「生徒化</a:t>
            </a:r>
            <a:r>
              <a:rPr lang="ja-JP" altLang="ja-JP" sz="3200" dirty="0" smtClean="0">
                <a:latin typeface="+mn-ea"/>
              </a:rPr>
              <a:t>」</a:t>
            </a:r>
            <a:r>
              <a:rPr lang="ja-JP" altLang="en-US" sz="3200" dirty="0" smtClean="0">
                <a:latin typeface="+mn-ea"/>
              </a:rPr>
              <a:t>している。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3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既存</a:t>
            </a:r>
            <a:r>
              <a:rPr lang="ja-JP" altLang="ja-JP" sz="3200" dirty="0">
                <a:latin typeface="+mn-ea"/>
              </a:rPr>
              <a:t>の制度や大人に従順に</a:t>
            </a:r>
            <a:r>
              <a:rPr lang="ja-JP" altLang="ja-JP" sz="3200" dirty="0" smtClean="0">
                <a:latin typeface="+mn-ea"/>
              </a:rPr>
              <a:t>なり</a:t>
            </a:r>
            <a:r>
              <a:rPr lang="ja-JP" altLang="en-US" sz="3200" dirty="0" smtClean="0">
                <a:latin typeface="+mn-ea"/>
              </a:rPr>
              <a:t>（「</a:t>
            </a:r>
            <a:r>
              <a:rPr lang="ja-JP" altLang="ja-JP" sz="3200" dirty="0" smtClean="0">
                <a:latin typeface="+mn-ea"/>
              </a:rPr>
              <a:t>素直</a:t>
            </a:r>
            <a:r>
              <a:rPr lang="ja-JP" altLang="en-US" sz="3200" dirty="0" smtClean="0">
                <a:latin typeface="+mn-ea"/>
              </a:rPr>
              <a:t>」「</a:t>
            </a:r>
            <a:r>
              <a:rPr lang="ja-JP" altLang="ja-JP" sz="3200" dirty="0" smtClean="0">
                <a:latin typeface="+mn-ea"/>
              </a:rPr>
              <a:t>受動的</a:t>
            </a:r>
            <a:r>
              <a:rPr lang="ja-JP" altLang="en-US" sz="3200" dirty="0" smtClean="0">
                <a:latin typeface="+mn-ea"/>
              </a:rPr>
              <a:t>）</a:t>
            </a:r>
            <a:r>
              <a:rPr lang="ja-JP" altLang="ja-JP" sz="3200" dirty="0" smtClean="0">
                <a:latin typeface="+mn-ea"/>
              </a:rPr>
              <a:t>、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en-US" sz="3200" dirty="0" smtClean="0">
                <a:latin typeface="+mn-ea"/>
              </a:rPr>
              <a:t>真面目で、授業によく出席し（</a:t>
            </a:r>
            <a:r>
              <a:rPr lang="ja-JP" altLang="ja-JP" sz="3200" dirty="0" smtClean="0">
                <a:latin typeface="+mn-ea"/>
              </a:rPr>
              <a:t>「</a:t>
            </a:r>
            <a:r>
              <a:rPr lang="ja-JP" altLang="ja-JP" sz="3200" dirty="0">
                <a:latin typeface="+mn-ea"/>
              </a:rPr>
              <a:t>勉強志向</a:t>
            </a:r>
            <a:r>
              <a:rPr lang="ja-JP" altLang="ja-JP" sz="3200" dirty="0" smtClean="0">
                <a:latin typeface="+mn-ea"/>
              </a:rPr>
              <a:t>」</a:t>
            </a:r>
            <a:r>
              <a:rPr lang="ja-JP" altLang="en-US" sz="3200" dirty="0" smtClean="0">
                <a:latin typeface="+mn-ea"/>
              </a:rPr>
              <a:t>）、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目先</a:t>
            </a:r>
            <a:r>
              <a:rPr lang="ja-JP" altLang="ja-JP" sz="3200" dirty="0">
                <a:latin typeface="+mn-ea"/>
              </a:rPr>
              <a:t>の実利を</a:t>
            </a:r>
            <a:r>
              <a:rPr lang="ja-JP" altLang="ja-JP" sz="3200" dirty="0" smtClean="0">
                <a:latin typeface="+mn-ea"/>
              </a:rPr>
              <a:t>求め</a:t>
            </a:r>
            <a:r>
              <a:rPr lang="ja-JP" altLang="en-US" sz="3200" dirty="0" smtClean="0">
                <a:latin typeface="+mn-ea"/>
              </a:rPr>
              <a:t>（</a:t>
            </a:r>
            <a:r>
              <a:rPr lang="ja-JP" altLang="ja-JP" sz="3200" dirty="0" smtClean="0">
                <a:latin typeface="+mn-ea"/>
              </a:rPr>
              <a:t>実利的</a:t>
            </a:r>
            <a:r>
              <a:rPr lang="ja-JP" altLang="en-US" sz="3200" dirty="0" smtClean="0">
                <a:latin typeface="+mn-ea"/>
              </a:rPr>
              <a:t>）</a:t>
            </a:r>
            <a:r>
              <a:rPr lang="ja-JP" altLang="ja-JP" sz="3200" dirty="0" smtClean="0">
                <a:latin typeface="+mn-ea"/>
              </a:rPr>
              <a:t>、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安定</a:t>
            </a:r>
            <a:r>
              <a:rPr lang="ja-JP" altLang="ja-JP" sz="3200" dirty="0">
                <a:latin typeface="+mn-ea"/>
              </a:rPr>
              <a:t>を</a:t>
            </a:r>
            <a:r>
              <a:rPr lang="ja-JP" altLang="ja-JP" sz="3200" dirty="0" smtClean="0">
                <a:latin typeface="+mn-ea"/>
              </a:rPr>
              <a:t>求める</a:t>
            </a:r>
            <a:r>
              <a:rPr lang="ja-JP" altLang="en-US" sz="3200" dirty="0" smtClean="0">
                <a:latin typeface="+mn-ea"/>
              </a:rPr>
              <a:t>（</a:t>
            </a:r>
            <a:r>
              <a:rPr lang="ja-JP" altLang="ja-JP" sz="3200" dirty="0" smtClean="0">
                <a:latin typeface="+mn-ea"/>
              </a:rPr>
              <a:t>安定志向</a:t>
            </a:r>
            <a:r>
              <a:rPr lang="ja-JP" altLang="en-US" sz="3200" dirty="0" smtClean="0">
                <a:latin typeface="+mn-ea"/>
              </a:rPr>
              <a:t>）。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狭い</a:t>
            </a:r>
            <a:r>
              <a:rPr lang="ja-JP" altLang="ja-JP" sz="3200" dirty="0">
                <a:latin typeface="+mn-ea"/>
              </a:rPr>
              <a:t>分野に閉塞</a:t>
            </a:r>
            <a:r>
              <a:rPr lang="ja-JP" altLang="ja-JP" sz="3200" dirty="0" smtClean="0">
                <a:latin typeface="+mn-ea"/>
              </a:rPr>
              <a:t>し</a:t>
            </a:r>
            <a:r>
              <a:rPr lang="ja-JP" altLang="en-US" sz="3200" dirty="0" smtClean="0">
                <a:latin typeface="+mn-ea"/>
              </a:rPr>
              <a:t>（内向き）、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自立</a:t>
            </a:r>
            <a:r>
              <a:rPr lang="ja-JP" altLang="ja-JP" sz="3200" dirty="0">
                <a:latin typeface="+mn-ea"/>
              </a:rPr>
              <a:t>を志向せず</a:t>
            </a:r>
            <a:r>
              <a:rPr lang="ja-JP" altLang="ja-JP" sz="3200" dirty="0" smtClean="0">
                <a:latin typeface="+mn-ea"/>
              </a:rPr>
              <a:t>、他律的</a:t>
            </a:r>
            <a:r>
              <a:rPr lang="ja-JP" altLang="en-US" sz="3200" dirty="0" smtClean="0">
                <a:latin typeface="+mn-ea"/>
              </a:rPr>
              <a:t>。</a:t>
            </a:r>
            <a:endParaRPr lang="ja-JP" altLang="ja-JP" sz="3200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39552" y="150478"/>
            <a:ext cx="4572000" cy="723275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en-US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大学生</a:t>
            </a:r>
            <a:r>
              <a:rPr lang="ja-JP" altLang="en-US" sz="4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の生徒化</a:t>
            </a:r>
            <a:endParaRPr lang="en-US" altLang="ja-JP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78813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7504" y="721715"/>
            <a:ext cx="8856984" cy="527067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3200" dirty="0"/>
              <a:t> </a:t>
            </a:r>
            <a:endParaRPr lang="ja-JP" altLang="ja-JP" sz="3200" dirty="0"/>
          </a:p>
          <a:p>
            <a:pPr marL="514350" indent="-514350">
              <a:buFont typeface="Arial" pitchFamily="34" charset="0"/>
              <a:buChar char="•"/>
            </a:pPr>
            <a:r>
              <a:rPr lang="ja-JP" altLang="ja-JP" sz="3600" dirty="0"/>
              <a:t>１８歳人口の</a:t>
            </a:r>
            <a:r>
              <a:rPr lang="ja-JP" altLang="ja-JP" sz="3600" dirty="0" smtClean="0"/>
              <a:t>減少</a:t>
            </a:r>
            <a:endParaRPr lang="en-US" altLang="ja-JP" sz="3600" dirty="0" smtClean="0"/>
          </a:p>
          <a:p>
            <a:pPr marL="514350" indent="-514350">
              <a:buFont typeface="Arial" pitchFamily="34" charset="0"/>
              <a:buChar char="•"/>
            </a:pPr>
            <a:endParaRPr lang="en-US" altLang="ja-JP" sz="105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ja-JP" altLang="ja-JP" sz="3600" dirty="0" smtClean="0"/>
              <a:t>進学率</a:t>
            </a:r>
            <a:r>
              <a:rPr lang="ja-JP" altLang="ja-JP" sz="3600" dirty="0"/>
              <a:t>の</a:t>
            </a:r>
            <a:r>
              <a:rPr lang="ja-JP" altLang="ja-JP" sz="3600" dirty="0" smtClean="0"/>
              <a:t>上昇</a:t>
            </a:r>
            <a:endParaRPr lang="en-US" altLang="ja-JP" sz="3600" dirty="0" smtClean="0"/>
          </a:p>
          <a:p>
            <a:pPr marL="514350" indent="-514350">
              <a:buFont typeface="Arial" pitchFamily="34" charset="0"/>
              <a:buChar char="•"/>
            </a:pPr>
            <a:endParaRPr lang="ja-JP" altLang="ja-JP" sz="1050" dirty="0"/>
          </a:p>
          <a:p>
            <a:pPr marL="514350" indent="-514350" algn="just">
              <a:buFont typeface="Arial" pitchFamily="34" charset="0"/>
              <a:buChar char="•"/>
            </a:pPr>
            <a:r>
              <a:rPr lang="ja-JP" altLang="ja-JP" sz="3600" dirty="0"/>
              <a:t>大学入学形態の</a:t>
            </a:r>
            <a:r>
              <a:rPr lang="ja-JP" altLang="ja-JP" sz="3600" dirty="0" smtClean="0"/>
              <a:t>変化</a:t>
            </a:r>
            <a:endParaRPr lang="en-US" altLang="ja-JP" sz="3600" dirty="0" smtClean="0"/>
          </a:p>
          <a:p>
            <a:r>
              <a:rPr lang="ja-JP" altLang="ja-JP" sz="3600" dirty="0" smtClean="0"/>
              <a:t>（</a:t>
            </a:r>
            <a:r>
              <a:rPr lang="ja-JP" altLang="ja-JP" sz="3600" dirty="0"/>
              <a:t>推薦入試、</a:t>
            </a:r>
            <a:r>
              <a:rPr lang="en-US" altLang="ja-JP" sz="3600" dirty="0"/>
              <a:t>AO</a:t>
            </a:r>
            <a:r>
              <a:rPr lang="ja-JP" altLang="ja-JP" sz="3600" dirty="0"/>
              <a:t>入試等特別入試の増加</a:t>
            </a:r>
            <a:r>
              <a:rPr lang="ja-JP" altLang="ja-JP" sz="3600" dirty="0" smtClean="0"/>
              <a:t>）</a:t>
            </a:r>
            <a:endParaRPr lang="en-US" altLang="ja-JP" sz="3600" dirty="0" smtClean="0"/>
          </a:p>
          <a:p>
            <a:endParaRPr lang="en-US" altLang="ja-JP" sz="105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US" altLang="ja-JP" sz="3600" dirty="0" smtClean="0"/>
              <a:t> </a:t>
            </a:r>
            <a:r>
              <a:rPr lang="ja-JP" altLang="ja-JP" sz="3600" dirty="0"/>
              <a:t>大学生の学力</a:t>
            </a:r>
            <a:r>
              <a:rPr lang="ja-JP" altLang="ja-JP" sz="3600" dirty="0" smtClean="0"/>
              <a:t>低下</a:t>
            </a:r>
            <a:endParaRPr lang="en-US" altLang="ja-JP" sz="3600" dirty="0" smtClean="0"/>
          </a:p>
          <a:p>
            <a:pPr marL="514350" indent="-514350">
              <a:buFont typeface="Arial" pitchFamily="34" charset="0"/>
              <a:buChar char="•"/>
            </a:pPr>
            <a:endParaRPr lang="ja-JP" altLang="ja-JP" sz="1050" dirty="0"/>
          </a:p>
          <a:p>
            <a:pPr marL="514350" indent="-514350">
              <a:buFont typeface="Arial" pitchFamily="34" charset="0"/>
              <a:buChar char="•"/>
            </a:pPr>
            <a:r>
              <a:rPr lang="ja-JP" altLang="ja-JP" sz="3600" dirty="0"/>
              <a:t>経済</a:t>
            </a:r>
            <a:r>
              <a:rPr lang="ja-JP" altLang="ja-JP" sz="3600" dirty="0" smtClean="0"/>
              <a:t>不況</a:t>
            </a:r>
            <a:endParaRPr lang="en-US" altLang="ja-JP" sz="3600" dirty="0" smtClean="0"/>
          </a:p>
          <a:p>
            <a:pPr marL="514350" indent="-514350">
              <a:buFont typeface="Arial" pitchFamily="34" charset="0"/>
              <a:buChar char="•"/>
            </a:pPr>
            <a:endParaRPr lang="ja-JP" altLang="ja-JP" sz="1050" dirty="0"/>
          </a:p>
          <a:p>
            <a:pPr marL="514350" indent="-514350">
              <a:buFont typeface="Arial" pitchFamily="34" charset="0"/>
              <a:buChar char="•"/>
            </a:pPr>
            <a:r>
              <a:rPr lang="ja-JP" altLang="ja-JP" sz="3600" dirty="0"/>
              <a:t>教育重視の大学改革　　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683568" y="188640"/>
            <a:ext cx="6864380" cy="723275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生徒化の社会的、教育的背景</a:t>
            </a:r>
          </a:p>
        </p:txBody>
      </p:sp>
    </p:spTree>
    <p:extLst>
      <p:ext uri="{BB962C8B-B14F-4D97-AF65-F5344CB8AC3E}">
        <p14:creationId xmlns:p14="http://schemas.microsoft.com/office/powerpoint/2010/main" val="11824108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120" b="2084"/>
          <a:stretch/>
        </p:blipFill>
        <p:spPr bwMode="auto">
          <a:xfrm>
            <a:off x="0" y="1718278"/>
            <a:ext cx="8948281" cy="501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242220" y="887281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大学生</a:t>
            </a:r>
            <a:r>
              <a:rPr lang="ja-JP" altLang="ja-JP" sz="2400" dirty="0"/>
              <a:t>の生活の</a:t>
            </a:r>
            <a:r>
              <a:rPr lang="ja-JP" altLang="ja-JP" sz="2400" dirty="0" smtClean="0"/>
              <a:t>重点</a:t>
            </a:r>
            <a:endParaRPr lang="en-US" altLang="ja-JP" sz="2400" dirty="0" smtClean="0"/>
          </a:p>
          <a:p>
            <a:r>
              <a:rPr lang="ja-JP" altLang="ja-JP" sz="2400" dirty="0" smtClean="0"/>
              <a:t>（</a:t>
            </a:r>
            <a:r>
              <a:rPr lang="ja-JP" altLang="ja-JP" sz="2400" dirty="0"/>
              <a:t>全国大学生活協同組合連合会，</a:t>
            </a:r>
            <a:r>
              <a:rPr lang="en-US" altLang="ja-JP" sz="2400" dirty="0"/>
              <a:t>2012</a:t>
            </a:r>
            <a:r>
              <a:rPr lang="ja-JP" altLang="ja-JP" sz="2400" dirty="0"/>
              <a:t>）</a:t>
            </a:r>
            <a:endParaRPr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899592" y="-27384"/>
            <a:ext cx="6720109" cy="723275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学生の｢生徒化｣を示すデータ</a:t>
            </a:r>
            <a:endParaRPr lang="ja-JP" altLang="en-US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09204" y="6492875"/>
            <a:ext cx="2133600" cy="365125"/>
          </a:xfrm>
        </p:spPr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92611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9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895327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授業満足度（そう思う割合）</a:t>
            </a:r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364392155"/>
              </p:ext>
            </p:extLst>
          </p:nvPr>
        </p:nvGraphicFramePr>
        <p:xfrm>
          <a:off x="-108520" y="978481"/>
          <a:ext cx="92525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971600" y="908720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</a:rPr>
              <a:t>(</a:t>
            </a:r>
            <a:r>
              <a:rPr lang="ja-JP" altLang="en-US" sz="1100" dirty="0" smtClean="0">
                <a:solidFill>
                  <a:prstClr val="black"/>
                </a:solidFill>
              </a:rPr>
              <a:t>％</a:t>
            </a:r>
            <a:r>
              <a:rPr lang="en-US" altLang="ja-JP" sz="1100" dirty="0" smtClean="0">
                <a:solidFill>
                  <a:prstClr val="black"/>
                </a:solidFill>
              </a:rPr>
              <a:t>)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716016" y="6379081"/>
            <a:ext cx="37128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</a:rPr>
              <a:t>（</a:t>
            </a:r>
            <a:r>
              <a:rPr lang="ja-JP" altLang="ja-JP" sz="1600" dirty="0" smtClean="0">
                <a:solidFill>
                  <a:prstClr val="black"/>
                </a:solidFill>
              </a:rPr>
              <a:t>全国</a:t>
            </a:r>
            <a:r>
              <a:rPr lang="ja-JP" altLang="ja-JP" sz="1600" dirty="0">
                <a:solidFill>
                  <a:prstClr val="black"/>
                </a:solidFill>
              </a:rPr>
              <a:t>大学生活協同組合連合会，</a:t>
            </a:r>
            <a:r>
              <a:rPr lang="en-US" altLang="ja-JP" sz="1600" dirty="0" smtClean="0">
                <a:solidFill>
                  <a:prstClr val="black"/>
                </a:solidFill>
              </a:rPr>
              <a:t>2012</a:t>
            </a:r>
            <a:r>
              <a:rPr lang="ja-JP" altLang="en-US" sz="1600" dirty="0" smtClean="0">
                <a:solidFill>
                  <a:prstClr val="black"/>
                </a:solidFill>
              </a:rPr>
              <a:t>）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79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1374</TotalTime>
  <Words>959</Words>
  <Application>Microsoft Office PowerPoint</Application>
  <PresentationFormat>画面に合わせる (4:3)</PresentationFormat>
  <Paragraphs>425</Paragraphs>
  <Slides>24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7" baseType="lpstr">
      <vt:lpstr>ＭＳ Ｐゴシック</vt:lpstr>
      <vt:lpstr>ＭＳ 明朝</vt:lpstr>
      <vt:lpstr>黑体</vt:lpstr>
      <vt:lpstr>メイリオ</vt:lpstr>
      <vt:lpstr>Arial</vt:lpstr>
      <vt:lpstr>Calibri</vt:lpstr>
      <vt:lpstr>Century</vt:lpstr>
      <vt:lpstr>Lucida Sans Unicode</vt:lpstr>
      <vt:lpstr>Times New Roman</vt:lpstr>
      <vt:lpstr>Verdana</vt:lpstr>
      <vt:lpstr>Wingdings 2</vt:lpstr>
      <vt:lpstr>Wingdings 3</vt:lpstr>
      <vt:lpstr>ビジネス</vt:lpstr>
      <vt:lpstr>　　学生の変化と 　　現代学生の特徴　 　　 　　－教育社会学の視点から</vt:lpstr>
      <vt:lpstr>　はじめに</vt:lpstr>
      <vt:lpstr>学生・学生文化の変遷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授業満足度（そう思う割合）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学生生活充実度</vt:lpstr>
      <vt:lpstr>第1志望入学率×学生生活充実度（2011年） 　　　　　　　　　　　　　　　</vt:lpstr>
      <vt:lpstr>学生タイプと大学全体の雰囲気への満足度（％）</vt:lpstr>
      <vt:lpstr>大学生活充実度の規定要因（2011年・全体）</vt:lpstr>
      <vt:lpstr>学生の社会化モデル</vt:lpstr>
      <vt:lpstr>　大学別の学生文化の違い（2013年調査）</vt:lpstr>
      <vt:lpstr>大学進学理由</vt:lpstr>
      <vt:lpstr>大学満足度　 「満足（とても＋やや）」％ </vt:lpstr>
      <vt:lpstr>学生支援の関連図</vt:lpstr>
      <vt:lpstr>学生支援のあり方を考える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子ども社会学会報告 打ち合わせ　メモ</dc:title>
  <dc:creator>Windows ユーザー</dc:creator>
  <cp:lastModifiedBy>PC User</cp:lastModifiedBy>
  <cp:revision>140</cp:revision>
  <cp:lastPrinted>2017-03-03T07:36:53Z</cp:lastPrinted>
  <dcterms:created xsi:type="dcterms:W3CDTF">2013-04-29T11:29:50Z</dcterms:created>
  <dcterms:modified xsi:type="dcterms:W3CDTF">2017-03-03T11:21:43Z</dcterms:modified>
</cp:coreProperties>
</file>