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82" r:id="rId2"/>
    <p:sldId id="275" r:id="rId3"/>
    <p:sldId id="276" r:id="rId4"/>
    <p:sldId id="277" r:id="rId5"/>
    <p:sldId id="278" r:id="rId6"/>
    <p:sldId id="279" r:id="rId7"/>
    <p:sldId id="280" r:id="rId8"/>
    <p:sldId id="281"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x="12192000" cy="6858000"/>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5427"/>
          </a:xfrm>
          <a:prstGeom prst="rect">
            <a:avLst/>
          </a:prstGeom>
        </p:spPr>
        <p:txBody>
          <a:bodyPr vert="horz" lIns="91440" tIns="45720" rIns="91440" bIns="45720" rtlCol="0"/>
          <a:lstStyle>
            <a:lvl1pPr algn="r">
              <a:defRPr sz="1200"/>
            </a:lvl1pPr>
          </a:lstStyle>
          <a:p>
            <a:fld id="{A1B985C9-B262-4CCD-B7FF-10E674091C71}" type="datetimeFigureOut">
              <a:rPr kumimoji="1" lang="ja-JP" altLang="en-US" smtClean="0"/>
              <a:t>2017/1/12</a:t>
            </a:fld>
            <a:endParaRPr kumimoji="1" lang="ja-JP" altLang="en-US"/>
          </a:p>
        </p:txBody>
      </p:sp>
      <p:sp>
        <p:nvSpPr>
          <p:cNvPr id="4" name="フッター プレースホルダー 3"/>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fld id="{B3A312A8-19D9-411E-898E-FA425349023C}" type="slidenum">
              <a:rPr kumimoji="1" lang="ja-JP" altLang="en-US" smtClean="0"/>
              <a:t>‹#›</a:t>
            </a:fld>
            <a:endParaRPr kumimoji="1" lang="ja-JP" altLang="en-US"/>
          </a:p>
        </p:txBody>
      </p:sp>
    </p:spTree>
    <p:extLst>
      <p:ext uri="{BB962C8B-B14F-4D97-AF65-F5344CB8AC3E}">
        <p14:creationId xmlns:p14="http://schemas.microsoft.com/office/powerpoint/2010/main" val="37597965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398416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227817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418671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320409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324693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153504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304508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414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421131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81048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C66A37-F82F-4DA1-9BA2-B4D2F36B808F}" type="datetimeFigureOut">
              <a:rPr kumimoji="1" lang="ja-JP" altLang="en-US" smtClean="0"/>
              <a:t>2017/1/12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96941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66A37-F82F-4DA1-9BA2-B4D2F36B808F}" type="datetimeFigureOut">
              <a:rPr kumimoji="1" lang="ja-JP" altLang="en-US" smtClean="0"/>
              <a:t>2017/1/12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1A9B7-D0A5-42B9-92A4-0B2B5F9E41EA}" type="slidenum">
              <a:rPr kumimoji="1" lang="ja-JP" altLang="en-US" smtClean="0"/>
              <a:t>‹#›</a:t>
            </a:fld>
            <a:endParaRPr kumimoji="1" lang="ja-JP" altLang="en-US"/>
          </a:p>
        </p:txBody>
      </p:sp>
    </p:spTree>
    <p:extLst>
      <p:ext uri="{BB962C8B-B14F-4D97-AF65-F5344CB8AC3E}">
        <p14:creationId xmlns:p14="http://schemas.microsoft.com/office/powerpoint/2010/main" val="236475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hyperlink" Target="https://search.yahoo.co.jp/" TargetMode="External"/><Relationship Id="rId2" Type="http://schemas.openxmlformats.org/officeDocument/2006/relationships/hyperlink" Target="http://www.suku-noppo.jp/" TargetMode="External"/><Relationship Id="rId1" Type="http://schemas.openxmlformats.org/officeDocument/2006/relationships/slideLayout" Target="../slideLayouts/slideLayout2.xml"/><Relationship Id="rId5" Type="http://schemas.openxmlformats.org/officeDocument/2006/relationships/hyperlink" Target="http://thanxalot.hatenablog.com/" TargetMode="External"/><Relationship Id="rId4" Type="http://schemas.openxmlformats.org/officeDocument/2006/relationships/hyperlink" Target="http://image.search.yahoo.co.j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子どもの成長と運動</a:t>
            </a:r>
            <a:endParaRPr kumimoji="1" lang="ja-JP" altLang="en-US" dirty="0"/>
          </a:p>
        </p:txBody>
      </p:sp>
      <p:sp>
        <p:nvSpPr>
          <p:cNvPr id="3" name="サブタイトル 2"/>
          <p:cNvSpPr>
            <a:spLocks noGrp="1"/>
          </p:cNvSpPr>
          <p:nvPr>
            <p:ph type="subTitle" idx="1"/>
          </p:nvPr>
        </p:nvSpPr>
        <p:spPr/>
        <p:txBody>
          <a:bodyPr/>
          <a:lstStyle/>
          <a:p>
            <a:pPr algn="r"/>
            <a:r>
              <a:rPr kumimoji="1" lang="ja-JP" altLang="en-US" dirty="0" smtClean="0"/>
              <a:t>１４</a:t>
            </a:r>
            <a:r>
              <a:rPr kumimoji="1" lang="en-US" altLang="ja-JP" dirty="0" smtClean="0"/>
              <a:t>E</a:t>
            </a:r>
            <a:r>
              <a:rPr kumimoji="1" lang="ja-JP" altLang="en-US" dirty="0" smtClean="0"/>
              <a:t>０９８　人見　有紀</a:t>
            </a:r>
            <a:endParaRPr kumimoji="1" lang="en-US" altLang="ja-JP" dirty="0" smtClean="0"/>
          </a:p>
          <a:p>
            <a:pPr algn="r"/>
            <a:r>
              <a:rPr lang="ja-JP" altLang="en-US" dirty="0" smtClean="0"/>
              <a:t>１４</a:t>
            </a:r>
            <a:r>
              <a:rPr lang="en-US" altLang="ja-JP" dirty="0" smtClean="0"/>
              <a:t>E</a:t>
            </a:r>
            <a:r>
              <a:rPr lang="ja-JP" altLang="en-US" dirty="0" smtClean="0"/>
              <a:t>１０９　宮内　菜摘</a:t>
            </a:r>
            <a:endParaRPr kumimoji="1" lang="ja-JP" altLang="en-US" dirty="0"/>
          </a:p>
        </p:txBody>
      </p:sp>
    </p:spTree>
    <p:extLst>
      <p:ext uri="{BB962C8B-B14F-4D97-AF65-F5344CB8AC3E}">
        <p14:creationId xmlns:p14="http://schemas.microsoft.com/office/powerpoint/2010/main" val="3226283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グラフから分かること</a:t>
            </a:r>
            <a:endParaRPr kumimoji="1" lang="ja-JP" altLang="en-US" dirty="0"/>
          </a:p>
        </p:txBody>
      </p:sp>
      <p:sp>
        <p:nvSpPr>
          <p:cNvPr id="3" name="コンテンツ プレースホルダー 2"/>
          <p:cNvSpPr>
            <a:spLocks noGrp="1"/>
          </p:cNvSpPr>
          <p:nvPr>
            <p:ph idx="1"/>
          </p:nvPr>
        </p:nvSpPr>
        <p:spPr/>
        <p:txBody>
          <a:bodyPr/>
          <a:lstStyle/>
          <a:p>
            <a:pPr marL="0" indent="0" algn="ctr">
              <a:buNone/>
            </a:pPr>
            <a:r>
              <a:rPr kumimoji="1" lang="ja-JP" altLang="en-US" dirty="0" smtClean="0"/>
              <a:t>体力・運動能力レベルの高い都道府県では，</a:t>
            </a:r>
            <a:endParaRPr kumimoji="1" lang="en-US" altLang="ja-JP" dirty="0" smtClean="0"/>
          </a:p>
          <a:p>
            <a:pPr marL="0" indent="0" algn="ctr">
              <a:buNone/>
            </a:pPr>
            <a:r>
              <a:rPr kumimoji="1" lang="ja-JP" altLang="en-US" dirty="0" smtClean="0"/>
              <a:t>学力レベルも高い。</a:t>
            </a:r>
            <a:endParaRPr kumimoji="1" lang="en-US" altLang="ja-JP" dirty="0" smtClean="0"/>
          </a:p>
          <a:p>
            <a:pPr marL="0" indent="0" algn="ctr">
              <a:buNone/>
            </a:pPr>
            <a:endParaRPr kumimoji="1" lang="en-US" altLang="ja-JP" dirty="0" smtClean="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lgn="ctr">
              <a:buNone/>
            </a:pPr>
            <a:r>
              <a:rPr lang="ja-JP" altLang="en-US" dirty="0"/>
              <a:t>学力</a:t>
            </a:r>
            <a:r>
              <a:rPr lang="ja-JP" altLang="en-US" dirty="0" smtClean="0"/>
              <a:t>と運動能力は関連する可能性が高いのではないか？？</a:t>
            </a:r>
            <a:endParaRPr kumimoji="1" lang="en-US" altLang="ja-JP" dirty="0" smtClean="0"/>
          </a:p>
          <a:p>
            <a:pPr marL="0" indent="0">
              <a:buNone/>
            </a:pPr>
            <a:endParaRPr kumimoji="1" lang="ja-JP" altLang="en-US" dirty="0"/>
          </a:p>
        </p:txBody>
      </p:sp>
      <p:sp>
        <p:nvSpPr>
          <p:cNvPr id="4" name="下矢印 3"/>
          <p:cNvSpPr/>
          <p:nvPr/>
        </p:nvSpPr>
        <p:spPr>
          <a:xfrm>
            <a:off x="5138670" y="2975020"/>
            <a:ext cx="1712891" cy="1506828"/>
          </a:xfrm>
          <a:prstGeom prst="down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5058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子どもの体力と学力の関係</a:t>
            </a:r>
            <a:endParaRPr kumimoji="1" lang="ja-JP" altLang="en-US" dirty="0"/>
          </a:p>
        </p:txBody>
      </p:sp>
      <p:sp>
        <p:nvSpPr>
          <p:cNvPr id="3" name="コンテンツ プレースホルダー 2"/>
          <p:cNvSpPr>
            <a:spLocks noGrp="1"/>
          </p:cNvSpPr>
          <p:nvPr>
            <p:ph sz="half" idx="1"/>
          </p:nvPr>
        </p:nvSpPr>
        <p:spPr/>
        <p:txBody>
          <a:bodyPr/>
          <a:lstStyle/>
          <a:p>
            <a:pPr marL="0" indent="0" algn="ctr">
              <a:buNone/>
            </a:pPr>
            <a:r>
              <a:rPr kumimoji="1" lang="ja-JP" altLang="en-US" dirty="0" smtClean="0"/>
              <a:t>算数</a:t>
            </a:r>
            <a:endParaRPr kumimoji="1" lang="en-US" altLang="ja-JP" dirty="0" smtClean="0"/>
          </a:p>
          <a:p>
            <a:pPr marL="0" indent="0" algn="ctr">
              <a:buNone/>
            </a:pPr>
            <a:endParaRPr lang="en-US" altLang="ja-JP" sz="3200" dirty="0" smtClean="0"/>
          </a:p>
          <a:p>
            <a:pPr marL="0" indent="0" algn="ctr">
              <a:buNone/>
            </a:pPr>
            <a:endParaRPr lang="en-US" altLang="ja-JP" sz="3200" dirty="0"/>
          </a:p>
          <a:p>
            <a:pPr marL="0" indent="0" algn="ctr">
              <a:buNone/>
            </a:pPr>
            <a:r>
              <a:rPr lang="ja-JP" altLang="en-US" sz="3200" dirty="0" smtClean="0"/>
              <a:t>教科書</a:t>
            </a:r>
            <a:r>
              <a:rPr lang="en-US" altLang="ja-JP" sz="3200" dirty="0" smtClean="0"/>
              <a:t>P114</a:t>
            </a:r>
            <a:r>
              <a:rPr lang="ja-JP" altLang="en-US" sz="3200" dirty="0" smtClean="0"/>
              <a:t>左上のグラフ</a:t>
            </a:r>
            <a:endParaRPr lang="en-US" altLang="ja-JP" sz="3200" dirty="0" smtClean="0"/>
          </a:p>
          <a:p>
            <a:pPr marL="0" indent="0" algn="ctr">
              <a:buNone/>
            </a:pPr>
            <a:r>
              <a:rPr lang="ja-JP" altLang="en-US" sz="3200" dirty="0" smtClean="0"/>
              <a:t>をご覧ください。</a:t>
            </a:r>
            <a:endParaRPr kumimoji="1" lang="ja-JP" altLang="en-US" sz="3200" dirty="0"/>
          </a:p>
        </p:txBody>
      </p:sp>
      <p:sp>
        <p:nvSpPr>
          <p:cNvPr id="4" name="コンテンツ プレースホルダー 3"/>
          <p:cNvSpPr>
            <a:spLocks noGrp="1"/>
          </p:cNvSpPr>
          <p:nvPr>
            <p:ph sz="half" idx="2"/>
          </p:nvPr>
        </p:nvSpPr>
        <p:spPr/>
        <p:txBody>
          <a:bodyPr/>
          <a:lstStyle/>
          <a:p>
            <a:pPr marL="0" indent="0" algn="ctr">
              <a:buNone/>
            </a:pPr>
            <a:r>
              <a:rPr kumimoji="1" lang="ja-JP" altLang="en-US" dirty="0" smtClean="0"/>
              <a:t>読解力</a:t>
            </a:r>
            <a:endParaRPr kumimoji="1" lang="en-US" altLang="ja-JP" dirty="0" smtClean="0"/>
          </a:p>
          <a:p>
            <a:pPr marL="0" indent="0" algn="ctr">
              <a:buNone/>
            </a:pPr>
            <a:endParaRPr lang="en-US" altLang="ja-JP" dirty="0"/>
          </a:p>
          <a:p>
            <a:pPr marL="0" indent="0" algn="ctr">
              <a:buNone/>
            </a:pPr>
            <a:endParaRPr kumimoji="1" lang="en-US" altLang="ja-JP" dirty="0" smtClean="0"/>
          </a:p>
          <a:p>
            <a:pPr marL="0" indent="0" algn="ctr">
              <a:buNone/>
            </a:pPr>
            <a:r>
              <a:rPr lang="ja-JP" altLang="en-US" sz="3200" dirty="0" smtClean="0"/>
              <a:t>教科書</a:t>
            </a:r>
            <a:r>
              <a:rPr lang="en-US" altLang="ja-JP" sz="3200" dirty="0" smtClean="0"/>
              <a:t>P114</a:t>
            </a:r>
            <a:r>
              <a:rPr lang="ja-JP" altLang="en-US" sz="3200" dirty="0" smtClean="0"/>
              <a:t>右上のグラフ</a:t>
            </a:r>
            <a:endParaRPr lang="en-US" altLang="ja-JP" sz="3200" dirty="0" smtClean="0"/>
          </a:p>
          <a:p>
            <a:pPr marL="0" indent="0" algn="ctr">
              <a:buNone/>
            </a:pPr>
            <a:r>
              <a:rPr lang="ja-JP" altLang="en-US" sz="3200" dirty="0" smtClean="0"/>
              <a:t>をご覧ください。</a:t>
            </a:r>
            <a:endParaRPr lang="en-US" altLang="ja-JP" sz="3200" dirty="0" smtClean="0"/>
          </a:p>
          <a:p>
            <a:pPr marL="0" indent="0" algn="ctr">
              <a:buNone/>
            </a:pPr>
            <a:endParaRPr kumimoji="1" lang="en-US" altLang="ja-JP" sz="3200" dirty="0"/>
          </a:p>
          <a:p>
            <a:pPr marL="0" indent="0" algn="ctr">
              <a:buNone/>
            </a:pPr>
            <a:endParaRPr lang="en-US" altLang="ja-JP" sz="3200" dirty="0" smtClean="0"/>
          </a:p>
          <a:p>
            <a:pPr marL="0" indent="0" algn="ctr">
              <a:buNone/>
            </a:pPr>
            <a:r>
              <a:rPr kumimoji="1" lang="ja-JP" altLang="en-US" sz="2400" dirty="0" smtClean="0"/>
              <a:t>最後のページにもあります。</a:t>
            </a:r>
            <a:endParaRPr kumimoji="1" lang="ja-JP" altLang="en-US" sz="2400" dirty="0"/>
          </a:p>
        </p:txBody>
      </p:sp>
    </p:spTree>
    <p:extLst>
      <p:ext uri="{BB962C8B-B14F-4D97-AF65-F5344CB8AC3E}">
        <p14:creationId xmlns:p14="http://schemas.microsoft.com/office/powerpoint/2010/main" val="717160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グラフから分かること</a:t>
            </a:r>
            <a:endParaRPr kumimoji="1" lang="ja-JP" altLang="en-US" dirty="0"/>
          </a:p>
        </p:txBody>
      </p:sp>
      <p:sp>
        <p:nvSpPr>
          <p:cNvPr id="3" name="コンテンツ プレースホルダー 2"/>
          <p:cNvSpPr>
            <a:spLocks noGrp="1"/>
          </p:cNvSpPr>
          <p:nvPr>
            <p:ph idx="1"/>
          </p:nvPr>
        </p:nvSpPr>
        <p:spPr/>
        <p:txBody>
          <a:bodyPr/>
          <a:lstStyle/>
          <a:p>
            <a:pPr marL="0" indent="0" algn="ctr">
              <a:buNone/>
            </a:pPr>
            <a:r>
              <a:rPr kumimoji="1" lang="ja-JP" altLang="en-US" sz="4400" dirty="0" smtClean="0"/>
              <a:t>有酸素運動能力が優れている子ども</a:t>
            </a:r>
            <a:endParaRPr kumimoji="1" lang="en-US" altLang="ja-JP" sz="4400" dirty="0" smtClean="0"/>
          </a:p>
          <a:p>
            <a:pPr marL="0" indent="0" algn="ctr">
              <a:buNone/>
            </a:pPr>
            <a:endParaRPr lang="en-US" altLang="ja-JP" sz="4400" dirty="0"/>
          </a:p>
          <a:p>
            <a:pPr marL="0" indent="0">
              <a:buNone/>
            </a:pPr>
            <a:endParaRPr kumimoji="1" lang="en-US" altLang="ja-JP" sz="4400" dirty="0" smtClean="0"/>
          </a:p>
          <a:p>
            <a:pPr marL="0" indent="0">
              <a:buNone/>
            </a:pPr>
            <a:endParaRPr kumimoji="1" lang="en-US" altLang="ja-JP" sz="4400" dirty="0" smtClean="0"/>
          </a:p>
          <a:p>
            <a:pPr marL="0" indent="0" algn="ctr">
              <a:buNone/>
            </a:pPr>
            <a:r>
              <a:rPr kumimoji="1" lang="ja-JP" altLang="en-US" sz="4400" dirty="0" smtClean="0"/>
              <a:t>学力が高い。</a:t>
            </a:r>
            <a:endParaRPr kumimoji="1" lang="en-US" altLang="ja-JP" sz="4400" dirty="0" smtClean="0"/>
          </a:p>
          <a:p>
            <a:pPr marL="0" indent="0">
              <a:buNone/>
            </a:pPr>
            <a:endParaRPr lang="en-US" altLang="ja-JP" dirty="0"/>
          </a:p>
          <a:p>
            <a:pPr marL="0" indent="0">
              <a:buNone/>
            </a:pPr>
            <a:endParaRPr lang="en-US" altLang="ja-JP" dirty="0"/>
          </a:p>
          <a:p>
            <a:pPr marL="0" indent="0">
              <a:buNone/>
            </a:pPr>
            <a:endParaRPr kumimoji="1" lang="en-US" altLang="ja-JP" dirty="0" smtClean="0"/>
          </a:p>
          <a:p>
            <a:pPr marL="0" indent="0">
              <a:buNone/>
            </a:pPr>
            <a:endParaRPr kumimoji="1" lang="en-US" altLang="ja-JP" dirty="0" smtClean="0">
              <a:solidFill>
                <a:srgbClr val="FF0000"/>
              </a:solidFill>
            </a:endParaRPr>
          </a:p>
          <a:p>
            <a:pPr marL="0" indent="0">
              <a:buNone/>
            </a:pPr>
            <a:endParaRPr kumimoji="1" lang="ja-JP" altLang="en-US" dirty="0">
              <a:solidFill>
                <a:srgbClr val="FF0000"/>
              </a:solidFill>
            </a:endParaRPr>
          </a:p>
        </p:txBody>
      </p:sp>
      <p:sp>
        <p:nvSpPr>
          <p:cNvPr id="4" name="下矢印 3"/>
          <p:cNvSpPr/>
          <p:nvPr/>
        </p:nvSpPr>
        <p:spPr>
          <a:xfrm>
            <a:off x="5316828" y="3026535"/>
            <a:ext cx="1558344" cy="12106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8844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有酸素運動とは？</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有酸素運動は、読んで字のごとく</a:t>
            </a:r>
            <a:r>
              <a:rPr lang="ja-JP" altLang="en-US" dirty="0" smtClean="0">
                <a:solidFill>
                  <a:srgbClr val="FF0000"/>
                </a:solidFill>
              </a:rPr>
              <a:t>酸素を必要</a:t>
            </a:r>
            <a:r>
              <a:rPr lang="ja-JP" altLang="en-US" dirty="0" smtClean="0"/>
              <a:t>とする運動です。体内に取り込んだ酸素を使って</a:t>
            </a:r>
            <a:r>
              <a:rPr lang="ja-JP" altLang="en-US" dirty="0" smtClean="0">
                <a:solidFill>
                  <a:srgbClr val="FF0000"/>
                </a:solidFill>
              </a:rPr>
              <a:t>糖質や脂肪を燃焼</a:t>
            </a:r>
            <a:r>
              <a:rPr lang="ja-JP" altLang="en-US" dirty="0" smtClean="0"/>
              <a:t>させ、エネルギーを生み出します。負荷は軽度～中等度なので、</a:t>
            </a:r>
            <a:r>
              <a:rPr lang="ja-JP" altLang="en-US" dirty="0" smtClean="0">
                <a:solidFill>
                  <a:srgbClr val="FF0000"/>
                </a:solidFill>
              </a:rPr>
              <a:t>長い時間の継続が可能</a:t>
            </a:r>
            <a:r>
              <a:rPr lang="ja-JP" altLang="en-US" dirty="0" smtClean="0"/>
              <a:t>なのが特徴です。代表的なものには、ウォーキングやジョギング、水泳、縄跳び、サイクリングなどがあります。いずれも、深い呼吸で酸素を取り入れながら、</a:t>
            </a:r>
            <a:r>
              <a:rPr lang="ja-JP" altLang="en-US" dirty="0" smtClean="0">
                <a:solidFill>
                  <a:srgbClr val="FF0000"/>
                </a:solidFill>
              </a:rPr>
              <a:t>ゆっくりエネルギーを燃やす運動</a:t>
            </a:r>
            <a:r>
              <a:rPr lang="ja-JP" altLang="en-US" dirty="0" smtClean="0"/>
              <a:t>である。</a:t>
            </a:r>
          </a:p>
          <a:p>
            <a:r>
              <a:rPr lang="ja-JP" altLang="en-US" dirty="0" smtClean="0"/>
              <a:t>有酸素運動では</a:t>
            </a:r>
            <a:r>
              <a:rPr lang="ja-JP" altLang="en-US" dirty="0" smtClean="0">
                <a:solidFill>
                  <a:srgbClr val="FF0000"/>
                </a:solidFill>
              </a:rPr>
              <a:t>下半身の大きな筋肉を使う</a:t>
            </a:r>
            <a:r>
              <a:rPr lang="ja-JP" altLang="en-US" dirty="0" smtClean="0"/>
              <a:t>ため、血行がよくなって健康維持につながるほか、むくみ解消効果が期待できるともいわれている。</a:t>
            </a:r>
          </a:p>
          <a:p>
            <a:pPr marL="0" indent="0">
              <a:buNone/>
            </a:pPr>
            <a:endParaRPr kumimoji="1" lang="ja-JP" altLang="en-US" dirty="0"/>
          </a:p>
        </p:txBody>
      </p:sp>
    </p:spTree>
    <p:extLst>
      <p:ext uri="{BB962C8B-B14F-4D97-AF65-F5344CB8AC3E}">
        <p14:creationId xmlns:p14="http://schemas.microsoft.com/office/powerpoint/2010/main" val="890923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運動と脳の関係</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子どもの高次脳機能と運動能力の関係を調べた結果，運動能力が高い子どもは，学力の向上に関係するという可能性が見えた。</a:t>
            </a:r>
            <a:endParaRPr kumimoji="1" lang="en-US" altLang="ja-JP" dirty="0" smtClean="0"/>
          </a:p>
          <a:p>
            <a:pPr marL="0" indent="0">
              <a:buNone/>
            </a:pPr>
            <a:r>
              <a:rPr lang="ja-JP" altLang="en-US" dirty="0" smtClean="0"/>
              <a:t>①運動能力が高い子どもは，前頭前野が活性化されて，運動能力が低い子より脳活動が大きい。</a:t>
            </a:r>
            <a:endParaRPr lang="en-US" altLang="ja-JP" dirty="0" smtClean="0"/>
          </a:p>
          <a:p>
            <a:pPr marL="0" indent="0">
              <a:buNone/>
            </a:pPr>
            <a:r>
              <a:rPr kumimoji="1" lang="ja-JP" altLang="en-US" dirty="0" smtClean="0"/>
              <a:t>②海馬（脳の深部に位置し記憶をつかさどる</a:t>
            </a:r>
            <a:r>
              <a:rPr lang="ja-JP" altLang="en-US" dirty="0" smtClean="0"/>
              <a:t>）は，運動によって機能が向上する。→学力の向上にもつながる。</a:t>
            </a:r>
            <a:endParaRPr lang="en-US" altLang="ja-JP" dirty="0" smtClean="0"/>
          </a:p>
          <a:p>
            <a:pPr marL="0" indent="0">
              <a:buNone/>
            </a:pPr>
            <a:endParaRPr lang="en-US" altLang="ja-JP" dirty="0" smtClean="0"/>
          </a:p>
          <a:p>
            <a:pPr marL="0" indent="0">
              <a:buNone/>
            </a:pPr>
            <a:r>
              <a:rPr lang="ja-JP" altLang="en-US" dirty="0" smtClean="0"/>
              <a:t>逆に運動能力が低く肥満度が高い子どもは，脳活動（認知機能）が低いことも明らかにされている。</a:t>
            </a:r>
            <a:endParaRPr lang="en-US" altLang="ja-JP" dirty="0" smtClean="0"/>
          </a:p>
        </p:txBody>
      </p:sp>
    </p:spTree>
    <p:extLst>
      <p:ext uri="{BB962C8B-B14F-4D97-AF65-F5344CB8AC3E}">
        <p14:creationId xmlns:p14="http://schemas.microsoft.com/office/powerpoint/2010/main" val="367176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76" y="634285"/>
            <a:ext cx="5955532" cy="5328634"/>
          </a:xfrm>
          <a:prstGeom prst="rect">
            <a:avLst/>
          </a:prstGeom>
        </p:spPr>
      </p:pic>
      <p:sp>
        <p:nvSpPr>
          <p:cNvPr id="5" name="対角する 2 つの角を切り取った四角形 4"/>
          <p:cNvSpPr/>
          <p:nvPr/>
        </p:nvSpPr>
        <p:spPr>
          <a:xfrm>
            <a:off x="6474980" y="402465"/>
            <a:ext cx="5528130" cy="2456645"/>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dirty="0" smtClean="0"/>
              <a:t>運動は学力機能に関与する脳機能を向上させることができる！！</a:t>
            </a:r>
            <a:endParaRPr kumimoji="1" lang="ja-JP" altLang="en-US" sz="3600" dirty="0"/>
          </a:p>
        </p:txBody>
      </p:sp>
      <p:sp>
        <p:nvSpPr>
          <p:cNvPr id="13" name="対角する 2 つの角を切り取った四角形 12"/>
          <p:cNvSpPr/>
          <p:nvPr/>
        </p:nvSpPr>
        <p:spPr>
          <a:xfrm>
            <a:off x="6474980" y="4237149"/>
            <a:ext cx="5528130" cy="2498502"/>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dirty="0" smtClean="0"/>
              <a:t>勉強時の集中力と記憶力を高める効果があり，学力が向上する。</a:t>
            </a:r>
            <a:endParaRPr kumimoji="1" lang="ja-JP" altLang="en-US" sz="3600" dirty="0"/>
          </a:p>
        </p:txBody>
      </p:sp>
      <p:sp>
        <p:nvSpPr>
          <p:cNvPr id="14" name="下矢印 13"/>
          <p:cNvSpPr/>
          <p:nvPr/>
        </p:nvSpPr>
        <p:spPr>
          <a:xfrm>
            <a:off x="8538693" y="3065172"/>
            <a:ext cx="1635617" cy="104318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6307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子どもの運動と心の成長</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海馬は，記憶をつかさどるだけではない。</a:t>
            </a:r>
            <a:endParaRPr lang="en-US" altLang="ja-JP" dirty="0" smtClean="0"/>
          </a:p>
          <a:p>
            <a:pPr marL="0" indent="0">
              <a:buNone/>
            </a:pPr>
            <a:r>
              <a:rPr kumimoji="1" lang="ja-JP" altLang="en-US" dirty="0" smtClean="0"/>
              <a:t>海馬は，</a:t>
            </a:r>
            <a:r>
              <a:rPr kumimoji="1" lang="ja-JP" altLang="en-US" dirty="0" smtClean="0">
                <a:solidFill>
                  <a:srgbClr val="FF0000"/>
                </a:solidFill>
              </a:rPr>
              <a:t>喜怒哀楽といった感情や精神状況の調節</a:t>
            </a:r>
            <a:r>
              <a:rPr kumimoji="1" lang="ja-JP" altLang="en-US" dirty="0" smtClean="0"/>
              <a:t>もしている。</a:t>
            </a:r>
            <a:endParaRPr kumimoji="1" lang="en-US" altLang="ja-JP" dirty="0" smtClean="0"/>
          </a:p>
          <a:p>
            <a:pPr marL="0" indent="0">
              <a:buNone/>
            </a:pPr>
            <a:r>
              <a:rPr lang="ja-JP" altLang="en-US" dirty="0"/>
              <a:t>運動</a:t>
            </a:r>
            <a:r>
              <a:rPr lang="ja-JP" altLang="en-US" dirty="0" smtClean="0"/>
              <a:t>することによって海馬が刺激されるならば，以下のようなことが推測できる。</a:t>
            </a:r>
            <a:endParaRPr lang="en-US" altLang="ja-JP" dirty="0" smtClean="0"/>
          </a:p>
          <a:p>
            <a:pPr marL="0" indent="0">
              <a:buNone/>
            </a:pPr>
            <a:r>
              <a:rPr kumimoji="1" lang="ja-JP" altLang="en-US" dirty="0" smtClean="0"/>
              <a:t>①友好関係が良好である。</a:t>
            </a:r>
            <a:endParaRPr kumimoji="1" lang="en-US" altLang="ja-JP" dirty="0" smtClean="0"/>
          </a:p>
          <a:p>
            <a:pPr marL="0" indent="0">
              <a:buNone/>
            </a:pPr>
            <a:r>
              <a:rPr lang="ja-JP" altLang="en-US" dirty="0" smtClean="0"/>
              <a:t>②社会性やレジデンス（困難を乗り越え回復する力）が高い。</a:t>
            </a:r>
            <a:endParaRPr lang="en-US" altLang="ja-JP" dirty="0" smtClean="0"/>
          </a:p>
          <a:p>
            <a:pPr marL="0" indent="0">
              <a:buNone/>
            </a:pPr>
            <a:r>
              <a:rPr lang="ja-JP" altLang="en-US" dirty="0" smtClean="0"/>
              <a:t>③協調性・コミュニケーション能力が高い。</a:t>
            </a:r>
            <a:endParaRPr lang="en-US" altLang="ja-JP" dirty="0" smtClean="0"/>
          </a:p>
          <a:p>
            <a:pPr marL="0" indent="0">
              <a:buNone/>
            </a:pPr>
            <a:r>
              <a:rPr lang="ja-JP" altLang="en-US" dirty="0"/>
              <a:t>以上</a:t>
            </a:r>
            <a:r>
              <a:rPr lang="ja-JP" altLang="en-US" dirty="0" smtClean="0"/>
              <a:t>のことから，</a:t>
            </a:r>
            <a:r>
              <a:rPr lang="ja-JP" altLang="en-US" dirty="0" smtClean="0">
                <a:solidFill>
                  <a:srgbClr val="FF0000"/>
                </a:solidFill>
              </a:rPr>
              <a:t>感情的に不安定な子どもも運動することによって改善できる可能性</a:t>
            </a:r>
            <a:r>
              <a:rPr lang="ja-JP" altLang="en-US" dirty="0" smtClean="0"/>
              <a:t>がある。</a:t>
            </a:r>
            <a:endParaRPr lang="en-US" altLang="ja-JP" dirty="0" smtClean="0"/>
          </a:p>
        </p:txBody>
      </p:sp>
    </p:spTree>
    <p:extLst>
      <p:ext uri="{BB962C8B-B14F-4D97-AF65-F5344CB8AC3E}">
        <p14:creationId xmlns:p14="http://schemas.microsoft.com/office/powerpoint/2010/main" val="963196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a:off x="5831983" y="3409321"/>
            <a:ext cx="5398394" cy="334850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pPr algn="ctr"/>
            <a:r>
              <a:rPr kumimoji="1" lang="ja-JP" altLang="en-US" dirty="0" smtClean="0"/>
              <a:t>４・障害のある子どもの運動の重要性</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現在，通常学級にいる発達障害の可能性のある子どもは，６．５％いる</a:t>
            </a:r>
            <a:r>
              <a:rPr lang="ja-JP" altLang="en-US" dirty="0" smtClean="0"/>
              <a:t>。（２０１４年文部科学省調査より）</a:t>
            </a:r>
            <a:endParaRPr lang="en-US" altLang="ja-JP" dirty="0" smtClean="0"/>
          </a:p>
          <a:p>
            <a:pPr marL="0" indent="0">
              <a:buNone/>
            </a:pPr>
            <a:r>
              <a:rPr kumimoji="1" lang="ja-JP" altLang="en-US" dirty="0"/>
              <a:t>脳</a:t>
            </a:r>
            <a:r>
              <a:rPr kumimoji="1" lang="ja-JP" altLang="en-US" dirty="0" smtClean="0"/>
              <a:t>と運動は，関わりが大きいため，知的に障害を抱える子どもは，運動発達に遅れがあることが多い。</a:t>
            </a:r>
            <a:endParaRPr kumimoji="1" lang="ja-JP" altLang="en-US" dirty="0"/>
          </a:p>
        </p:txBody>
      </p:sp>
      <p:sp>
        <p:nvSpPr>
          <p:cNvPr id="4" name="角丸四角形 3"/>
          <p:cNvSpPr/>
          <p:nvPr/>
        </p:nvSpPr>
        <p:spPr>
          <a:xfrm>
            <a:off x="1004552" y="3696237"/>
            <a:ext cx="2459865" cy="23568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t>障害を抱える子ども</a:t>
            </a:r>
            <a:endParaRPr kumimoji="1" lang="ja-JP" altLang="en-US" sz="2800" dirty="0"/>
          </a:p>
        </p:txBody>
      </p:sp>
      <p:sp>
        <p:nvSpPr>
          <p:cNvPr id="5" name="ストライプ矢印 4"/>
          <p:cNvSpPr/>
          <p:nvPr/>
        </p:nvSpPr>
        <p:spPr>
          <a:xfrm>
            <a:off x="3630769" y="4475407"/>
            <a:ext cx="2034862" cy="798491"/>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153418" y="4114078"/>
            <a:ext cx="4945487" cy="1938992"/>
          </a:xfrm>
          <a:prstGeom prst="rect">
            <a:avLst/>
          </a:prstGeom>
          <a:noFill/>
        </p:spPr>
        <p:txBody>
          <a:bodyPr wrap="square" rtlCol="0">
            <a:spAutoFit/>
          </a:bodyPr>
          <a:lstStyle/>
          <a:p>
            <a:r>
              <a:rPr kumimoji="1" lang="ja-JP" altLang="en-US" sz="2000" dirty="0" smtClean="0"/>
              <a:t>普段の生活の中で，</a:t>
            </a:r>
            <a:r>
              <a:rPr kumimoji="1" lang="en-US" altLang="ja-JP" sz="2000" dirty="0" smtClean="0"/>
              <a:t>TV</a:t>
            </a:r>
            <a:r>
              <a:rPr kumimoji="1" lang="ja-JP" altLang="en-US" sz="2000" dirty="0" smtClean="0"/>
              <a:t>や</a:t>
            </a:r>
            <a:r>
              <a:rPr kumimoji="1" lang="en-US" altLang="ja-JP" sz="2000" dirty="0" smtClean="0"/>
              <a:t>DVD</a:t>
            </a:r>
            <a:r>
              <a:rPr kumimoji="1" lang="ja-JP" altLang="en-US" sz="2000" dirty="0" smtClean="0"/>
              <a:t>の視聴が多くなってしまう傾向にあることや車移動が多くなり，運動の機会や経験が少なくなることがある。</a:t>
            </a:r>
            <a:endParaRPr kumimoji="1" lang="en-US" altLang="ja-JP" sz="2000" dirty="0" smtClean="0"/>
          </a:p>
          <a:p>
            <a:r>
              <a:rPr lang="ja-JP" altLang="en-US" sz="2000" dirty="0"/>
              <a:t>体力</a:t>
            </a:r>
            <a:r>
              <a:rPr lang="ja-JP" altLang="en-US" sz="2000" dirty="0" smtClean="0"/>
              <a:t>や運動能力の変化のスピードが遅いため運動の効力が少なくなることも多い。</a:t>
            </a:r>
            <a:endParaRPr kumimoji="1" lang="ja-JP" altLang="en-US" sz="2000" dirty="0"/>
          </a:p>
        </p:txBody>
      </p:sp>
    </p:spTree>
    <p:extLst>
      <p:ext uri="{BB962C8B-B14F-4D97-AF65-F5344CB8AC3E}">
        <p14:creationId xmlns:p14="http://schemas.microsoft.com/office/powerpoint/2010/main" val="2978405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障害を抱える</a:t>
            </a:r>
            <a:r>
              <a:rPr lang="ja-JP" altLang="en-US" dirty="0"/>
              <a:t>子</a:t>
            </a:r>
            <a:r>
              <a:rPr lang="ja-JP" altLang="en-US" dirty="0" smtClean="0"/>
              <a:t>どもと運動</a:t>
            </a:r>
            <a:endParaRPr kumimoji="1" lang="ja-JP" altLang="en-US" dirty="0"/>
          </a:p>
        </p:txBody>
      </p:sp>
      <p:sp>
        <p:nvSpPr>
          <p:cNvPr id="3" name="コンテンツ プレースホルダー 2"/>
          <p:cNvSpPr>
            <a:spLocks noGrp="1"/>
          </p:cNvSpPr>
          <p:nvPr>
            <p:ph idx="1"/>
          </p:nvPr>
        </p:nvSpPr>
        <p:spPr>
          <a:xfrm>
            <a:off x="838200" y="1825625"/>
            <a:ext cx="10515600" cy="4446386"/>
          </a:xfrm>
        </p:spPr>
        <p:txBody>
          <a:bodyPr>
            <a:normAutofit lnSpcReduction="10000"/>
          </a:bodyPr>
          <a:lstStyle/>
          <a:p>
            <a:pPr marL="0" indent="0">
              <a:buNone/>
            </a:pPr>
            <a:r>
              <a:rPr kumimoji="1" lang="ja-JP" altLang="en-US" dirty="0" smtClean="0"/>
              <a:t>障害がある</a:t>
            </a:r>
            <a:r>
              <a:rPr lang="ja-JP" altLang="en-US" dirty="0" smtClean="0"/>
              <a:t>と，学習や日常生活で健常者と比べられ</a:t>
            </a:r>
            <a:r>
              <a:rPr lang="ja-JP" altLang="en-US" dirty="0" smtClean="0">
                <a:solidFill>
                  <a:srgbClr val="FF0000"/>
                </a:solidFill>
              </a:rPr>
              <a:t>「できない」</a:t>
            </a:r>
            <a:r>
              <a:rPr lang="ja-JP" altLang="en-US" dirty="0" smtClean="0"/>
              <a:t>という悔しい経験を多く体験し，自信を無くしてしまうことが多い。</a:t>
            </a:r>
            <a:endParaRPr lang="en-US" altLang="ja-JP" dirty="0" smtClean="0"/>
          </a:p>
          <a:p>
            <a:pPr marL="0" indent="0">
              <a:buNone/>
            </a:pPr>
            <a:r>
              <a:rPr kumimoji="1" lang="ja-JP" altLang="en-US" dirty="0" smtClean="0"/>
              <a:t>しかし，運動をすることによって，発達・知的に障害のある子どもは，</a:t>
            </a:r>
            <a:r>
              <a:rPr kumimoji="1" lang="ja-JP" altLang="en-US" dirty="0" smtClean="0">
                <a:solidFill>
                  <a:srgbClr val="FF0000"/>
                </a:solidFill>
              </a:rPr>
              <a:t>精神状況を安定することができ運動能力や意欲・集中力等が向上する</a:t>
            </a:r>
            <a:r>
              <a:rPr kumimoji="1" lang="ja-JP" altLang="en-US" dirty="0" smtClean="0"/>
              <a:t>可能性がある。</a:t>
            </a:r>
            <a:endParaRPr kumimoji="1" lang="en-US" altLang="ja-JP" dirty="0" smtClean="0"/>
          </a:p>
          <a:p>
            <a:pPr marL="0" indent="0">
              <a:buNone/>
            </a:pPr>
            <a:r>
              <a:rPr lang="ja-JP" altLang="en-US" dirty="0"/>
              <a:t>肢体</a:t>
            </a:r>
            <a:r>
              <a:rPr lang="ja-JP" altLang="en-US" dirty="0" smtClean="0"/>
              <a:t>不自由を抱えている子どもでも，運動をすることによって，</a:t>
            </a:r>
            <a:r>
              <a:rPr lang="ja-JP" altLang="en-US" dirty="0" smtClean="0">
                <a:solidFill>
                  <a:srgbClr val="FF0000"/>
                </a:solidFill>
              </a:rPr>
              <a:t>残在機能の発見や向上につながる。</a:t>
            </a:r>
            <a:endParaRPr lang="en-US" altLang="ja-JP" dirty="0" smtClean="0">
              <a:solidFill>
                <a:srgbClr val="FF0000"/>
              </a:solidFill>
            </a:endParaRPr>
          </a:p>
          <a:p>
            <a:pPr marL="0" indent="0">
              <a:buNone/>
            </a:pPr>
            <a:r>
              <a:rPr lang="ja-JP" altLang="en-US" dirty="0" smtClean="0"/>
              <a:t>→運動をするために家を</a:t>
            </a:r>
            <a:r>
              <a:rPr lang="ja-JP" altLang="en-US" dirty="0"/>
              <a:t>出</a:t>
            </a:r>
            <a:r>
              <a:rPr lang="ja-JP" altLang="en-US" dirty="0" smtClean="0"/>
              <a:t>ること＝自律への第一歩。</a:t>
            </a:r>
            <a:endParaRPr lang="en-US" altLang="ja-JP" dirty="0" smtClean="0"/>
          </a:p>
          <a:p>
            <a:pPr marL="0" indent="0">
              <a:buNone/>
            </a:pPr>
            <a:r>
              <a:rPr kumimoji="1" lang="ja-JP" altLang="en-US" dirty="0" smtClean="0"/>
              <a:t>運動をする機会が少ないと</a:t>
            </a:r>
            <a:r>
              <a:rPr kumimoji="1" lang="ja-JP" altLang="en-US" dirty="0" smtClean="0">
                <a:solidFill>
                  <a:srgbClr val="FF0000"/>
                </a:solidFill>
              </a:rPr>
              <a:t>肥満傾向</a:t>
            </a:r>
            <a:r>
              <a:rPr kumimoji="1" lang="ja-JP" altLang="en-US" dirty="0" smtClean="0"/>
              <a:t>が強くなり生活の質も落ちていく。</a:t>
            </a:r>
            <a:endParaRPr kumimoji="1" lang="en-US" altLang="ja-JP" dirty="0" smtClean="0"/>
          </a:p>
          <a:p>
            <a:pPr marL="0" indent="0">
              <a:buNone/>
            </a:pPr>
            <a:r>
              <a:rPr lang="ja-JP" altLang="en-US" dirty="0"/>
              <a:t>運動</a:t>
            </a:r>
            <a:r>
              <a:rPr lang="ja-JP" altLang="en-US" dirty="0" smtClean="0"/>
              <a:t>は，</a:t>
            </a:r>
            <a:r>
              <a:rPr lang="ja-JP" altLang="en-US" dirty="0" smtClean="0">
                <a:solidFill>
                  <a:srgbClr val="FF0000"/>
                </a:solidFill>
              </a:rPr>
              <a:t>生活習慣病を予防し生活の質（</a:t>
            </a:r>
            <a:r>
              <a:rPr lang="en-US" altLang="ja-JP" dirty="0" smtClean="0">
                <a:solidFill>
                  <a:srgbClr val="FF0000"/>
                </a:solidFill>
              </a:rPr>
              <a:t>QOL)</a:t>
            </a:r>
            <a:r>
              <a:rPr lang="ja-JP" altLang="en-US" dirty="0" smtClean="0">
                <a:solidFill>
                  <a:srgbClr val="FF0000"/>
                </a:solidFill>
              </a:rPr>
              <a:t>の向上</a:t>
            </a:r>
            <a:r>
              <a:rPr lang="ja-JP" altLang="en-US" dirty="0" smtClean="0"/>
              <a:t>にもつながる。</a:t>
            </a:r>
            <a:endParaRPr kumimoji="1" lang="ja-JP" altLang="en-US" dirty="0"/>
          </a:p>
        </p:txBody>
      </p:sp>
    </p:spTree>
    <p:extLst>
      <p:ext uri="{BB962C8B-B14F-4D97-AF65-F5344CB8AC3E}">
        <p14:creationId xmlns:p14="http://schemas.microsoft.com/office/powerpoint/2010/main" val="1762787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t>障害者差別解消法</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２０１６年４月施行</a:t>
            </a:r>
            <a:endParaRPr kumimoji="1" lang="en-US" altLang="ja-JP" dirty="0" smtClean="0"/>
          </a:p>
          <a:p>
            <a:pPr marL="0" indent="0">
              <a:buNone/>
            </a:pPr>
            <a:r>
              <a:rPr lang="ja-JP" altLang="en-US" dirty="0" smtClean="0"/>
              <a:t>対象：</a:t>
            </a:r>
            <a:r>
              <a:rPr lang="ja-JP" altLang="en-US" dirty="0" smtClean="0">
                <a:solidFill>
                  <a:srgbClr val="FF0000"/>
                </a:solidFill>
              </a:rPr>
              <a:t>身体障害、知的障害、精神障害（発達障害を含む。）</a:t>
            </a:r>
            <a:r>
              <a:rPr lang="ja-JP" altLang="en-US" dirty="0" smtClean="0"/>
              <a:t>その他の</a:t>
            </a:r>
            <a:r>
              <a:rPr lang="ja-JP" altLang="en-US" dirty="0" smtClean="0">
                <a:solidFill>
                  <a:srgbClr val="FF0000"/>
                </a:solidFill>
              </a:rPr>
              <a:t>心身の機能の障害</a:t>
            </a:r>
            <a:r>
              <a:rPr lang="ja-JP" altLang="en-US" dirty="0" smtClean="0"/>
              <a:t>（以下「障害」と総称する。）がある者であって、</a:t>
            </a:r>
            <a:r>
              <a:rPr lang="ja-JP" altLang="en-US" b="1" dirty="0" smtClean="0"/>
              <a:t>障害及び社会的障壁</a:t>
            </a:r>
            <a:r>
              <a:rPr lang="ja-JP" altLang="en-US" dirty="0" smtClean="0"/>
              <a:t>により継続的に日常生活又は社会生活に相当な制限を受ける状態にあるもの。</a:t>
            </a:r>
            <a:endParaRPr lang="en-US" altLang="ja-JP" dirty="0"/>
          </a:p>
          <a:p>
            <a:pPr marL="0" indent="0">
              <a:buNone/>
            </a:pPr>
            <a:r>
              <a:rPr lang="ja-JP" altLang="en-US" dirty="0" smtClean="0"/>
              <a:t>この法律により，教育現場でも障害を持っている子持っていない子共に同じように学ぶインクルーシブ教育が広まると考えられている。</a:t>
            </a:r>
            <a:endParaRPr lang="en-US" altLang="ja-JP" dirty="0" smtClean="0"/>
          </a:p>
          <a:p>
            <a:pPr marL="0" indent="0">
              <a:buNone/>
            </a:pPr>
            <a:r>
              <a:rPr lang="ja-JP" altLang="en-US" dirty="0" smtClean="0">
                <a:solidFill>
                  <a:srgbClr val="FF0000"/>
                </a:solidFill>
              </a:rPr>
              <a:t>障害を抱えている子どもも障害の有無に関係なく</a:t>
            </a:r>
            <a:r>
              <a:rPr lang="ja-JP" altLang="en-US" dirty="0" smtClean="0"/>
              <a:t>，適切な配慮の基に，</a:t>
            </a:r>
            <a:endParaRPr lang="en-US" altLang="ja-JP" dirty="0" smtClean="0"/>
          </a:p>
          <a:p>
            <a:pPr marL="0" indent="0">
              <a:buNone/>
            </a:pPr>
            <a:r>
              <a:rPr kumimoji="1" lang="ja-JP" altLang="en-US" dirty="0" smtClean="0"/>
              <a:t>健常者と対等に</a:t>
            </a:r>
            <a:r>
              <a:rPr kumimoji="1" lang="ja-JP" altLang="en-US" dirty="0" smtClean="0">
                <a:solidFill>
                  <a:srgbClr val="FF0000"/>
                </a:solidFill>
              </a:rPr>
              <a:t>スポーツ等を楽しめる環境作り</a:t>
            </a:r>
            <a:r>
              <a:rPr kumimoji="1" lang="ja-JP" altLang="en-US" dirty="0" smtClean="0"/>
              <a:t>がこれからの課題である。</a:t>
            </a:r>
            <a:endParaRPr kumimoji="1" lang="ja-JP" altLang="en-US" dirty="0"/>
          </a:p>
        </p:txBody>
      </p:sp>
    </p:spTree>
    <p:extLst>
      <p:ext uri="{BB962C8B-B14F-4D97-AF65-F5344CB8AC3E}">
        <p14:creationId xmlns:p14="http://schemas.microsoft.com/office/powerpoint/2010/main" val="2647260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現在の子どもの体力・運動能力</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子どもの体力・運動能力の現状</a:t>
            </a:r>
            <a:endParaRPr kumimoji="1" lang="en-US" altLang="ja-JP" sz="3200" dirty="0" smtClean="0"/>
          </a:p>
          <a:p>
            <a:pPr marL="0" indent="0">
              <a:buNone/>
            </a:pPr>
            <a:r>
              <a:rPr lang="ja-JP" altLang="en-US" dirty="0" smtClean="0"/>
              <a:t>小学校以降の子どもの体力・運動能力の調査は，東京オリンピックが開催された</a:t>
            </a:r>
            <a:r>
              <a:rPr lang="ja-JP" altLang="en-US" dirty="0" smtClean="0">
                <a:solidFill>
                  <a:srgbClr val="FF0000"/>
                </a:solidFill>
              </a:rPr>
              <a:t>１９６４年</a:t>
            </a:r>
            <a:r>
              <a:rPr lang="ja-JP" altLang="en-US" dirty="0" smtClean="0"/>
              <a:t>より行われ，この調査報告によると，調査開始から向上傾向にあった子どもの体力・運動能力は</a:t>
            </a:r>
            <a:r>
              <a:rPr lang="ja-JP" altLang="en-US" dirty="0" smtClean="0">
                <a:solidFill>
                  <a:srgbClr val="FF0000"/>
                </a:solidFill>
              </a:rPr>
              <a:t>１９８５年頃</a:t>
            </a:r>
            <a:r>
              <a:rPr lang="ja-JP" altLang="en-US" dirty="0" smtClean="0"/>
              <a:t>をピークとして徐々に</a:t>
            </a:r>
            <a:r>
              <a:rPr lang="ja-JP" altLang="en-US" dirty="0" smtClean="0">
                <a:solidFill>
                  <a:srgbClr val="FF0000"/>
                </a:solidFill>
              </a:rPr>
              <a:t>低下し</a:t>
            </a:r>
            <a:r>
              <a:rPr lang="ja-JP" altLang="en-US" dirty="0" smtClean="0"/>
              <a:t>，その低い</a:t>
            </a:r>
            <a:r>
              <a:rPr lang="ja-JP" altLang="en-US" dirty="0"/>
              <a:t>状態</a:t>
            </a:r>
            <a:r>
              <a:rPr lang="ja-JP" altLang="en-US" dirty="0" smtClean="0"/>
              <a:t>が現在まで続いている。主に身体を操作する運動能力がとくに低下していると考えられている。</a:t>
            </a:r>
            <a:endParaRPr lang="en-US" altLang="ja-JP" dirty="0" smtClean="0"/>
          </a:p>
          <a:p>
            <a:pPr marL="0" indent="0">
              <a:buNone/>
            </a:pPr>
            <a:r>
              <a:rPr lang="ja-JP" altLang="en-US" dirty="0" smtClean="0"/>
              <a:t>教科書の図８－１が示すように，体力・運動能力は７歳の時点で低下しているため，この現象が幼児期以前ですでに生じていることが推測される。ゆえに子どもの運動能力向上には</a:t>
            </a:r>
            <a:r>
              <a:rPr lang="ja-JP" altLang="en-US" dirty="0" smtClean="0">
                <a:solidFill>
                  <a:srgbClr val="FF0000"/>
                </a:solidFill>
              </a:rPr>
              <a:t>幼児期</a:t>
            </a:r>
            <a:r>
              <a:rPr lang="ja-JP" altLang="en-US" dirty="0" smtClean="0"/>
              <a:t>が重要なカギを握っていることがわかる。</a:t>
            </a:r>
            <a:endParaRPr lang="en-US" altLang="ja-JP" dirty="0" smtClean="0">
              <a:solidFill>
                <a:srgbClr val="FF0000"/>
              </a:solidFill>
            </a:endParaRPr>
          </a:p>
        </p:txBody>
      </p:sp>
    </p:spTree>
    <p:extLst>
      <p:ext uri="{BB962C8B-B14F-4D97-AF65-F5344CB8AC3E}">
        <p14:creationId xmlns:p14="http://schemas.microsoft.com/office/powerpoint/2010/main" val="1488148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５・子どもの体力，運動能力を伸ばす方法</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smtClean="0"/>
              <a:t>子どもの体力向上に向けて体育専門の指導者を学校・保育所・幼稚園に呼んでいるところは多い。</a:t>
            </a:r>
            <a:endParaRPr lang="en-US" altLang="ja-JP" dirty="0" smtClean="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lang="en-US" altLang="ja-JP" dirty="0" smtClean="0"/>
          </a:p>
          <a:p>
            <a:pPr marL="0" indent="0" algn="ctr">
              <a:buNone/>
            </a:pPr>
            <a:r>
              <a:rPr lang="ja-JP" altLang="en-US" dirty="0" smtClean="0"/>
              <a:t>運動</a:t>
            </a:r>
            <a:r>
              <a:rPr lang="ja-JP" altLang="en-US" dirty="0"/>
              <a:t>指導</a:t>
            </a:r>
            <a:r>
              <a:rPr lang="ja-JP" altLang="en-US" dirty="0" smtClean="0"/>
              <a:t>を受けてない園児の方が運動能力は高いらしい！！</a:t>
            </a:r>
            <a:endParaRPr lang="en-US" altLang="ja-JP" dirty="0" smtClean="0"/>
          </a:p>
          <a:p>
            <a:pPr marL="0" indent="0" algn="r">
              <a:buNone/>
            </a:pPr>
            <a:r>
              <a:rPr kumimoji="1" lang="ja-JP" altLang="en-US" dirty="0" smtClean="0"/>
              <a:t>なぜ？</a:t>
            </a:r>
            <a:endParaRPr kumimoji="1" lang="ja-JP" altLang="en-US" dirty="0"/>
          </a:p>
        </p:txBody>
      </p:sp>
      <p:sp>
        <p:nvSpPr>
          <p:cNvPr id="5" name="爆発 1 4"/>
          <p:cNvSpPr/>
          <p:nvPr/>
        </p:nvSpPr>
        <p:spPr>
          <a:xfrm>
            <a:off x="2653048" y="2704563"/>
            <a:ext cx="5267459" cy="2253803"/>
          </a:xfrm>
          <a:prstGeom prst="irregularSeal1">
            <a:avLst/>
          </a:prstGeo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6000" b="1" dirty="0" smtClean="0">
                <a:ln w="22225">
                  <a:solidFill>
                    <a:schemeClr val="accent2"/>
                  </a:solidFill>
                  <a:prstDash val="solid"/>
                </a:ln>
                <a:solidFill>
                  <a:schemeClr val="accent2">
                    <a:lumMod val="40000"/>
                    <a:lumOff val="60000"/>
                  </a:schemeClr>
                </a:solidFill>
              </a:rPr>
              <a:t>しかし</a:t>
            </a:r>
            <a:endParaRPr kumimoji="1" lang="ja-JP" altLang="en-U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516722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dirty="0" smtClean="0"/>
              <a:t>考えられる原因</a:t>
            </a:r>
            <a:r>
              <a:rPr kumimoji="1" lang="en-US" altLang="ja-JP" dirty="0" smtClean="0"/>
              <a:t/>
            </a:r>
            <a:br>
              <a:rPr kumimoji="1" lang="en-US" altLang="ja-JP" dirty="0" smtClean="0"/>
            </a:br>
            <a:r>
              <a:rPr lang="ja-JP" altLang="en-US" sz="2700" dirty="0" smtClean="0"/>
              <a:t>～体育指導を受けない方が運動能力が高い件について～</a:t>
            </a:r>
            <a:endParaRPr kumimoji="1" lang="ja-JP" altLang="en-US" sz="2700"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指導者による一斉指導では，</a:t>
            </a:r>
            <a:endParaRPr kumimoji="1" lang="en-US" altLang="ja-JP" dirty="0" smtClean="0"/>
          </a:p>
          <a:p>
            <a:pPr marL="0" indent="0">
              <a:buNone/>
            </a:pPr>
            <a:r>
              <a:rPr lang="ja-JP" altLang="en-US" dirty="0" smtClean="0"/>
              <a:t>①座り話を聞く時間が長い。順番を待つ時間が長く，運動時間が短くなること。</a:t>
            </a:r>
            <a:endParaRPr lang="en-US" altLang="ja-JP" dirty="0" smtClean="0"/>
          </a:p>
          <a:p>
            <a:pPr marL="0" indent="0">
              <a:buNone/>
            </a:pPr>
            <a:r>
              <a:rPr kumimoji="1" lang="ja-JP" altLang="en-US" dirty="0" smtClean="0"/>
              <a:t>②同じ運動の繰り返しが多いこと。</a:t>
            </a:r>
            <a:endParaRPr kumimoji="1" lang="en-US" altLang="ja-JP" dirty="0" smtClean="0"/>
          </a:p>
          <a:p>
            <a:pPr marL="0" indent="0">
              <a:buNone/>
            </a:pPr>
            <a:r>
              <a:rPr lang="ja-JP" altLang="en-US" dirty="0" smtClean="0"/>
              <a:t>③やりたくない運動がやらされること。</a:t>
            </a:r>
            <a:endParaRPr lang="en-US" altLang="ja-JP" dirty="0" smtClean="0"/>
          </a:p>
          <a:p>
            <a:pPr marL="0" indent="0">
              <a:buNone/>
            </a:pPr>
            <a:r>
              <a:rPr kumimoji="1" lang="ja-JP" altLang="en-US" dirty="0" smtClean="0"/>
              <a:t>④指導内容が発達段階にあっていないこと。</a:t>
            </a:r>
            <a:endParaRPr kumimoji="1" lang="en-US" altLang="ja-JP" dirty="0" smtClean="0"/>
          </a:p>
          <a:p>
            <a:pPr marL="0" indent="0">
              <a:buNone/>
            </a:pPr>
            <a:r>
              <a:rPr lang="ja-JP" altLang="en-US" dirty="0"/>
              <a:t>等</a:t>
            </a:r>
            <a:r>
              <a:rPr lang="ja-JP" altLang="en-US" dirty="0" smtClean="0"/>
              <a:t>が考えられる。</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1918652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どうすれば運動能力が伸びる？</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子どもの</a:t>
            </a:r>
            <a:r>
              <a:rPr kumimoji="1" lang="ja-JP" altLang="en-US" dirty="0" smtClean="0">
                <a:solidFill>
                  <a:srgbClr val="FF0000"/>
                </a:solidFill>
              </a:rPr>
              <a:t>興味・関心に基づく自発的な遊び</a:t>
            </a:r>
            <a:r>
              <a:rPr kumimoji="1" lang="ja-JP" altLang="en-US" dirty="0" smtClean="0"/>
              <a:t>を多様に行うことが重要。</a:t>
            </a:r>
            <a:endParaRPr kumimoji="1" lang="en-US" altLang="ja-JP" dirty="0" smtClean="0"/>
          </a:p>
          <a:p>
            <a:pPr marL="0" indent="0">
              <a:buNone/>
            </a:pPr>
            <a:r>
              <a:rPr lang="ja-JP" altLang="en-US" dirty="0" smtClean="0"/>
              <a:t>（子どもは，多くの欲求を持ち刺激を求めている。）</a:t>
            </a:r>
            <a:endParaRPr lang="en-US" altLang="ja-JP" dirty="0" smtClean="0"/>
          </a:p>
          <a:p>
            <a:pPr marL="0" indent="0">
              <a:buNone/>
            </a:pPr>
            <a:r>
              <a:rPr lang="ja-JP" altLang="en-US" dirty="0" smtClean="0"/>
              <a:t>また，幼児期から１０歳までに自己概念が形成される。</a:t>
            </a:r>
            <a:endParaRPr lang="en-US" altLang="ja-JP" dirty="0" smtClean="0"/>
          </a:p>
          <a:p>
            <a:pPr marL="0" indent="0">
              <a:buNone/>
            </a:pPr>
            <a:r>
              <a:rPr kumimoji="1" lang="ja-JP" altLang="en-US" dirty="0"/>
              <a:t>多</a:t>
            </a:r>
            <a:r>
              <a:rPr kumimoji="1" lang="ja-JP" altLang="en-US" dirty="0" smtClean="0"/>
              <a:t>くの自発的な運動遊びの中で，</a:t>
            </a:r>
            <a:r>
              <a:rPr kumimoji="1" lang="ja-JP" altLang="en-US" dirty="0" smtClean="0">
                <a:solidFill>
                  <a:srgbClr val="FF0000"/>
                </a:solidFill>
              </a:rPr>
              <a:t>運動の楽しさ・挑戦・達成感</a:t>
            </a:r>
            <a:r>
              <a:rPr kumimoji="1" lang="ja-JP" altLang="en-US" dirty="0" smtClean="0"/>
              <a:t>等を数多く経験していく中で</a:t>
            </a:r>
            <a:r>
              <a:rPr kumimoji="1" lang="ja-JP" altLang="en-US" dirty="0" smtClean="0">
                <a:solidFill>
                  <a:srgbClr val="FF0000"/>
                </a:solidFill>
              </a:rPr>
              <a:t>運動有能感を獲得</a:t>
            </a:r>
            <a:r>
              <a:rPr kumimoji="1" lang="ja-JP" altLang="en-US" dirty="0" smtClean="0"/>
              <a:t>する。</a:t>
            </a:r>
            <a:endParaRPr kumimoji="1" lang="en-US" altLang="ja-JP" dirty="0" smtClean="0"/>
          </a:p>
          <a:p>
            <a:pPr marL="0" indent="0">
              <a:buNone/>
            </a:pPr>
            <a:r>
              <a:rPr lang="ja-JP" altLang="en-US" dirty="0" smtClean="0"/>
              <a:t>運動有能感獲得＝運動好き，よりたくさんの運動をして運動能力を向上したいという欲求にもつながる。</a:t>
            </a:r>
            <a:endParaRPr lang="en-US" altLang="ja-JP" dirty="0" smtClean="0"/>
          </a:p>
          <a:p>
            <a:pPr marL="0" indent="0">
              <a:buNone/>
            </a:pPr>
            <a:r>
              <a:rPr kumimoji="1" lang="ja-JP" altLang="en-US" dirty="0"/>
              <a:t>毎日</a:t>
            </a:r>
            <a:r>
              <a:rPr kumimoji="1" lang="ja-JP" altLang="en-US" dirty="0" smtClean="0"/>
              <a:t>の運動目安は，</a:t>
            </a:r>
            <a:r>
              <a:rPr kumimoji="1" lang="ja-JP" altLang="en-US" dirty="0" smtClean="0">
                <a:solidFill>
                  <a:srgbClr val="FF0000"/>
                </a:solidFill>
              </a:rPr>
              <a:t>１日合計６０分以上運動遊びを行う必要性がある</a:t>
            </a:r>
            <a:r>
              <a:rPr kumimoji="1" lang="ja-JP" altLang="en-US" dirty="0" smtClean="0"/>
              <a:t>とされている。（</a:t>
            </a:r>
            <a:r>
              <a:rPr kumimoji="1" lang="en-US" altLang="ja-JP" dirty="0" smtClean="0"/>
              <a:t>WHO</a:t>
            </a:r>
            <a:r>
              <a:rPr kumimoji="1" lang="ja-JP" altLang="en-US" dirty="0" err="1" smtClean="0"/>
              <a:t>，</a:t>
            </a:r>
            <a:r>
              <a:rPr kumimoji="1" lang="ja-JP" altLang="en-US" dirty="0" smtClean="0"/>
              <a:t>日本・諸国の研究チームより）</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440930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資料：参考までにどうぞ</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6981" y="1298363"/>
            <a:ext cx="8950816" cy="5469484"/>
          </a:xfrm>
        </p:spPr>
      </p:pic>
    </p:spTree>
    <p:extLst>
      <p:ext uri="{BB962C8B-B14F-4D97-AF65-F5344CB8AC3E}">
        <p14:creationId xmlns:p14="http://schemas.microsoft.com/office/powerpoint/2010/main" val="504464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0212" y="206063"/>
            <a:ext cx="4514711" cy="627201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96" y="206062"/>
            <a:ext cx="4552011" cy="6272012"/>
          </a:xfrm>
          <a:prstGeom prst="rect">
            <a:avLst/>
          </a:prstGeom>
        </p:spPr>
      </p:pic>
      <p:sp>
        <p:nvSpPr>
          <p:cNvPr id="4" name="右矢印 3"/>
          <p:cNvSpPr/>
          <p:nvPr/>
        </p:nvSpPr>
        <p:spPr>
          <a:xfrm>
            <a:off x="5383369" y="2768958"/>
            <a:ext cx="1370934" cy="10560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8658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22" y="313788"/>
            <a:ext cx="4314825" cy="61531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877" y="497312"/>
            <a:ext cx="5715000" cy="2893051"/>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218" y="3724945"/>
            <a:ext cx="5783554" cy="2600325"/>
          </a:xfrm>
          <a:prstGeom prst="rect">
            <a:avLst/>
          </a:prstGeom>
        </p:spPr>
      </p:pic>
    </p:spTree>
    <p:extLst>
      <p:ext uri="{BB962C8B-B14F-4D97-AF65-F5344CB8AC3E}">
        <p14:creationId xmlns:p14="http://schemas.microsoft.com/office/powerpoint/2010/main" val="3955940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t>参考</a:t>
            </a:r>
            <a:r>
              <a:rPr lang="ja-JP" altLang="en-US" dirty="0"/>
              <a:t>文献</a:t>
            </a:r>
            <a:endParaRPr kumimoji="1" lang="ja-JP" altLang="en-US" dirty="0" smtClean="0"/>
          </a:p>
        </p:txBody>
      </p:sp>
      <p:sp>
        <p:nvSpPr>
          <p:cNvPr id="3" name="コンテンツ プレースホルダー 2"/>
          <p:cNvSpPr>
            <a:spLocks noGrp="1"/>
          </p:cNvSpPr>
          <p:nvPr>
            <p:ph idx="1"/>
          </p:nvPr>
        </p:nvSpPr>
        <p:spPr/>
        <p:txBody>
          <a:bodyPr/>
          <a:lstStyle/>
          <a:p>
            <a:pPr marL="0" indent="0">
              <a:buNone/>
            </a:pPr>
            <a:r>
              <a:rPr lang="ja-JP" altLang="en-US" dirty="0" smtClean="0"/>
              <a:t>教科書「教育の基礎と展開」</a:t>
            </a:r>
            <a:endParaRPr lang="en-US" altLang="ja-JP" dirty="0" smtClean="0"/>
          </a:p>
          <a:p>
            <a:pPr marL="0" indent="0">
              <a:buNone/>
            </a:pPr>
            <a:r>
              <a:rPr kumimoji="1" lang="en-US" altLang="ja-JP" dirty="0" smtClean="0">
                <a:hlinkClick r:id="rId2"/>
              </a:rPr>
              <a:t>http://www.suku-noppo.jp</a:t>
            </a:r>
            <a:endParaRPr kumimoji="1" lang="en-US" altLang="ja-JP" dirty="0" smtClean="0"/>
          </a:p>
          <a:p>
            <a:pPr marL="0" indent="0">
              <a:buNone/>
            </a:pPr>
            <a:r>
              <a:rPr lang="en-US" altLang="ja-JP" dirty="0">
                <a:hlinkClick r:id="rId3"/>
              </a:rPr>
              <a:t>https://</a:t>
            </a:r>
            <a:r>
              <a:rPr lang="en-US" altLang="ja-JP" dirty="0" smtClean="0">
                <a:hlinkClick r:id="rId3"/>
              </a:rPr>
              <a:t>search.yahoo.co.jp</a:t>
            </a:r>
            <a:endParaRPr lang="en-US" altLang="ja-JP" dirty="0" smtClean="0"/>
          </a:p>
          <a:p>
            <a:pPr marL="0" indent="0">
              <a:buNone/>
            </a:pPr>
            <a:r>
              <a:rPr lang="en-US" altLang="ja-JP" dirty="0">
                <a:hlinkClick r:id="rId4"/>
              </a:rPr>
              <a:t>http://</a:t>
            </a:r>
            <a:r>
              <a:rPr lang="en-US" altLang="ja-JP" dirty="0" smtClean="0">
                <a:hlinkClick r:id="rId4"/>
              </a:rPr>
              <a:t>image.search.yahoo.co.jp</a:t>
            </a:r>
            <a:endParaRPr lang="en-US" altLang="ja-JP" dirty="0" smtClean="0"/>
          </a:p>
          <a:p>
            <a:pPr marL="0" indent="0">
              <a:buNone/>
            </a:pPr>
            <a:r>
              <a:rPr lang="en-US" altLang="ja-JP" dirty="0">
                <a:hlinkClick r:id="rId5"/>
              </a:rPr>
              <a:t>http://</a:t>
            </a:r>
            <a:r>
              <a:rPr lang="en-US" altLang="ja-JP" dirty="0" smtClean="0">
                <a:hlinkClick r:id="rId5"/>
              </a:rPr>
              <a:t>thanxalot.hatenablog.com</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142322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83334"/>
            <a:ext cx="10515600" cy="6143223"/>
          </a:xfrm>
        </p:spPr>
        <p:txBody>
          <a:bodyPr/>
          <a:lstStyle/>
          <a:p>
            <a:r>
              <a:rPr kumimoji="1" lang="ja-JP" altLang="en-US" sz="3200" dirty="0" smtClean="0"/>
              <a:t>子どもの体力・運動能力の低下の要因とその影響</a:t>
            </a:r>
            <a:endParaRPr kumimoji="1" lang="en-US" altLang="ja-JP" sz="3200" dirty="0" smtClean="0"/>
          </a:p>
          <a:p>
            <a:pPr marL="0" indent="0">
              <a:buNone/>
            </a:pPr>
            <a:r>
              <a:rPr lang="ja-JP" altLang="en-US" dirty="0" smtClean="0"/>
              <a:t>①</a:t>
            </a:r>
            <a:r>
              <a:rPr lang="ja-JP" altLang="en-US" dirty="0" smtClean="0">
                <a:solidFill>
                  <a:srgbClr val="FF0000"/>
                </a:solidFill>
              </a:rPr>
              <a:t>時間の減少</a:t>
            </a:r>
            <a:r>
              <a:rPr lang="ja-JP" altLang="en-US" dirty="0" smtClean="0"/>
              <a:t>：習い事に英会話が加わるなどの多様化が進んでいたり，塾通いが以前より低年齢化するなど，身体を動かす時間が減少した。さらに，屋内遊びが増加している。</a:t>
            </a:r>
            <a:endParaRPr lang="en-US" altLang="ja-JP" dirty="0" smtClean="0"/>
          </a:p>
          <a:p>
            <a:pPr marL="0" indent="0">
              <a:buNone/>
            </a:pPr>
            <a:endParaRPr kumimoji="1" lang="en-US" altLang="ja-JP" dirty="0">
              <a:solidFill>
                <a:srgbClr val="FF0000"/>
              </a:solidFill>
            </a:endParaRPr>
          </a:p>
          <a:p>
            <a:pPr marL="0" indent="0">
              <a:buNone/>
            </a:pPr>
            <a:r>
              <a:rPr lang="ja-JP" altLang="en-US" dirty="0" smtClean="0"/>
              <a:t>②</a:t>
            </a:r>
            <a:r>
              <a:rPr lang="ja-JP" altLang="en-US" dirty="0" smtClean="0">
                <a:solidFill>
                  <a:srgbClr val="FF0000"/>
                </a:solidFill>
              </a:rPr>
              <a:t>仲間の減少</a:t>
            </a:r>
            <a:r>
              <a:rPr lang="ja-JP" altLang="en-US" dirty="0" smtClean="0"/>
              <a:t>：習い事の多様化と関連して，一緒に遊ぶ時間帯の合う友人も少なくなった。また少子化や核家族化，親の共働き家庭が増え，屋内での一人遊びが増えた。</a:t>
            </a:r>
            <a:endParaRPr lang="en-US" altLang="ja-JP" dirty="0" smtClean="0"/>
          </a:p>
          <a:p>
            <a:pPr marL="0" indent="0">
              <a:buNone/>
            </a:pPr>
            <a:endParaRPr kumimoji="1" lang="en-US" altLang="ja-JP" dirty="0">
              <a:solidFill>
                <a:srgbClr val="FF0000"/>
              </a:solidFill>
            </a:endParaRPr>
          </a:p>
          <a:p>
            <a:pPr marL="0" indent="0">
              <a:buNone/>
            </a:pPr>
            <a:r>
              <a:rPr lang="ja-JP" altLang="en-US" dirty="0" smtClean="0"/>
              <a:t>③</a:t>
            </a:r>
            <a:r>
              <a:rPr lang="ja-JP" altLang="en-US" dirty="0" smtClean="0">
                <a:solidFill>
                  <a:srgbClr val="FF0000"/>
                </a:solidFill>
              </a:rPr>
              <a:t>空間の減少</a:t>
            </a:r>
            <a:r>
              <a:rPr lang="ja-JP" altLang="en-US" dirty="0" smtClean="0"/>
              <a:t>：怪我が危惧されるジャングルジムや大型ブランコなどの遊具はなくなり，またほとんどの公園でボール遊びは禁止されている。さらに，以前に比べて保護者の交通事故や犯罪への懸念は強く，子どもが自由に遊ぶことができる安全な遊び場は減少している。</a:t>
            </a:r>
            <a:endParaRPr kumimoji="1" lang="ja-JP" altLang="en-US" dirty="0">
              <a:solidFill>
                <a:srgbClr val="FF0000"/>
              </a:solidFill>
            </a:endParaRPr>
          </a:p>
        </p:txBody>
      </p:sp>
    </p:spTree>
    <p:extLst>
      <p:ext uri="{BB962C8B-B14F-4D97-AF65-F5344CB8AC3E}">
        <p14:creationId xmlns:p14="http://schemas.microsoft.com/office/powerpoint/2010/main" val="2924856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360608"/>
            <a:ext cx="10515600" cy="5816355"/>
          </a:xfrm>
        </p:spPr>
        <p:txBody>
          <a:bodyPr/>
          <a:lstStyle/>
          <a:p>
            <a:pPr marL="0" indent="0">
              <a:buNone/>
            </a:pPr>
            <a:r>
              <a:rPr kumimoji="1" lang="ja-JP" altLang="en-US" dirty="0" smtClean="0"/>
              <a:t>　この３問の減少（変化）とともに運動する子としない子の二極化が進んでいることが危惧されている。</a:t>
            </a:r>
            <a:endParaRPr kumimoji="1" lang="en-US" altLang="ja-JP" dirty="0" smtClean="0"/>
          </a:p>
          <a:p>
            <a:pPr marL="0" indent="0">
              <a:buNone/>
            </a:pPr>
            <a:r>
              <a:rPr lang="ja-JP" altLang="en-US" dirty="0" smtClean="0"/>
              <a:t>トップの選手の成績は以前より向上しているため，運動をしない子どもの増加および体力・運動能力のさらなる低下が生じている可能性が示唆される。</a:t>
            </a:r>
            <a:endParaRPr lang="en-US" altLang="ja-JP" dirty="0" smtClean="0"/>
          </a:p>
          <a:p>
            <a:pPr marL="0" indent="0">
              <a:buNone/>
            </a:pPr>
            <a:r>
              <a:rPr kumimoji="1" lang="ja-JP" altLang="en-US" dirty="0"/>
              <a:t>　</a:t>
            </a:r>
            <a:r>
              <a:rPr kumimoji="1" lang="ja-JP" altLang="en-US" dirty="0" smtClean="0"/>
              <a:t>習い事の増大と関連して子どもの帰宅時間が</a:t>
            </a:r>
            <a:r>
              <a:rPr lang="ja-JP" altLang="en-US" dirty="0"/>
              <a:t>遅</a:t>
            </a:r>
            <a:r>
              <a:rPr lang="ja-JP" altLang="en-US" dirty="0" smtClean="0"/>
              <a:t>くなり，子どもの生活スタイルの夜型化が進んでいる。</a:t>
            </a:r>
            <a:endParaRPr lang="en-US" altLang="ja-JP" dirty="0" smtClean="0"/>
          </a:p>
          <a:p>
            <a:pPr marL="0" indent="0">
              <a:buNone/>
            </a:pPr>
            <a:r>
              <a:rPr kumimoji="1" lang="ja-JP" altLang="en-US" dirty="0" smtClean="0"/>
              <a:t>この生活習慣の乱れと運動時間の減少に関係して，肥満児は以前に比べて２倍に増加している。</a:t>
            </a:r>
            <a:endParaRPr kumimoji="1" lang="ja-JP" altLang="en-US" dirty="0"/>
          </a:p>
        </p:txBody>
      </p:sp>
    </p:spTree>
    <p:extLst>
      <p:ext uri="{BB962C8B-B14F-4D97-AF65-F5344CB8AC3E}">
        <p14:creationId xmlns:p14="http://schemas.microsoft.com/office/powerpoint/2010/main" val="367687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子どもの運動発達とその仕組み</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200" dirty="0" smtClean="0"/>
              <a:t>子どもの運動発達の概観</a:t>
            </a:r>
            <a:endParaRPr kumimoji="1" lang="en-US" altLang="ja-JP" sz="3200" dirty="0" smtClean="0"/>
          </a:p>
          <a:p>
            <a:pPr marL="0" indent="0">
              <a:buNone/>
            </a:pPr>
            <a:r>
              <a:rPr lang="ja-JP" altLang="en-US" dirty="0" smtClean="0"/>
              <a:t>生まれた直後のヒトにおけるほとんどの運動は生まれる時より備わってきた原始反射（モロー反射，把握反射，吸引反射など）による不随意運動（意図がない運動）で構成される。</a:t>
            </a:r>
            <a:endParaRPr lang="en-US" altLang="ja-JP" dirty="0" smtClean="0"/>
          </a:p>
          <a:p>
            <a:pPr marL="0" indent="0">
              <a:buNone/>
            </a:pPr>
            <a:r>
              <a:rPr kumimoji="1" lang="ja-JP" altLang="en-US" dirty="0" smtClean="0"/>
              <a:t>この原始反射は生後３か月ごろより徐々に消失する。この原始反射の消失に替わり，何かをしようとする意志によって</a:t>
            </a:r>
            <a:r>
              <a:rPr lang="ja-JP" altLang="en-US" dirty="0" smtClean="0"/>
              <a:t>生じる随意運動が発達し始める。</a:t>
            </a:r>
            <a:endParaRPr lang="en-US" altLang="ja-JP" dirty="0" smtClean="0"/>
          </a:p>
          <a:p>
            <a:pPr marL="0" indent="0">
              <a:buNone/>
            </a:pPr>
            <a:r>
              <a:rPr kumimoji="1" lang="ja-JP" altLang="en-US" dirty="0" smtClean="0">
                <a:solidFill>
                  <a:srgbClr val="FF0000"/>
                </a:solidFill>
              </a:rPr>
              <a:t>１</a:t>
            </a:r>
            <a:r>
              <a:rPr kumimoji="1" lang="ja-JP" altLang="en-US" dirty="0">
                <a:solidFill>
                  <a:srgbClr val="FF0000"/>
                </a:solidFill>
              </a:rPr>
              <a:t>歳</a:t>
            </a:r>
            <a:r>
              <a:rPr kumimoji="1" lang="ja-JP" altLang="en-US" dirty="0" smtClean="0"/>
              <a:t>を過ぎる頃には二足歩行をするようになり，基本的運動スキルを獲得する準備ができる。</a:t>
            </a:r>
            <a:endParaRPr kumimoji="1" lang="ja-JP" altLang="en-US" dirty="0"/>
          </a:p>
        </p:txBody>
      </p:sp>
    </p:spTree>
    <p:extLst>
      <p:ext uri="{BB962C8B-B14F-4D97-AF65-F5344CB8AC3E}">
        <p14:creationId xmlns:p14="http://schemas.microsoft.com/office/powerpoint/2010/main" val="360185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463639"/>
            <a:ext cx="10515600" cy="5713324"/>
          </a:xfrm>
        </p:spPr>
        <p:txBody>
          <a:bodyPr/>
          <a:lstStyle/>
          <a:p>
            <a:pPr marL="0" indent="0">
              <a:buNone/>
            </a:pPr>
            <a:r>
              <a:rPr kumimoji="1" lang="ja-JP" altLang="en-US" dirty="0" smtClean="0"/>
              <a:t>　</a:t>
            </a:r>
            <a:r>
              <a:rPr kumimoji="1" lang="ja-JP" altLang="en-US" dirty="0" smtClean="0">
                <a:solidFill>
                  <a:srgbClr val="FF0000"/>
                </a:solidFill>
              </a:rPr>
              <a:t>４歳</a:t>
            </a:r>
            <a:r>
              <a:rPr kumimoji="1" lang="ja-JP" altLang="en-US" dirty="0" smtClean="0"/>
              <a:t>の頃までに，身体のバランスをとる動き，身体をさまざまな形で移動させる動き，用具を操作する動きなど一通りの運動スキルを獲得する。</a:t>
            </a:r>
            <a:endParaRPr kumimoji="1" lang="en-US" altLang="ja-JP" dirty="0" smtClean="0"/>
          </a:p>
          <a:p>
            <a:pPr marL="0" indent="0">
              <a:buNone/>
            </a:pPr>
            <a:r>
              <a:rPr lang="ja-JP" altLang="en-US" dirty="0"/>
              <a:t>　</a:t>
            </a:r>
            <a:r>
              <a:rPr lang="ja-JP" altLang="en-US" dirty="0" smtClean="0">
                <a:solidFill>
                  <a:srgbClr val="FF0000"/>
                </a:solidFill>
              </a:rPr>
              <a:t>５から７歳頃</a:t>
            </a:r>
            <a:r>
              <a:rPr lang="ja-JP" altLang="en-US" dirty="0" smtClean="0"/>
              <a:t>にかけて，動きの合理化（筋力，関節運動のタイミング，姿勢・フォーム），合目的化，洗練化が進んでいく。小学校に入る頃には，より複雑なスポーツ動作へ発展する。ここまでに多くの基本的運動スキルを獲得して洗練化させることは非常に重要である。</a:t>
            </a:r>
            <a:endParaRPr lang="en-US" altLang="ja-JP" dirty="0" smtClean="0"/>
          </a:p>
        </p:txBody>
      </p:sp>
    </p:spTree>
    <p:extLst>
      <p:ext uri="{BB962C8B-B14F-4D97-AF65-F5344CB8AC3E}">
        <p14:creationId xmlns:p14="http://schemas.microsoft.com/office/powerpoint/2010/main" val="151298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412124"/>
            <a:ext cx="10515600" cy="5764839"/>
          </a:xfrm>
        </p:spPr>
        <p:txBody>
          <a:bodyPr>
            <a:normAutofit/>
          </a:bodyPr>
          <a:lstStyle/>
          <a:p>
            <a:r>
              <a:rPr kumimoji="1" lang="ja-JP" altLang="en-US" sz="3200" dirty="0" smtClean="0"/>
              <a:t>運動発達および学習の神経機序</a:t>
            </a:r>
            <a:endParaRPr kumimoji="1" lang="en-US" altLang="ja-JP" sz="3200" dirty="0" smtClean="0"/>
          </a:p>
          <a:p>
            <a:pPr marL="0" indent="0">
              <a:buNone/>
            </a:pPr>
            <a:r>
              <a:rPr lang="ja-JP" altLang="en-US" dirty="0" smtClean="0"/>
              <a:t>　スキャモンの発達曲線によると，神経系は</a:t>
            </a:r>
            <a:r>
              <a:rPr lang="ja-JP" altLang="en-US" dirty="0" smtClean="0">
                <a:solidFill>
                  <a:srgbClr val="FF0000"/>
                </a:solidFill>
              </a:rPr>
              <a:t>４歳</a:t>
            </a:r>
            <a:r>
              <a:rPr lang="ja-JP" altLang="en-US" dirty="0" smtClean="0"/>
              <a:t>には成人の</a:t>
            </a:r>
            <a:r>
              <a:rPr lang="ja-JP" altLang="en-US" dirty="0" smtClean="0">
                <a:solidFill>
                  <a:srgbClr val="FF0000"/>
                </a:solidFill>
              </a:rPr>
              <a:t>８割</a:t>
            </a:r>
            <a:r>
              <a:rPr lang="ja-JP" altLang="en-US" dirty="0" smtClean="0"/>
              <a:t>，</a:t>
            </a:r>
            <a:r>
              <a:rPr lang="ja-JP" altLang="en-US" dirty="0" smtClean="0">
                <a:solidFill>
                  <a:srgbClr val="FF0000"/>
                </a:solidFill>
              </a:rPr>
              <a:t>１０歳</a:t>
            </a:r>
            <a:r>
              <a:rPr lang="ja-JP" altLang="en-US" dirty="0" smtClean="0"/>
              <a:t>までには</a:t>
            </a:r>
            <a:r>
              <a:rPr lang="ja-JP" altLang="en-US" dirty="0" smtClean="0">
                <a:solidFill>
                  <a:srgbClr val="FF0000"/>
                </a:solidFill>
              </a:rPr>
              <a:t>ほぼ成人と同じ質量</a:t>
            </a:r>
            <a:r>
              <a:rPr lang="ja-JP" altLang="en-US" dirty="0" smtClean="0"/>
              <a:t>になるとされている。この急激な発育と運動発達の目覚ましい時期は一致する。</a:t>
            </a:r>
            <a:endParaRPr lang="en-US" altLang="ja-JP" dirty="0" smtClean="0"/>
          </a:p>
          <a:p>
            <a:pPr marL="0" indent="0">
              <a:buNone/>
            </a:pPr>
            <a:r>
              <a:rPr kumimoji="1" lang="ja-JP" altLang="en-US" dirty="0"/>
              <a:t>脳</a:t>
            </a:r>
            <a:r>
              <a:rPr kumimoji="1" lang="ja-JP" altLang="en-US" dirty="0" smtClean="0"/>
              <a:t>から筋へ運動の命令を伝える中枢伝導時間が，</a:t>
            </a:r>
            <a:r>
              <a:rPr kumimoji="1" lang="ja-JP" altLang="en-US" dirty="0" smtClean="0">
                <a:solidFill>
                  <a:srgbClr val="FF0000"/>
                </a:solidFill>
              </a:rPr>
              <a:t>５歳ごろ</a:t>
            </a:r>
            <a:r>
              <a:rPr kumimoji="1" lang="ja-JP" altLang="en-US" dirty="0" smtClean="0"/>
              <a:t>までに急激に</a:t>
            </a:r>
            <a:r>
              <a:rPr kumimoji="1" lang="ja-JP" altLang="en-US" dirty="0" smtClean="0">
                <a:solidFill>
                  <a:srgbClr val="FF0000"/>
                </a:solidFill>
              </a:rPr>
              <a:t>短縮</a:t>
            </a:r>
            <a:r>
              <a:rPr kumimoji="1" lang="ja-JP" altLang="en-US" dirty="0" smtClean="0"/>
              <a:t>する。一方，灰白質（主に細胞体で構成される）の量は</a:t>
            </a:r>
            <a:r>
              <a:rPr kumimoji="1" lang="ja-JP" altLang="en-US" dirty="0" smtClean="0">
                <a:solidFill>
                  <a:srgbClr val="FF0000"/>
                </a:solidFill>
              </a:rPr>
              <a:t>９歳頃</a:t>
            </a:r>
            <a:r>
              <a:rPr kumimoji="1" lang="ja-JP" altLang="en-US" dirty="0" smtClean="0"/>
              <a:t>をピークとして徐々に</a:t>
            </a:r>
            <a:r>
              <a:rPr kumimoji="1" lang="ja-JP" altLang="en-US" dirty="0" smtClean="0">
                <a:solidFill>
                  <a:srgbClr val="FF0000"/>
                </a:solidFill>
              </a:rPr>
              <a:t>減少</a:t>
            </a:r>
            <a:r>
              <a:rPr kumimoji="1" lang="ja-JP" altLang="en-US" dirty="0" smtClean="0"/>
              <a:t>する。この時期において，脳や脊髄などの中枢神経系は，運動の刺激が与えられると新たな神経回路が作られる一方で，刺激が少ない場合には，不必要と診断されて神経回路は消失する。この神経回路の新生と消滅が，運動を洗練化する過程で既存の動作を組み込んだり，余計な動作をなくしたりする機序となる。</a:t>
            </a:r>
            <a:endParaRPr kumimoji="1" lang="ja-JP" altLang="en-US" dirty="0"/>
          </a:p>
        </p:txBody>
      </p:sp>
    </p:spTree>
    <p:extLst>
      <p:ext uri="{BB962C8B-B14F-4D97-AF65-F5344CB8AC3E}">
        <p14:creationId xmlns:p14="http://schemas.microsoft.com/office/powerpoint/2010/main" val="54507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321972"/>
            <a:ext cx="10515600" cy="5854991"/>
          </a:xfrm>
        </p:spPr>
        <p:txBody>
          <a:bodyPr/>
          <a:lstStyle/>
          <a:p>
            <a:pPr marL="0" indent="0">
              <a:buNone/>
            </a:pPr>
            <a:r>
              <a:rPr kumimoji="1" lang="ja-JP" altLang="en-US" dirty="0" smtClean="0"/>
              <a:t>　さまざまな随意運動の遂行時に主たる役割を果たす</a:t>
            </a:r>
            <a:r>
              <a:rPr kumimoji="1" lang="ja-JP" altLang="en-US" dirty="0" smtClean="0">
                <a:solidFill>
                  <a:srgbClr val="FF0000"/>
                </a:solidFill>
              </a:rPr>
              <a:t>皮質運動野</a:t>
            </a:r>
            <a:r>
              <a:rPr kumimoji="1" lang="ja-JP" altLang="en-US" dirty="0" smtClean="0"/>
              <a:t>とそこから筋へと運動の命令を伝える通り道（脊髄）を含む</a:t>
            </a:r>
            <a:r>
              <a:rPr kumimoji="1" lang="ja-JP" altLang="en-US" dirty="0" smtClean="0">
                <a:solidFill>
                  <a:srgbClr val="FF0000"/>
                </a:solidFill>
              </a:rPr>
              <a:t>皮質脊髄路</a:t>
            </a:r>
            <a:r>
              <a:rPr kumimoji="1" lang="ja-JP" altLang="en-US" dirty="0" smtClean="0"/>
              <a:t>は，ヒトの運動の洗練化やその学習に深く関係し，また運動によって可塑的に大きく変化する部位である。</a:t>
            </a:r>
            <a:r>
              <a:rPr kumimoji="1" lang="ja-JP" altLang="en-US" dirty="0" smtClean="0">
                <a:solidFill>
                  <a:srgbClr val="FF0000"/>
                </a:solidFill>
              </a:rPr>
              <a:t>８～１１歳</a:t>
            </a:r>
            <a:r>
              <a:rPr kumimoji="1" lang="ja-JP" altLang="en-US" dirty="0" smtClean="0"/>
              <a:t>においてこの皮質脊髄路は急激に発達すること，皮質運動野の機能的な領域が拡大することなどが知られている。また運動学習に深く関与する小脳もこの時期までに成人レベルに発育するため，さまざまな運動スキルの獲得と洗練化に</a:t>
            </a:r>
            <a:r>
              <a:rPr kumimoji="1" lang="ja-JP" altLang="en-US" dirty="0" smtClean="0">
                <a:solidFill>
                  <a:srgbClr val="FF0000"/>
                </a:solidFill>
              </a:rPr>
              <a:t>最適な期間</a:t>
            </a:r>
            <a:r>
              <a:rPr kumimoji="1" lang="ja-JP" altLang="en-US" dirty="0" smtClean="0"/>
              <a:t>と考えられる。</a:t>
            </a:r>
            <a:r>
              <a:rPr kumimoji="1" lang="ja-JP" altLang="en-US" dirty="0" smtClean="0">
                <a:solidFill>
                  <a:srgbClr val="FF0000"/>
                </a:solidFill>
              </a:rPr>
              <a:t>大脳基底核</a:t>
            </a:r>
            <a:r>
              <a:rPr kumimoji="1" lang="ja-JP" altLang="en-US" dirty="0" smtClean="0"/>
              <a:t>も深く関与することも明らかにされている。</a:t>
            </a:r>
            <a:endParaRPr kumimoji="1" lang="en-US" altLang="ja-JP" dirty="0" smtClean="0"/>
          </a:p>
        </p:txBody>
      </p:sp>
    </p:spTree>
    <p:extLst>
      <p:ext uri="{BB962C8B-B14F-4D97-AF65-F5344CB8AC3E}">
        <p14:creationId xmlns:p14="http://schemas.microsoft.com/office/powerpoint/2010/main" val="3607656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３・子どもの運動が学力に与える影響</a:t>
            </a:r>
            <a:endParaRPr kumimoji="1" lang="ja-JP" altLang="en-US" dirty="0"/>
          </a:p>
        </p:txBody>
      </p:sp>
      <p:sp>
        <p:nvSpPr>
          <p:cNvPr id="5" name="コンテンツ プレースホルダー 4"/>
          <p:cNvSpPr>
            <a:spLocks noGrp="1"/>
          </p:cNvSpPr>
          <p:nvPr>
            <p:ph idx="1"/>
          </p:nvPr>
        </p:nvSpPr>
        <p:spPr/>
        <p:txBody>
          <a:bodyPr/>
          <a:lstStyle/>
          <a:p>
            <a:pPr marL="0" indent="0" algn="ctr">
              <a:buNone/>
            </a:pPr>
            <a:endParaRPr kumimoji="1" lang="en-US" altLang="ja-JP" dirty="0" smtClean="0"/>
          </a:p>
          <a:p>
            <a:pPr marL="0" indent="0" algn="ctr">
              <a:buNone/>
            </a:pPr>
            <a:endParaRPr lang="en-US" altLang="ja-JP" dirty="0"/>
          </a:p>
          <a:p>
            <a:pPr marL="0" indent="0" algn="ctr">
              <a:buNone/>
            </a:pPr>
            <a:r>
              <a:rPr kumimoji="1" lang="ja-JP" altLang="en-US" sz="4000" dirty="0" smtClean="0"/>
              <a:t>教科書　</a:t>
            </a:r>
            <a:r>
              <a:rPr lang="en-US" altLang="ja-JP" sz="4000" dirty="0" smtClean="0"/>
              <a:t>P</a:t>
            </a:r>
            <a:r>
              <a:rPr lang="ja-JP" altLang="en-US" sz="4000" dirty="0" smtClean="0"/>
              <a:t>１１３右下のグラフをご覧ください。</a:t>
            </a:r>
            <a:endParaRPr lang="en-US" altLang="ja-JP" sz="4000" dirty="0" smtClean="0"/>
          </a:p>
          <a:p>
            <a:pPr marL="0" indent="0" algn="ctr">
              <a:buNone/>
            </a:pPr>
            <a:r>
              <a:rPr lang="ja-JP" altLang="en-US" sz="3200" dirty="0" smtClean="0"/>
              <a:t>（教科書をお持ちでない方は最後のページ</a:t>
            </a:r>
            <a:endParaRPr lang="en-US" altLang="ja-JP" sz="3200" dirty="0" smtClean="0"/>
          </a:p>
          <a:p>
            <a:pPr marL="0" indent="0" algn="ctr">
              <a:buNone/>
            </a:pPr>
            <a:r>
              <a:rPr lang="ja-JP" altLang="en-US" sz="3200" dirty="0" smtClean="0"/>
              <a:t>参考資料をご覧ください。）</a:t>
            </a:r>
            <a:endParaRPr lang="en-US" altLang="ja-JP" sz="3200" dirty="0" smtClean="0"/>
          </a:p>
        </p:txBody>
      </p:sp>
    </p:spTree>
    <p:extLst>
      <p:ext uri="{BB962C8B-B14F-4D97-AF65-F5344CB8AC3E}">
        <p14:creationId xmlns:p14="http://schemas.microsoft.com/office/powerpoint/2010/main" val="2506600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1652</Words>
  <Application>Microsoft Office PowerPoint</Application>
  <PresentationFormat>ワイド画面</PresentationFormat>
  <Paragraphs>134</Paragraphs>
  <Slides>26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26</vt:i4>
      </vt:variant>
    </vt:vector>
  </HeadingPairs>
  <TitlesOfParts>
    <vt:vector size="31" baseType="lpstr">
      <vt:lpstr>ＭＳ Ｐゴシック</vt:lpstr>
      <vt:lpstr>Arial</vt:lpstr>
      <vt:lpstr>Calibri</vt:lpstr>
      <vt:lpstr>Calibri Light</vt:lpstr>
      <vt:lpstr>Office テーマ</vt:lpstr>
      <vt:lpstr>子どもの成長と運動</vt:lpstr>
      <vt:lpstr>現在の子どもの体力・運動能力</vt:lpstr>
      <vt:lpstr>PowerPoint プレゼンテーション</vt:lpstr>
      <vt:lpstr>PowerPoint プレゼンテーション</vt:lpstr>
      <vt:lpstr>子どもの運動発達とその仕組み</vt:lpstr>
      <vt:lpstr>PowerPoint プレゼンテーション</vt:lpstr>
      <vt:lpstr>PowerPoint プレゼンテーション</vt:lpstr>
      <vt:lpstr>PowerPoint プレゼンテーション</vt:lpstr>
      <vt:lpstr>３・子どもの運動が学力に与える影響</vt:lpstr>
      <vt:lpstr>グラフから分かること</vt:lpstr>
      <vt:lpstr>子どもの体力と学力の関係</vt:lpstr>
      <vt:lpstr>グラフから分かること</vt:lpstr>
      <vt:lpstr>有酸素運動とは？</vt:lpstr>
      <vt:lpstr>運動と脳の関係</vt:lpstr>
      <vt:lpstr>PowerPoint プレゼンテーション</vt:lpstr>
      <vt:lpstr>子どもの運動と心の成長</vt:lpstr>
      <vt:lpstr>４・障害のある子どもの運動の重要性</vt:lpstr>
      <vt:lpstr>障害を抱える子どもと運動</vt:lpstr>
      <vt:lpstr>障害者差別解消法</vt:lpstr>
      <vt:lpstr>５・子どもの体力，運動能力を伸ばす方法</vt:lpstr>
      <vt:lpstr>考えられる原因 ～体育指導を受けない方が運動能力が高い件について～</vt:lpstr>
      <vt:lpstr>どうすれば運動能力が伸びる？</vt:lpstr>
      <vt:lpstr>資料：参考までにどうぞ</vt:lpstr>
      <vt:lpstr>PowerPoint プレゼンテーション</vt:lpstr>
      <vt:lpstr>PowerPoint プレゼンテーション</vt:lpstr>
      <vt:lpstr>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人見幸子</dc:creator>
  <cp:lastModifiedBy>PC User</cp:lastModifiedBy>
  <cp:revision>34</cp:revision>
  <cp:lastPrinted>2016-12-24T06:20:26Z</cp:lastPrinted>
  <dcterms:created xsi:type="dcterms:W3CDTF">2016-12-24T01:26:06Z</dcterms:created>
  <dcterms:modified xsi:type="dcterms:W3CDTF">2017-01-12T00:03:11Z</dcterms:modified>
</cp:coreProperties>
</file>