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48A-701A-4ABC-A204-1982FD0BC496}" type="datetimeFigureOut">
              <a:rPr kumimoji="1" lang="ja-JP" altLang="en-US" smtClean="0"/>
              <a:t>2017/1/18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2E5E-0F60-408C-952F-A9F571B9497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48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48A-701A-4ABC-A204-1982FD0BC496}" type="datetimeFigureOut">
              <a:rPr kumimoji="1" lang="ja-JP" altLang="en-US" smtClean="0"/>
              <a:t>2017/1/18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2E5E-0F60-408C-952F-A9F571B949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734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48A-701A-4ABC-A204-1982FD0BC496}" type="datetimeFigureOut">
              <a:rPr kumimoji="1" lang="ja-JP" altLang="en-US" smtClean="0"/>
              <a:t>2017/1/18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2E5E-0F60-408C-952F-A9F571B949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288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48A-701A-4ABC-A204-1982FD0BC496}" type="datetimeFigureOut">
              <a:rPr kumimoji="1" lang="ja-JP" altLang="en-US" smtClean="0"/>
              <a:t>2017/1/18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2E5E-0F60-408C-952F-A9F571B949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456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48A-701A-4ABC-A204-1982FD0BC496}" type="datetimeFigureOut">
              <a:rPr kumimoji="1" lang="ja-JP" altLang="en-US" smtClean="0"/>
              <a:t>2017/1/18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2E5E-0F60-408C-952F-A9F571B9497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002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48A-701A-4ABC-A204-1982FD0BC496}" type="datetimeFigureOut">
              <a:rPr kumimoji="1" lang="ja-JP" altLang="en-US" smtClean="0"/>
              <a:t>2017/1/18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2E5E-0F60-408C-952F-A9F571B949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16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48A-701A-4ABC-A204-1982FD0BC496}" type="datetimeFigureOut">
              <a:rPr kumimoji="1" lang="ja-JP" altLang="en-US" smtClean="0"/>
              <a:t>2017/1/18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2E5E-0F60-408C-952F-A9F571B949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05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48A-701A-4ABC-A204-1982FD0BC496}" type="datetimeFigureOut">
              <a:rPr kumimoji="1" lang="ja-JP" altLang="en-US" smtClean="0"/>
              <a:t>2017/1/18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2E5E-0F60-408C-952F-A9F571B949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09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48A-701A-4ABC-A204-1982FD0BC496}" type="datetimeFigureOut">
              <a:rPr kumimoji="1" lang="ja-JP" altLang="en-US" smtClean="0"/>
              <a:t>2017/1/18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2E5E-0F60-408C-952F-A9F571B949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963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4AEB48A-701A-4ABC-A204-1982FD0BC496}" type="datetimeFigureOut">
              <a:rPr kumimoji="1" lang="ja-JP" altLang="en-US" smtClean="0"/>
              <a:t>2017/1/18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3C2E5E-0F60-408C-952F-A9F571B949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54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B48A-701A-4ABC-A204-1982FD0BC496}" type="datetimeFigureOut">
              <a:rPr kumimoji="1" lang="ja-JP" altLang="en-US" smtClean="0"/>
              <a:t>2017/1/18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C2E5E-0F60-408C-952F-A9F571B949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64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4AEB48A-701A-4ABC-A204-1982FD0BC496}" type="datetimeFigureOut">
              <a:rPr kumimoji="1" lang="ja-JP" altLang="en-US" smtClean="0"/>
              <a:t>2017/1/18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03C2E5E-0F60-408C-952F-A9F571B9497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77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31417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5400" dirty="0" smtClean="0"/>
              <a:t>モンスターペアレントについて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kumimoji="1" lang="en-US" altLang="ja-JP" dirty="0" smtClean="0"/>
          </a:p>
          <a:p>
            <a:pPr algn="ctr"/>
            <a:r>
              <a:rPr lang="ja-JP" altLang="en-US" dirty="0" smtClean="0"/>
              <a:t>国際学部　こども学科　武内ゼミ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922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６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　生み出さないためには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sz="2800" dirty="0" smtClean="0"/>
              <a:t>・苦情の構造</a:t>
            </a:r>
            <a:endParaRPr kumimoji="1" lang="en-US" altLang="ja-JP" sz="2800" dirty="0" smtClean="0"/>
          </a:p>
          <a:p>
            <a:r>
              <a:rPr lang="ja-JP" altLang="en-US" dirty="0" smtClean="0"/>
              <a:t>　　その苦情の背景を考え、少しでも良い改善策を見つける</a:t>
            </a:r>
            <a:endParaRPr kumimoji="1" lang="en-US" altLang="ja-JP" dirty="0" smtClean="0"/>
          </a:p>
          <a:p>
            <a:r>
              <a:rPr lang="ja-JP" altLang="en-US" sz="2800" dirty="0" smtClean="0"/>
              <a:t>・コミュニケーション不全</a:t>
            </a:r>
            <a:endParaRPr lang="en-US" altLang="ja-JP" sz="2800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教員と保護者での情報共有を行うなど</a:t>
            </a:r>
            <a:endParaRPr lang="en-US" altLang="ja-JP" dirty="0" smtClean="0"/>
          </a:p>
          <a:p>
            <a:r>
              <a:rPr kumimoji="1" lang="ja-JP" altLang="en-US" sz="2800" dirty="0" smtClean="0"/>
              <a:t>・親の対する信頼の回復</a:t>
            </a:r>
            <a:endParaRPr kumimoji="1" lang="en-US" altLang="ja-JP" sz="2800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保護者との関係を改善させる　→　保護者と直接連携を取るのは難しいため家族という大き　　　　　　　　　　　　　　　　　　　　　　　　　　　　　　　　　　　　　　　　　　　　　　　　　　　　　　　なくくりでとらえる（子供、兄弟、父親などと連携を図る）</a:t>
            </a:r>
            <a:endParaRPr kumimoji="1" lang="en-US" altLang="ja-JP" dirty="0" smtClean="0"/>
          </a:p>
          <a:p>
            <a:r>
              <a:rPr kumimoji="1" lang="ja-JP" altLang="en-US" sz="2800" dirty="0" smtClean="0"/>
              <a:t>・大人としてどうあるべきか</a:t>
            </a:r>
            <a:endParaRPr kumimoji="1" lang="en-US" altLang="ja-JP" sz="2800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教員という立場ではなく、大人として今何すべきなのかを考える（過去を引きずらない、今自分のできる全力を尽くすなど）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586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７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　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10" name="コンテンツ プレースホルダー 9"/>
          <p:cNvSpPr>
            <a:spLocks noGrp="1"/>
          </p:cNvSpPr>
          <p:nvPr>
            <p:ph idx="1"/>
          </p:nvPr>
        </p:nvSpPr>
        <p:spPr>
          <a:xfrm>
            <a:off x="452673" y="1828800"/>
            <a:ext cx="11307778" cy="4028792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2800" dirty="0" smtClean="0"/>
              <a:t>１</a:t>
            </a:r>
            <a:r>
              <a:rPr kumimoji="1" lang="en-US" altLang="ja-JP" sz="2800" dirty="0" smtClean="0"/>
              <a:t>.</a:t>
            </a:r>
            <a:r>
              <a:rPr kumimoji="1" lang="ja-JP" altLang="en-US" sz="2800" dirty="0" smtClean="0"/>
              <a:t>　モンスターペアレントとは？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２</a:t>
            </a:r>
            <a:r>
              <a:rPr lang="en-US" altLang="ja-JP" sz="2800" dirty="0" smtClean="0"/>
              <a:t>.</a:t>
            </a:r>
            <a:r>
              <a:rPr lang="ja-JP" altLang="en-US" sz="2800" dirty="0" smtClean="0"/>
              <a:t>　起源</a:t>
            </a:r>
            <a:endParaRPr kumimoji="1" lang="en-US" altLang="ja-JP" sz="2800" dirty="0" smtClean="0"/>
          </a:p>
          <a:p>
            <a:r>
              <a:rPr lang="ja-JP" altLang="en-US" sz="2800" dirty="0"/>
              <a:t>３</a:t>
            </a:r>
            <a:r>
              <a:rPr lang="en-US" altLang="ja-JP" sz="2800" dirty="0" smtClean="0"/>
              <a:t>.</a:t>
            </a:r>
            <a:r>
              <a:rPr lang="ja-JP" altLang="en-US" sz="2800" dirty="0" smtClean="0"/>
              <a:t>　種類</a:t>
            </a:r>
            <a:endParaRPr lang="en-US" altLang="ja-JP" sz="2800" dirty="0"/>
          </a:p>
          <a:p>
            <a:r>
              <a:rPr lang="ja-JP" altLang="en-US" sz="2800" dirty="0" smtClean="0"/>
              <a:t>４</a:t>
            </a:r>
            <a:r>
              <a:rPr lang="en-US" altLang="ja-JP" sz="2800" dirty="0" smtClean="0"/>
              <a:t>.</a:t>
            </a:r>
            <a:r>
              <a:rPr lang="ja-JP" altLang="en-US" sz="2800" dirty="0" smtClean="0"/>
              <a:t>　学校</a:t>
            </a:r>
            <a:r>
              <a:rPr lang="ja-JP" altLang="en-US" sz="2800" dirty="0"/>
              <a:t>への被害</a:t>
            </a:r>
            <a:endParaRPr lang="en-US" altLang="ja-JP" sz="2800" dirty="0"/>
          </a:p>
          <a:p>
            <a:r>
              <a:rPr kumimoji="1" lang="ja-JP" altLang="en-US" sz="2800" dirty="0" smtClean="0"/>
              <a:t>５</a:t>
            </a:r>
            <a:r>
              <a:rPr kumimoji="1" lang="en-US" altLang="ja-JP" sz="2800" dirty="0" smtClean="0"/>
              <a:t>.</a:t>
            </a:r>
            <a:r>
              <a:rPr kumimoji="1" lang="ja-JP" altLang="en-US" sz="2800" dirty="0" smtClean="0"/>
              <a:t>　</a:t>
            </a:r>
            <a:r>
              <a:rPr lang="ja-JP" altLang="en-US" sz="2800" dirty="0" smtClean="0"/>
              <a:t>保護者側の苦悩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６</a:t>
            </a:r>
            <a:r>
              <a:rPr kumimoji="1" lang="en-US" altLang="ja-JP" sz="2800" dirty="0" smtClean="0"/>
              <a:t>.</a:t>
            </a:r>
            <a:r>
              <a:rPr kumimoji="1" lang="ja-JP" altLang="en-US" sz="2800" dirty="0" smtClean="0"/>
              <a:t>　</a:t>
            </a:r>
            <a:r>
              <a:rPr lang="ja-JP" altLang="en-US" sz="2800" dirty="0" smtClean="0"/>
              <a:t>対応方法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７</a:t>
            </a:r>
            <a:r>
              <a:rPr kumimoji="1" lang="en-US" altLang="ja-JP" sz="2800" dirty="0" smtClean="0"/>
              <a:t>.</a:t>
            </a:r>
            <a:r>
              <a:rPr kumimoji="1" lang="ja-JP" altLang="en-US" sz="2800" dirty="0" smtClean="0"/>
              <a:t>　</a:t>
            </a:r>
            <a:r>
              <a:rPr lang="ja-JP" altLang="en-US" sz="2800" dirty="0" smtClean="0"/>
              <a:t>生み出さないためには？</a:t>
            </a:r>
            <a:endParaRPr lang="en-US" altLang="ja-JP" sz="2800" dirty="0" smtClean="0"/>
          </a:p>
          <a:p>
            <a:r>
              <a:rPr lang="ja-JP" altLang="en-US" sz="2800" dirty="0" smtClean="0"/>
              <a:t>８</a:t>
            </a:r>
            <a:r>
              <a:rPr lang="en-US" altLang="ja-JP" sz="2800" dirty="0" smtClean="0"/>
              <a:t>.</a:t>
            </a:r>
            <a:r>
              <a:rPr lang="ja-JP" altLang="en-US" sz="2800" dirty="0" smtClean="0"/>
              <a:t>　</a:t>
            </a:r>
            <a:r>
              <a:rPr kumimoji="1" lang="ja-JP" altLang="en-US" sz="2800" dirty="0" smtClean="0"/>
              <a:t>まとめ</a:t>
            </a:r>
            <a:endParaRPr kumimoji="1" lang="en-US" altLang="ja-JP" sz="2800" dirty="0" smtClean="0"/>
          </a:p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9378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１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　モンスターペアレントとは？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endParaRPr lang="en-US" altLang="ja-JP" sz="3200" dirty="0">
              <a:solidFill>
                <a:srgbClr val="00B0F0"/>
              </a:solidFill>
            </a:endParaRPr>
          </a:p>
          <a:p>
            <a:endParaRPr kumimoji="1" lang="en-US" altLang="ja-JP" sz="3200" dirty="0" smtClean="0">
              <a:solidFill>
                <a:srgbClr val="00B0F0"/>
              </a:solidFill>
            </a:endParaRPr>
          </a:p>
          <a:p>
            <a:r>
              <a:rPr lang="ja-JP" altLang="en-US" sz="3200" dirty="0">
                <a:solidFill>
                  <a:srgbClr val="00B0F0"/>
                </a:solidFill>
              </a:rPr>
              <a:t>　</a:t>
            </a:r>
            <a:r>
              <a:rPr kumimoji="1" lang="ja-JP" altLang="en-US" sz="3200" dirty="0" smtClean="0">
                <a:solidFill>
                  <a:srgbClr val="00B0F0"/>
                </a:solidFill>
              </a:rPr>
              <a:t>モンスターペアレント</a:t>
            </a:r>
            <a:r>
              <a:rPr kumimoji="1" lang="ja-JP" altLang="en-US" sz="3200" dirty="0" smtClean="0"/>
              <a:t>（</a:t>
            </a:r>
            <a:r>
              <a:rPr kumimoji="1" lang="ja-JP" altLang="en-US" sz="3200" dirty="0" smtClean="0">
                <a:solidFill>
                  <a:srgbClr val="00B0F0"/>
                </a:solidFill>
              </a:rPr>
              <a:t>モンスターペアレンツ</a:t>
            </a:r>
            <a:r>
              <a:rPr kumimoji="1" lang="ja-JP" altLang="en-US" sz="3200" dirty="0" smtClean="0"/>
              <a:t>）とは、学校などに対して自己中心的かつ理不尽な要求をする親のこと。</a:t>
            </a:r>
            <a:endParaRPr kumimoji="1" lang="en-US" altLang="ja-JP" sz="3200" dirty="0" smtClean="0"/>
          </a:p>
          <a:p>
            <a:r>
              <a:rPr lang="ja-JP" altLang="en-US" sz="3200" dirty="0"/>
              <a:t>　</a:t>
            </a:r>
            <a:endParaRPr kumimoji="1"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207894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２</a:t>
            </a:r>
            <a:r>
              <a:rPr lang="en-US" altLang="ja-JP" dirty="0" smtClean="0"/>
              <a:t>.</a:t>
            </a:r>
            <a:r>
              <a:rPr lang="ja-JP" altLang="en-US" dirty="0" smtClean="0"/>
              <a:t>　起源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62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300" dirty="0"/>
              <a:t>　</a:t>
            </a:r>
            <a:r>
              <a:rPr kumimoji="1" lang="ja-JP" altLang="en-US" sz="3500" dirty="0" smtClean="0"/>
              <a:t>「</a:t>
            </a:r>
            <a:r>
              <a:rPr kumimoji="1" lang="ja-JP" altLang="en-US" sz="3500" dirty="0" smtClean="0">
                <a:solidFill>
                  <a:srgbClr val="00B0F0"/>
                </a:solidFill>
              </a:rPr>
              <a:t>モンスター</a:t>
            </a:r>
            <a:r>
              <a:rPr lang="ja-JP" altLang="en-US" sz="3500" dirty="0" smtClean="0">
                <a:solidFill>
                  <a:srgbClr val="00B0F0"/>
                </a:solidFill>
              </a:rPr>
              <a:t>ペアレント</a:t>
            </a:r>
            <a:r>
              <a:rPr lang="ja-JP" altLang="en-US" sz="3500" dirty="0" smtClean="0"/>
              <a:t>」という言葉は、</a:t>
            </a:r>
            <a:r>
              <a:rPr lang="en-US" altLang="ja-JP" sz="3500" dirty="0"/>
              <a:t>2006</a:t>
            </a:r>
            <a:r>
              <a:rPr lang="ja-JP" altLang="en-US" sz="3500" dirty="0"/>
              <a:t>年ごろに、自分</a:t>
            </a:r>
            <a:r>
              <a:rPr lang="ja-JP" altLang="en-US" sz="3500" dirty="0" smtClean="0"/>
              <a:t>の</a:t>
            </a:r>
            <a:r>
              <a:rPr lang="ja-JP" altLang="en-US" sz="3500" dirty="0"/>
              <a:t>子供</a:t>
            </a:r>
            <a:r>
              <a:rPr lang="ja-JP" altLang="en-US" sz="3500" dirty="0" smtClean="0"/>
              <a:t>が通う</a:t>
            </a:r>
            <a:r>
              <a:rPr lang="ja-JP" altLang="en-US" sz="3500" dirty="0"/>
              <a:t>中学校</a:t>
            </a:r>
            <a:r>
              <a:rPr lang="ja-JP" altLang="en-US" sz="3500" dirty="0" smtClean="0"/>
              <a:t>など</a:t>
            </a:r>
            <a:r>
              <a:rPr lang="ja-JP" altLang="en-US" sz="3500" dirty="0"/>
              <a:t>に対して、理不尽な要求を突きつけ、それを繰り返す親が増えてきたことから、向山洋一さんは</a:t>
            </a:r>
            <a:r>
              <a:rPr lang="ja-JP" altLang="en-US" sz="3500" dirty="0" smtClean="0"/>
              <a:t>、その</a:t>
            </a:r>
            <a:r>
              <a:rPr lang="ja-JP" altLang="en-US" sz="3500" dirty="0"/>
              <a:t>ような親たちを怪物にたとえて「</a:t>
            </a:r>
            <a:r>
              <a:rPr lang="ja-JP" altLang="en-US" sz="3500" dirty="0">
                <a:solidFill>
                  <a:srgbClr val="00B0F0"/>
                </a:solidFill>
              </a:rPr>
              <a:t>モンスターペアレント</a:t>
            </a:r>
            <a:r>
              <a:rPr lang="ja-JP" altLang="en-US" sz="3500" dirty="0"/>
              <a:t>」と名付けたようです</a:t>
            </a:r>
            <a:r>
              <a:rPr lang="ja-JP" altLang="en-US" sz="3500" dirty="0" smtClean="0"/>
              <a:t>。</a:t>
            </a:r>
            <a:endParaRPr lang="en-US" altLang="ja-JP" sz="3500" dirty="0" smtClean="0"/>
          </a:p>
          <a:p>
            <a:r>
              <a:rPr kumimoji="1" lang="ja-JP" altLang="en-US" sz="3500" dirty="0"/>
              <a:t>　</a:t>
            </a:r>
            <a:r>
              <a:rPr lang="ja-JP" altLang="en-US" sz="3500" dirty="0"/>
              <a:t>その後、その「</a:t>
            </a:r>
            <a:r>
              <a:rPr lang="ja-JP" altLang="en-US" sz="3500" dirty="0">
                <a:solidFill>
                  <a:srgbClr val="00B0F0"/>
                </a:solidFill>
              </a:rPr>
              <a:t>モンスターペアレント</a:t>
            </a:r>
            <a:r>
              <a:rPr lang="ja-JP" altLang="en-US" sz="3500" dirty="0"/>
              <a:t>」という造語を使ったテレビドラマが放映されましたので、広く一般に広まり誰でも知っている言葉となったようです。</a:t>
            </a:r>
          </a:p>
          <a:p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3320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041400" y="774700"/>
            <a:ext cx="102743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　</a:t>
            </a:r>
            <a:r>
              <a:rPr lang="ja-JP" altLang="en-US" sz="4000" dirty="0" smtClean="0"/>
              <a:t>なぜモンスターペアレントが増えたのか？</a:t>
            </a:r>
            <a:endParaRPr lang="en-US" altLang="ja-JP" sz="4000" dirty="0" smtClean="0"/>
          </a:p>
          <a:p>
            <a:endParaRPr kumimoji="1" lang="en-US" altLang="ja-JP" sz="4000" dirty="0" smtClean="0"/>
          </a:p>
          <a:p>
            <a:r>
              <a:rPr kumimoji="1" lang="ja-JP" altLang="en-US" sz="3200" dirty="0" smtClean="0"/>
              <a:t>・</a:t>
            </a:r>
            <a:r>
              <a:rPr kumimoji="1" lang="ja-JP" altLang="en-US" sz="3200" dirty="0" smtClean="0">
                <a:solidFill>
                  <a:srgbClr val="00B0F0"/>
                </a:solidFill>
              </a:rPr>
              <a:t>バブル</a:t>
            </a:r>
            <a:r>
              <a:rPr kumimoji="1" lang="ja-JP" altLang="en-US" sz="3200" dirty="0" smtClean="0"/>
              <a:t>の影響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・</a:t>
            </a:r>
            <a:r>
              <a:rPr lang="ja-JP" altLang="en-US" sz="3200" dirty="0" smtClean="0">
                <a:solidFill>
                  <a:srgbClr val="00B0F0"/>
                </a:solidFill>
              </a:rPr>
              <a:t>「松田聖子」</a:t>
            </a:r>
            <a:r>
              <a:rPr lang="ja-JP" altLang="en-US" sz="3200" dirty="0" smtClean="0"/>
              <a:t>の影響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・学校への</a:t>
            </a:r>
            <a:r>
              <a:rPr kumimoji="1" lang="ja-JP" altLang="en-US" sz="3200" dirty="0" smtClean="0">
                <a:solidFill>
                  <a:srgbClr val="00B0F0"/>
                </a:solidFill>
              </a:rPr>
              <a:t>不信感</a:t>
            </a:r>
            <a:endParaRPr kumimoji="1" lang="en-US" altLang="ja-JP" sz="3200" dirty="0" smtClean="0">
              <a:solidFill>
                <a:srgbClr val="00B0F0"/>
              </a:solidFill>
            </a:endParaRPr>
          </a:p>
          <a:p>
            <a:r>
              <a:rPr lang="ja-JP" altLang="en-US" sz="3200" dirty="0" smtClean="0"/>
              <a:t>・教師の</a:t>
            </a:r>
            <a:r>
              <a:rPr lang="ja-JP" altLang="en-US" sz="3200" dirty="0" smtClean="0">
                <a:solidFill>
                  <a:srgbClr val="00B0F0"/>
                </a:solidFill>
              </a:rPr>
              <a:t>業務量の増加</a:t>
            </a:r>
            <a:endParaRPr lang="en-US" altLang="ja-JP" sz="3200" dirty="0" smtClean="0">
              <a:solidFill>
                <a:srgbClr val="00B0F0"/>
              </a:solidFill>
            </a:endParaRPr>
          </a:p>
          <a:p>
            <a:r>
              <a:rPr kumimoji="1" lang="ja-JP" altLang="en-US" sz="3200" dirty="0" smtClean="0"/>
              <a:t>・</a:t>
            </a:r>
            <a:r>
              <a:rPr kumimoji="1" lang="ja-JP" altLang="en-US" sz="3200" dirty="0" smtClean="0">
                <a:solidFill>
                  <a:srgbClr val="00B0F0"/>
                </a:solidFill>
              </a:rPr>
              <a:t>ネット社会</a:t>
            </a:r>
            <a:r>
              <a:rPr kumimoji="1" lang="ja-JP" altLang="en-US" sz="3200" dirty="0" smtClean="0"/>
              <a:t>の発達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・親の</a:t>
            </a:r>
            <a:r>
              <a:rPr lang="ja-JP" altLang="en-US" sz="3200" dirty="0" smtClean="0">
                <a:solidFill>
                  <a:srgbClr val="00B0F0"/>
                </a:solidFill>
              </a:rPr>
              <a:t>孤立化</a:t>
            </a:r>
            <a:endParaRPr lang="en-US" altLang="ja-JP" sz="32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14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３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　種類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sz="3200" dirty="0" smtClean="0"/>
              <a:t>・わが子しか見えない親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・学校に自給を要求してくる親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・子供のためのお金を惜しむ親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・親の責任を放棄している親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・子どもの言いなりの親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・子どもにキレ</a:t>
            </a:r>
            <a:r>
              <a:rPr kumimoji="1" lang="ja-JP" altLang="en-US" sz="3200" dirty="0" err="1" smtClean="0"/>
              <a:t>る</a:t>
            </a:r>
            <a:r>
              <a:rPr kumimoji="1" lang="ja-JP" altLang="en-US" sz="3200" dirty="0" smtClean="0"/>
              <a:t>親</a:t>
            </a:r>
            <a:endParaRPr kumimoji="1"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77942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　その２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1196868" y="1827627"/>
            <a:ext cx="10058400" cy="4023360"/>
          </a:xfrm>
        </p:spPr>
        <p:txBody>
          <a:bodyPr/>
          <a:lstStyle/>
          <a:p>
            <a:r>
              <a:rPr lang="ja-JP" altLang="en-US" sz="3200" dirty="0"/>
              <a:t>・教師に逆ギレする親</a:t>
            </a:r>
            <a:endParaRPr lang="en-US" altLang="ja-JP" sz="3200" dirty="0"/>
          </a:p>
          <a:p>
            <a:r>
              <a:rPr lang="ja-JP" altLang="en-US" sz="3200" dirty="0"/>
              <a:t>・教師に頼りすぎる親</a:t>
            </a:r>
            <a:endParaRPr lang="en-US" altLang="ja-JP" sz="3200" dirty="0"/>
          </a:p>
          <a:p>
            <a:r>
              <a:rPr lang="ja-JP" altLang="en-US" sz="3200" dirty="0"/>
              <a:t>・教師をストレスのはけ口にする親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040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４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　学校への被害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800" dirty="0" smtClean="0"/>
              <a:t>・保護者からの無理難題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・家庭状況を把握することができない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・教員の疲労増加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・保護者や子供への対応が困難になる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・疲弊した教員たちの脱落による悪循環</a:t>
            </a:r>
            <a:endParaRPr lang="en-US" altLang="ja-JP" sz="2800" dirty="0" smtClean="0"/>
          </a:p>
          <a:p>
            <a:r>
              <a:rPr kumimoji="1" lang="ja-JP" altLang="en-US" dirty="0" smtClean="0"/>
              <a:t>　・・・休職や辞職が増え、学校自体の体制がとれなくなりつつあるということ。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182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５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　保護者側の苦悩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z="2800" dirty="0" smtClean="0"/>
              <a:t>・コミュニティの崩壊</a:t>
            </a:r>
            <a:endParaRPr lang="en-US" altLang="ja-JP" sz="2800" dirty="0"/>
          </a:p>
          <a:p>
            <a:r>
              <a:rPr kumimoji="1" lang="ja-JP" altLang="en-US" dirty="0" smtClean="0"/>
              <a:t>　　核家族化、近所の人との付き合いの減少、地域の交流の減少など</a:t>
            </a:r>
            <a:endParaRPr kumimoji="1" lang="en-US" altLang="ja-JP" dirty="0" smtClean="0"/>
          </a:p>
          <a:p>
            <a:r>
              <a:rPr lang="ja-JP" altLang="en-US" sz="2800" dirty="0" smtClean="0"/>
              <a:t>・他人同士の保護者たち</a:t>
            </a:r>
            <a:endParaRPr lang="en-US" altLang="ja-JP" sz="2800" dirty="0" smtClean="0"/>
          </a:p>
          <a:p>
            <a:r>
              <a:rPr lang="ja-JP" altLang="en-US" dirty="0" smtClean="0"/>
              <a:t>　　同じクラスの保護者であっても仲間とは思わないなど</a:t>
            </a:r>
            <a:endParaRPr lang="en-US" altLang="ja-JP" dirty="0" smtClean="0"/>
          </a:p>
          <a:p>
            <a:r>
              <a:rPr kumimoji="1" lang="ja-JP" altLang="en-US" sz="2800" dirty="0" smtClean="0"/>
              <a:t>・学校が見えない</a:t>
            </a:r>
            <a:endParaRPr kumimoji="1"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</a:t>
            </a:r>
            <a:r>
              <a:rPr lang="ja-JP" altLang="en-US" dirty="0" smtClean="0"/>
              <a:t>トラブルに巻き込まれたくないという気持ちをもつため、コミュニケーションの希薄化など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・余裕のない保護者たち</a:t>
            </a:r>
            <a:endParaRPr lang="en-US" altLang="ja-JP" sz="2800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保護者自身が生活に追われているため。（家事、仕事、子育てなど）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419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136</TotalTime>
  <Words>136</Words>
  <Application>Microsoft Office PowerPoint</Application>
  <PresentationFormat>ワイド画面</PresentationFormat>
  <Paragraphs>66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ＭＳ Ｐゴシック</vt:lpstr>
      <vt:lpstr>Calibri</vt:lpstr>
      <vt:lpstr>Calibri Light</vt:lpstr>
      <vt:lpstr>レトロスペクト</vt:lpstr>
      <vt:lpstr>モンスターペアレントについて</vt:lpstr>
      <vt:lpstr>目次</vt:lpstr>
      <vt:lpstr>１.　モンスターペアレントとは？</vt:lpstr>
      <vt:lpstr>２.　起源</vt:lpstr>
      <vt:lpstr>PowerPoint プレゼンテーション</vt:lpstr>
      <vt:lpstr>３.　種類</vt:lpstr>
      <vt:lpstr>　その２</vt:lpstr>
      <vt:lpstr>４.　学校への被害</vt:lpstr>
      <vt:lpstr>５.　保護者側の苦悩</vt:lpstr>
      <vt:lpstr>６.　生み出さないためには</vt:lpstr>
      <vt:lpstr>７.　まとめ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モンスターペアレントについて</dc:title>
  <dc:creator>ki156063</dc:creator>
  <cp:lastModifiedBy>media</cp:lastModifiedBy>
  <cp:revision>15</cp:revision>
  <dcterms:created xsi:type="dcterms:W3CDTF">2016-11-30T00:40:08Z</dcterms:created>
  <dcterms:modified xsi:type="dcterms:W3CDTF">2017-01-18T01:33:17Z</dcterms:modified>
</cp:coreProperties>
</file>