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1" r:id="rId3"/>
    <p:sldId id="260" r:id="rId4"/>
    <p:sldId id="257" r:id="rId5"/>
    <p:sldId id="258" r:id="rId6"/>
    <p:sldId id="272" r:id="rId7"/>
    <p:sldId id="273" r:id="rId8"/>
    <p:sldId id="274" r:id="rId9"/>
    <p:sldId id="276" r:id="rId10"/>
    <p:sldId id="277" r:id="rId11"/>
    <p:sldId id="278" r:id="rId12"/>
    <p:sldId id="259" r:id="rId13"/>
    <p:sldId id="266" r:id="rId14"/>
    <p:sldId id="270" r:id="rId15"/>
    <p:sldId id="268" r:id="rId16"/>
    <p:sldId id="269" r:id="rId17"/>
    <p:sldId id="267" r:id="rId18"/>
    <p:sldId id="261" r:id="rId19"/>
    <p:sldId id="262" r:id="rId20"/>
    <p:sldId id="263" r:id="rId21"/>
    <p:sldId id="264" r:id="rId22"/>
    <p:sldId id="265" r:id="rId23"/>
    <p:sldId id="280" r:id="rId24"/>
    <p:sldId id="281" r:id="rId25"/>
    <p:sldId id="282" r:id="rId26"/>
    <p:sldId id="285" r:id="rId27"/>
    <p:sldId id="283" r:id="rId28"/>
    <p:sldId id="284"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0A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部・サークルの活動者の内訳</a:t>
            </a:r>
            <a:endParaRPr lang="ja-JP" altLang="en-US" dirty="0"/>
          </a:p>
        </c:rich>
      </c:tx>
      <c:layout>
        <c:manualLayout>
          <c:xMode val="edge"/>
          <c:yMode val="edge"/>
          <c:x val="0.10816846229187072"/>
          <c:y val="0.1409226229533830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860912953951275"/>
          <c:y val="0.29313552975681562"/>
          <c:w val="0.84714013588654014"/>
          <c:h val="0.42550156800289518"/>
        </c:manualLayout>
      </c:layout>
      <c:barChart>
        <c:barDir val="bar"/>
        <c:grouping val="percentStacked"/>
        <c:varyColors val="0"/>
        <c:ser>
          <c:idx val="0"/>
          <c:order val="0"/>
          <c:tx>
            <c:strRef>
              <c:f>Sheet1!$B$1</c:f>
              <c:strCache>
                <c:ptCount val="1"/>
                <c:pt idx="0">
                  <c:v>文科系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33.5</c:v>
                </c:pt>
              </c:numCache>
            </c:numRef>
          </c:val>
        </c:ser>
        <c:ser>
          <c:idx val="1"/>
          <c:order val="1"/>
          <c:tx>
            <c:strRef>
              <c:f>Sheet1!$C$1</c:f>
              <c:strCache>
                <c:ptCount val="1"/>
                <c:pt idx="0">
                  <c:v>運動系サークル</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30.8</c:v>
                </c:pt>
              </c:numCache>
            </c:numRef>
          </c:val>
        </c:ser>
        <c:ser>
          <c:idx val="2"/>
          <c:order val="2"/>
          <c:tx>
            <c:strRef>
              <c:f>Sheet1!$D$1</c:f>
              <c:strCache>
                <c:ptCount val="1"/>
                <c:pt idx="0">
                  <c:v>体育会</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23.5</c:v>
                </c:pt>
              </c:numCache>
            </c:numRef>
          </c:val>
        </c:ser>
        <c:ser>
          <c:idx val="3"/>
          <c:order val="3"/>
          <c:tx>
            <c:strRef>
              <c:f>Sheet1!$E$1</c:f>
              <c:strCache>
                <c:ptCount val="1"/>
                <c:pt idx="0">
                  <c:v>社会活動系</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8.6999999999999993</c:v>
                </c:pt>
              </c:numCache>
            </c:numRef>
          </c:val>
        </c:ser>
        <c:ser>
          <c:idx val="4"/>
          <c:order val="4"/>
          <c:tx>
            <c:strRef>
              <c:f>Sheet1!$F$1</c:f>
              <c:strCache>
                <c:ptCount val="1"/>
                <c:pt idx="0">
                  <c:v>その他</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3.4</c:v>
                </c:pt>
              </c:numCache>
            </c:numRef>
          </c:val>
        </c:ser>
        <c:dLbls>
          <c:dLblPos val="ctr"/>
          <c:showLegendKey val="0"/>
          <c:showVal val="1"/>
          <c:showCatName val="0"/>
          <c:showSerName val="0"/>
          <c:showPercent val="0"/>
          <c:showBubbleSize val="0"/>
        </c:dLbls>
        <c:gapWidth val="150"/>
        <c:overlap val="100"/>
        <c:axId val="135033776"/>
        <c:axId val="135034168"/>
      </c:barChart>
      <c:catAx>
        <c:axId val="13503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5034168"/>
        <c:crosses val="autoZero"/>
        <c:auto val="1"/>
        <c:lblAlgn val="ctr"/>
        <c:lblOffset val="100"/>
        <c:noMultiLvlLbl val="0"/>
      </c:catAx>
      <c:valAx>
        <c:axId val="1350341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5033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32783482509659068"/>
          <c:w val="0.96726190476190477"/>
          <c:h val="0.67175269687595618"/>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dirty="0"/>
              <a:t>第一志望の大学か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599510290723166"/>
          <c:y val="0.16476964769647698"/>
          <c:w val="0.73916350260695973"/>
          <c:h val="0.71838102554253891"/>
        </c:manualLayout>
      </c:layout>
      <c:pieChart>
        <c:varyColors val="1"/>
        <c:ser>
          <c:idx val="0"/>
          <c:order val="0"/>
          <c:tx>
            <c:strRef>
              <c:f>Sheet1!$B$1</c:f>
              <c:strCache>
                <c:ptCount val="1"/>
                <c:pt idx="0">
                  <c:v>第一志望の大学か</c:v>
                </c:pt>
              </c:strCache>
            </c:strRef>
          </c:tx>
          <c:spPr>
            <a:solidFill>
              <a:srgbClr val="FFC000"/>
            </a:solidFill>
          </c:spPr>
          <c:dPt>
            <c:idx val="0"/>
            <c:bubble3D val="0"/>
            <c:spPr>
              <a:solidFill>
                <a:srgbClr val="92D050"/>
              </a:solidFill>
              <a:ln w="19050">
                <a:solidFill>
                  <a:schemeClr val="lt1"/>
                </a:solidFill>
              </a:ln>
              <a:effectLst/>
            </c:spPr>
          </c:dPt>
          <c:dPt>
            <c:idx val="1"/>
            <c:bubble3D val="0"/>
            <c:spPr>
              <a:solidFill>
                <a:srgbClr val="00B050"/>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rgbClr val="FFC000"/>
              </a:solidFill>
              <a:ln w="19050">
                <a:solidFill>
                  <a:schemeClr val="lt1"/>
                </a:solidFill>
              </a:ln>
              <a:effectLst/>
            </c:spPr>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ja-JP" altLang="en-US" baseline="0" dirty="0" smtClean="0"/>
                      <a:t>はい</a:t>
                    </a:r>
                  </a:p>
                  <a:p>
                    <a:pPr>
                      <a:defRPr/>
                    </a:pPr>
                    <a:r>
                      <a:rPr lang="ja-JP" altLang="en-US" baseline="0" dirty="0" smtClean="0"/>
                      <a:t> </a:t>
                    </a:r>
                    <a:fld id="{564A5690-C169-4435-8814-1AA252387606}" type="VALUE">
                      <a:rPr lang="en-US" altLang="ja-JP" baseline="0"/>
                      <a:pPr>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layout>
                    <c:manualLayout>
                      <c:w val="0.16575815905846891"/>
                      <c:h val="0.13284552845528455"/>
                    </c:manualLayout>
                  </c15:layout>
                  <c15:dlblFieldTable/>
                  <c15:showDataLabelsRange val="0"/>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A3BAC3E4-22E1-4284-BC2A-E2A47B43848F}" type="CATEGORYNAME">
                      <a:rPr lang="ja-JP" altLang="en-US" smtClean="0"/>
                      <a:pPr>
                        <a:defRPr/>
                      </a:pPr>
                      <a:t>[分類名]</a:t>
                    </a:fld>
                    <a:r>
                      <a:rPr lang="ja-JP" altLang="en-US" baseline="0" dirty="0" smtClean="0"/>
                      <a:t> </a:t>
                    </a:r>
                    <a:fld id="{24DEC19C-01FD-4C9E-B3A2-4F856DF72877}" type="VALUE">
                      <a:rPr lang="en-US" altLang="ja-JP" baseline="0"/>
                      <a:pPr>
                        <a:defRPr/>
                      </a:pPr>
                      <a:t>[値]</a:t>
                    </a:fld>
                    <a:endParaRPr lang="ja-JP" alt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15:layout>
                    <c:manualLayout>
                      <c:w val="0.15651441342361982"/>
                      <c:h val="0.14639566395663955"/>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はい</c:v>
                </c:pt>
                <c:pt idx="1">
                  <c:v>いいえ</c:v>
                </c:pt>
              </c:strCache>
            </c:strRef>
          </c:cat>
          <c:val>
            <c:numRef>
              <c:f>Sheet1!$B$2:$B$5</c:f>
              <c:numCache>
                <c:formatCode>0.00%</c:formatCode>
                <c:ptCount val="4"/>
                <c:pt idx="0">
                  <c:v>0.54600000000000004</c:v>
                </c:pt>
                <c:pt idx="1">
                  <c:v>0.45400000000000001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2400" dirty="0"/>
              <a:t>今の大学に入ったこと</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015793313375765"/>
          <c:y val="0.16656282951984616"/>
          <c:w val="0.57035485899725791"/>
          <c:h val="0.61628640524931022"/>
        </c:manualLayout>
      </c:layout>
      <c:pieChart>
        <c:varyColors val="1"/>
        <c:ser>
          <c:idx val="0"/>
          <c:order val="0"/>
          <c:tx>
            <c:strRef>
              <c:f>Sheet1!$B$1</c:f>
              <c:strCache>
                <c:ptCount val="1"/>
                <c:pt idx="0">
                  <c:v>今の大学に入ったこと</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23098749716988251"/>
                  <c:y val="-3.6489351962696044E-2"/>
                </c:manualLayout>
              </c:layout>
              <c:tx>
                <c:rich>
                  <a:bodyPr/>
                  <a:lstStyle/>
                  <a:p>
                    <a:fld id="{BD57D083-43AA-4DF9-8236-C909C794097D}" type="CATEGORYNAME">
                      <a:rPr lang="ja-JP" altLang="en-US" smtClean="0"/>
                      <a:pPr/>
                      <a:t>[分類名]</a:t>
                    </a:fld>
                    <a:endParaRPr lang="ja-JP" altLang="en-US" baseline="0" dirty="0" smtClean="0"/>
                  </a:p>
                  <a:p>
                    <a:fld id="{6788C1A5-36D9-4165-8FFD-F8B626578A06}" type="VALUE">
                      <a:rPr lang="en-US" altLang="ja-JP" baseline="0" smtClean="0"/>
                      <a:pPr/>
                      <a:t>[値]</a:t>
                    </a:fld>
                    <a:endParaRPr lang="ja-JP" alt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0.21049523282433147"/>
                  <c:y val="-0.11626172354006603"/>
                </c:manualLayout>
              </c:layout>
              <c:tx>
                <c:rich>
                  <a:bodyPr/>
                  <a:lstStyle/>
                  <a:p>
                    <a:fld id="{4232C4D9-3D11-4AEE-B11F-7185D40BA92C}" type="CATEGORYNAME">
                      <a:rPr lang="ja-JP" altLang="en-US" smtClean="0"/>
                      <a:pPr/>
                      <a:t>[分類名]</a:t>
                    </a:fld>
                    <a:r>
                      <a:rPr lang="ja-JP" altLang="en-US" baseline="0" dirty="0" smtClean="0"/>
                      <a:t> </a:t>
                    </a:r>
                    <a:fld id="{67349CC0-B3B3-4DE1-9ABC-7B469F04146D}" type="VALUE">
                      <a:rPr lang="en-US" altLang="ja-JP" baseline="0"/>
                      <a:pPr/>
                      <a:t>[値]</a:t>
                    </a:fld>
                    <a:endParaRPr lang="ja-JP" altLang="en-US" baseline="0" dirty="0" smtClean="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0.15458811099091846"/>
                  <c:y val="0.16229974381038184"/>
                </c:manualLayout>
              </c:layout>
              <c:tx>
                <c:rich>
                  <a:bodyPr/>
                  <a:lstStyle/>
                  <a:p>
                    <a:fld id="{DE825F5B-A4A7-4847-A98E-B28C1F80F06A}" type="CATEGORYNAME">
                      <a:rPr lang="ja-JP" altLang="en-US" smtClean="0"/>
                      <a:pPr/>
                      <a:t>[分類名]</a:t>
                    </a:fld>
                    <a:endParaRPr lang="ja-JP" altLang="en-US" baseline="0" dirty="0" smtClean="0"/>
                  </a:p>
                  <a:p>
                    <a:r>
                      <a:rPr lang="ja-JP" altLang="en-US" baseline="0" dirty="0" smtClean="0"/>
                      <a:t> </a:t>
                    </a:r>
                    <a:fld id="{B9C62F1E-ABA9-430C-AF90-3C3B44D9C4F7}" type="VALUE">
                      <a:rPr lang="en-US" altLang="ja-JP" baseline="0"/>
                      <a:pPr/>
                      <a:t>[値]</a:t>
                    </a:fld>
                    <a:endParaRPr lang="ja-JP" altLang="en-US" baseline="0" dirty="0" smtClean="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満足</c:v>
                </c:pt>
                <c:pt idx="1">
                  <c:v>どちらともいえない</c:v>
                </c:pt>
                <c:pt idx="2">
                  <c:v>不満</c:v>
                </c:pt>
              </c:strCache>
            </c:strRef>
          </c:cat>
          <c:val>
            <c:numRef>
              <c:f>Sheet1!$B$2:$B$5</c:f>
              <c:numCache>
                <c:formatCode>0.00%</c:formatCode>
                <c:ptCount val="4"/>
                <c:pt idx="0">
                  <c:v>0.54900000000000004</c:v>
                </c:pt>
                <c:pt idx="1">
                  <c:v>0.24299999999999999</c:v>
                </c:pt>
                <c:pt idx="2">
                  <c:v>0.20799999999999999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4.5981705974863611E-2"/>
          <c:y val="0.1314982814352813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恋愛・交際比重</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大部分</c:v>
                </c:pt>
                <c:pt idx="1">
                  <c:v>かなり</c:v>
                </c:pt>
                <c:pt idx="2">
                  <c:v>少し</c:v>
                </c:pt>
                <c:pt idx="3">
                  <c:v>ほとんどなし</c:v>
                </c:pt>
              </c:strCache>
            </c:strRef>
          </c:cat>
          <c:val>
            <c:numRef>
              <c:f>Sheet1!$B$2:$B$5</c:f>
              <c:numCache>
                <c:formatCode>0.00%</c:formatCode>
                <c:ptCount val="4"/>
                <c:pt idx="0">
                  <c:v>0.113</c:v>
                </c:pt>
                <c:pt idx="1">
                  <c:v>0.217</c:v>
                </c:pt>
                <c:pt idx="2">
                  <c:v>0.29299999999999998</c:v>
                </c:pt>
                <c:pt idx="3">
                  <c:v>0.377</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0.67987</cdr:x>
      <cdr:y>0.12033</cdr:y>
    </cdr:from>
    <cdr:to>
      <cdr:x>0.7859</cdr:x>
      <cdr:y>0.24682</cdr:y>
    </cdr:to>
    <cdr:sp macro="" textlink="">
      <cdr:nvSpPr>
        <cdr:cNvPr id="2" name="テキスト ボックス 1"/>
        <cdr:cNvSpPr txBox="1"/>
      </cdr:nvSpPr>
      <cdr:spPr>
        <a:xfrm xmlns:a="http://schemas.openxmlformats.org/drawingml/2006/main">
          <a:off x="5802312" y="434975"/>
          <a:ext cx="90487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0.5638</cdr:x>
      <cdr:y>0.5314</cdr:y>
    </cdr:from>
    <cdr:to>
      <cdr:x>0.65755</cdr:x>
      <cdr:y>0.60518</cdr:y>
    </cdr:to>
    <cdr:sp macro="" textlink="">
      <cdr:nvSpPr>
        <cdr:cNvPr id="3" name="テキスト ボックス 2"/>
        <cdr:cNvSpPr txBox="1"/>
      </cdr:nvSpPr>
      <cdr:spPr>
        <a:xfrm xmlns:a="http://schemas.openxmlformats.org/drawingml/2006/main">
          <a:off x="4811712" y="1920875"/>
          <a:ext cx="8001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64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0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79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354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11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5298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09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070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83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8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30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259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212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237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85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233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7/28/2016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42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7/28/2016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47251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8E2gDT2mqJ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Fz4avpl6dj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youtube.com/watch?v=mimkwzW-Gl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v=xsD9kgQ2qUw"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NpjJ2CV1vYg" TargetMode="Externa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1258" y="0"/>
            <a:ext cx="8001000" cy="1738266"/>
          </a:xfrm>
        </p:spPr>
        <p:txBody>
          <a:bodyPr/>
          <a:lstStyle/>
          <a:p>
            <a:r>
              <a:rPr lang="ja-JP" altLang="en-US" dirty="0"/>
              <a:t>大学生</a:t>
            </a:r>
            <a:r>
              <a:rPr lang="ja-JP" altLang="en-US" dirty="0" smtClean="0"/>
              <a:t>のキャンパスライフ</a:t>
            </a:r>
            <a:endParaRPr kumimoji="1" lang="ja-JP" altLang="en-US" dirty="0"/>
          </a:p>
        </p:txBody>
      </p:sp>
      <p:sp>
        <p:nvSpPr>
          <p:cNvPr id="3" name="サブタイトル 2"/>
          <p:cNvSpPr>
            <a:spLocks noGrp="1"/>
          </p:cNvSpPr>
          <p:nvPr>
            <p:ph type="subTitle" idx="1"/>
          </p:nvPr>
        </p:nvSpPr>
        <p:spPr>
          <a:xfrm>
            <a:off x="214767" y="5288693"/>
            <a:ext cx="5436390" cy="1219199"/>
          </a:xfrm>
        </p:spPr>
        <p:txBody>
          <a:bodyPr>
            <a:noAutofit/>
          </a:bodyPr>
          <a:lstStyle/>
          <a:p>
            <a:r>
              <a:rPr kumimoji="1" lang="ja-JP" altLang="en-US" sz="2400" dirty="0" smtClean="0">
                <a:solidFill>
                  <a:schemeClr val="tx1"/>
                </a:solidFill>
              </a:rPr>
              <a:t>　久我光希・</a:t>
            </a:r>
            <a:r>
              <a:rPr lang="ja-JP" altLang="en-US" sz="2400" dirty="0" smtClean="0">
                <a:solidFill>
                  <a:schemeClr val="tx1"/>
                </a:solidFill>
              </a:rPr>
              <a:t>鈴木順美・関　千洋</a:t>
            </a:r>
            <a:endParaRPr lang="en-US" altLang="ja-JP" sz="2400" dirty="0" smtClean="0">
              <a:solidFill>
                <a:schemeClr val="tx1"/>
              </a:solidFill>
            </a:endParaRPr>
          </a:p>
          <a:p>
            <a:r>
              <a:rPr lang="ja-JP" altLang="en-US" sz="2400" dirty="0">
                <a:solidFill>
                  <a:schemeClr val="tx1"/>
                </a:solidFill>
              </a:rPr>
              <a:t>　</a:t>
            </a:r>
            <a:r>
              <a:rPr lang="ja-JP" altLang="en-US" sz="2400" dirty="0" smtClean="0">
                <a:solidFill>
                  <a:schemeClr val="tx1"/>
                </a:solidFill>
              </a:rPr>
              <a:t>西村菜那</a:t>
            </a:r>
            <a:r>
              <a:rPr lang="ja-JP" altLang="en-US" sz="2400" dirty="0">
                <a:solidFill>
                  <a:schemeClr val="tx1"/>
                </a:solidFill>
              </a:rPr>
              <a:t>・</a:t>
            </a:r>
            <a:r>
              <a:rPr lang="ja-JP" altLang="en-US" sz="2400" dirty="0" smtClean="0">
                <a:solidFill>
                  <a:schemeClr val="tx1"/>
                </a:solidFill>
              </a:rPr>
              <a:t>藤本　凌</a:t>
            </a:r>
            <a:endParaRPr lang="en-US" altLang="ja-JP" sz="2400" dirty="0" smtClean="0">
              <a:solidFill>
                <a:schemeClr val="tx1"/>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607" y="2164082"/>
            <a:ext cx="5694158" cy="4146617"/>
          </a:xfrm>
          <a:prstGeom prst="rect">
            <a:avLst/>
          </a:prstGeom>
        </p:spPr>
      </p:pic>
    </p:spTree>
    <p:extLst>
      <p:ext uri="{BB962C8B-B14F-4D97-AF65-F5344CB8AC3E}">
        <p14:creationId xmlns:p14="http://schemas.microsoft.com/office/powerpoint/2010/main" val="147114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7029" y="347242"/>
            <a:ext cx="11146970" cy="5853298"/>
          </a:xfrm>
        </p:spPr>
        <p:txBody>
          <a:bodyPr>
            <a:normAutofit fontScale="32500" lnSpcReduction="20000"/>
          </a:bodyPr>
          <a:lstStyle/>
          <a:p>
            <a:pPr marL="0" lvl="0" indent="0">
              <a:spcBef>
                <a:spcPts val="1000"/>
              </a:spcBef>
              <a:spcAft>
                <a:spcPts val="0"/>
              </a:spcAft>
              <a:buClrTx/>
              <a:buSzTx/>
              <a:buNone/>
            </a:pPr>
            <a:r>
              <a:rPr lang="ja-JP" altLang="en-US" dirty="0"/>
              <a:t/>
            </a:r>
            <a:br>
              <a:rPr lang="ja-JP" altLang="en-US" dirty="0"/>
            </a:br>
            <a:r>
              <a:rPr kumimoji="0" lang="ja-JP" altLang="en-US" sz="7400" dirty="0">
                <a:solidFill>
                  <a:schemeClr val="tx1"/>
                </a:solidFill>
                <a:latin typeface="Calibri" panose="020F0502020204030204" pitchFamily="34" charset="0"/>
              </a:rPr>
              <a:t>男子学生　　　　　　　　　　　　　　　　　　　　</a:t>
            </a:r>
            <a:endParaRPr kumimoji="0" lang="ja-JP" altLang="en-US" sz="7400" dirty="0">
              <a:solidFill>
                <a:schemeClr val="tx1"/>
              </a:solidFill>
            </a:endParaRPr>
          </a:p>
          <a:p>
            <a:pPr marL="0" lvl="0" indent="0">
              <a:spcBef>
                <a:spcPts val="1000"/>
              </a:spcBef>
              <a:spcAft>
                <a:spcPts val="0"/>
              </a:spcAft>
              <a:buClrTx/>
              <a:buSzTx/>
              <a:buNone/>
            </a:pPr>
            <a:r>
              <a:rPr kumimoji="0" lang="ja-JP" altLang="en-US" sz="7400" dirty="0">
                <a:solidFill>
                  <a:schemeClr val="tx1"/>
                </a:solidFill>
              </a:rPr>
              <a:t/>
            </a:r>
            <a:br>
              <a:rPr kumimoji="0" lang="ja-JP" altLang="en-US" sz="7400" dirty="0">
                <a:solidFill>
                  <a:schemeClr val="tx1"/>
                </a:solidFill>
              </a:rPr>
            </a:br>
            <a:r>
              <a:rPr kumimoji="0" lang="ja-JP" altLang="en-US" sz="7400" dirty="0" smtClean="0">
                <a:solidFill>
                  <a:schemeClr val="tx1"/>
                </a:solidFill>
                <a:latin typeface="Calibri" panose="020F0502020204030204" pitchFamily="34" charset="0"/>
              </a:rPr>
              <a:t>順位</a:t>
            </a:r>
            <a:r>
              <a:rPr kumimoji="0" lang="ja-JP" altLang="en-US" sz="7400" dirty="0">
                <a:solidFill>
                  <a:schemeClr val="tx1"/>
                </a:solidFill>
                <a:latin typeface="Calibri" panose="020F0502020204030204" pitchFamily="34" charset="0"/>
              </a:rPr>
              <a:t>　　　</a:t>
            </a:r>
            <a:r>
              <a:rPr kumimoji="0" lang="ja-JP" altLang="en-US" sz="7400" dirty="0" smtClean="0">
                <a:solidFill>
                  <a:schemeClr val="tx1"/>
                </a:solidFill>
                <a:latin typeface="Calibri" panose="020F0502020204030204" pitchFamily="34" charset="0"/>
              </a:rPr>
              <a:t>項目</a:t>
            </a:r>
            <a:endParaRPr kumimoji="0" lang="ja-JP" altLang="en-US" sz="7400" dirty="0" smtClean="0">
              <a:solidFill>
                <a:schemeClr val="tx1"/>
              </a:solidFill>
            </a:endParaRPr>
          </a:p>
          <a:p>
            <a:pPr marL="0" lvl="0" indent="0" fontAlgn="base">
              <a:spcBef>
                <a:spcPts val="1000"/>
              </a:spcBef>
              <a:spcAft>
                <a:spcPts val="0"/>
              </a:spcAft>
              <a:buClrTx/>
              <a:buSzTx/>
              <a:buNone/>
            </a:pPr>
            <a:endParaRPr kumimoji="0" lang="en-US" altLang="ja-JP" sz="7400" dirty="0" smtClean="0">
              <a:solidFill>
                <a:schemeClr val="tx1"/>
              </a:solidFill>
            </a:endParaRPr>
          </a:p>
          <a:p>
            <a:pPr marL="0" lvl="0" indent="0" fontAlgn="base">
              <a:spcBef>
                <a:spcPts val="1000"/>
              </a:spcBef>
              <a:spcAft>
                <a:spcPts val="0"/>
              </a:spcAft>
              <a:buClrTx/>
              <a:buSzTx/>
              <a:buNone/>
            </a:pPr>
            <a:r>
              <a:rPr kumimoji="0" lang="en-US" altLang="ja-JP" sz="7400" dirty="0">
                <a:solidFill>
                  <a:schemeClr val="tx1"/>
                </a:solidFill>
                <a:latin typeface="Calibri" panose="020F0502020204030204" pitchFamily="34" charset="0"/>
              </a:rPr>
              <a:t>1</a:t>
            </a:r>
            <a:r>
              <a:rPr kumimoji="0" lang="ja-JP" altLang="en-US" sz="7400" dirty="0" smtClean="0">
                <a:solidFill>
                  <a:schemeClr val="tx1"/>
                </a:solidFill>
                <a:latin typeface="Calibri" panose="020F0502020204030204" pitchFamily="34" charset="0"/>
              </a:rPr>
              <a:t>　　　優しい</a:t>
            </a:r>
            <a:endParaRPr kumimoji="0" lang="ja-JP" altLang="en-US" sz="7400" dirty="0" smtClean="0">
              <a:solidFill>
                <a:schemeClr val="tx1"/>
              </a:solidFill>
              <a:latin typeface="Arial" panose="020B0604020202020204" pitchFamily="34" charset="0"/>
            </a:endParaRPr>
          </a:p>
          <a:p>
            <a:pPr marL="0" lvl="0" indent="0" fontAlgn="base">
              <a:spcBef>
                <a:spcPts val="1000"/>
              </a:spcBef>
              <a:spcAft>
                <a:spcPts val="0"/>
              </a:spcAft>
              <a:buClrTx/>
              <a:buSzTx/>
              <a:buNone/>
            </a:pPr>
            <a:r>
              <a:rPr kumimoji="0" lang="en-US" altLang="ja-JP" sz="7400" dirty="0" smtClean="0">
                <a:solidFill>
                  <a:schemeClr val="tx1"/>
                </a:solidFill>
                <a:latin typeface="Calibri" panose="020F0502020204030204" pitchFamily="34" charset="0"/>
              </a:rPr>
              <a:t>2</a:t>
            </a:r>
            <a:r>
              <a:rPr kumimoji="0" lang="ja-JP" altLang="en-US" sz="7400" dirty="0">
                <a:solidFill>
                  <a:schemeClr val="tx1"/>
                </a:solidFill>
                <a:latin typeface="Calibri" panose="020F0502020204030204" pitchFamily="34" charset="0"/>
              </a:rPr>
              <a:t>　　　容姿が良い（美人）</a:t>
            </a:r>
            <a:endParaRPr kumimoji="0" lang="ja-JP" altLang="en-US" sz="7400" dirty="0">
              <a:solidFill>
                <a:schemeClr val="tx1"/>
              </a:solidFill>
              <a:latin typeface="Arial" panose="020B0604020202020204" pitchFamily="34" charset="0"/>
            </a:endParaRPr>
          </a:p>
          <a:p>
            <a:pPr marL="0" lvl="0" indent="0" fontAlgn="base">
              <a:spcBef>
                <a:spcPts val="1000"/>
              </a:spcBef>
              <a:spcAft>
                <a:spcPts val="0"/>
              </a:spcAft>
              <a:buClrTx/>
              <a:buSzTx/>
              <a:buNone/>
            </a:pPr>
            <a:r>
              <a:rPr kumimoji="0" lang="en-US" altLang="ja-JP" sz="7400" dirty="0">
                <a:solidFill>
                  <a:schemeClr val="tx1"/>
                </a:solidFill>
                <a:latin typeface="Calibri" panose="020F0502020204030204" pitchFamily="34" charset="0"/>
              </a:rPr>
              <a:t>3</a:t>
            </a:r>
            <a:r>
              <a:rPr kumimoji="0" lang="ja-JP" altLang="en-US" sz="7400" dirty="0">
                <a:solidFill>
                  <a:schemeClr val="tx1"/>
                </a:solidFill>
                <a:latin typeface="Calibri" panose="020F0502020204030204" pitchFamily="34" charset="0"/>
              </a:rPr>
              <a:t>　　　楽しい</a:t>
            </a:r>
            <a:endParaRPr kumimoji="0" lang="ja-JP" altLang="en-US" sz="7400" dirty="0">
              <a:solidFill>
                <a:schemeClr val="tx1"/>
              </a:solidFill>
              <a:latin typeface="Arial" panose="020B0604020202020204" pitchFamily="34" charset="0"/>
            </a:endParaRPr>
          </a:p>
          <a:p>
            <a:pPr marL="0" lvl="0" indent="0" fontAlgn="base">
              <a:spcBef>
                <a:spcPts val="1000"/>
              </a:spcBef>
              <a:spcAft>
                <a:spcPts val="0"/>
              </a:spcAft>
              <a:buClrTx/>
              <a:buSzTx/>
              <a:buNone/>
            </a:pPr>
            <a:r>
              <a:rPr kumimoji="0" lang="en-US" altLang="ja-JP" sz="7400" dirty="0">
                <a:solidFill>
                  <a:schemeClr val="tx1"/>
                </a:solidFill>
                <a:latin typeface="Calibri" panose="020F0502020204030204" pitchFamily="34" charset="0"/>
              </a:rPr>
              <a:t>4</a:t>
            </a:r>
            <a:r>
              <a:rPr kumimoji="0" lang="ja-JP" altLang="en-US" sz="7400" dirty="0">
                <a:solidFill>
                  <a:schemeClr val="tx1"/>
                </a:solidFill>
                <a:latin typeface="Calibri" panose="020F0502020204030204" pitchFamily="34" charset="0"/>
              </a:rPr>
              <a:t>　　　明るい</a:t>
            </a:r>
            <a:endParaRPr kumimoji="0" lang="ja-JP" altLang="en-US" sz="7400" dirty="0">
              <a:solidFill>
                <a:schemeClr val="tx1"/>
              </a:solidFill>
              <a:latin typeface="Arial" panose="020B0604020202020204" pitchFamily="34" charset="0"/>
            </a:endParaRPr>
          </a:p>
          <a:p>
            <a:pPr marL="0" lvl="0" indent="0" fontAlgn="base">
              <a:spcBef>
                <a:spcPts val="1000"/>
              </a:spcBef>
              <a:spcAft>
                <a:spcPts val="0"/>
              </a:spcAft>
              <a:buClrTx/>
              <a:buSzTx/>
              <a:buNone/>
            </a:pPr>
            <a:r>
              <a:rPr kumimoji="0" lang="en-US" altLang="ja-JP" sz="7400" dirty="0">
                <a:solidFill>
                  <a:schemeClr val="tx1"/>
                </a:solidFill>
                <a:latin typeface="Calibri" panose="020F0502020204030204" pitchFamily="34" charset="0"/>
              </a:rPr>
              <a:t>5</a:t>
            </a:r>
            <a:r>
              <a:rPr kumimoji="0" lang="ja-JP" altLang="en-US" sz="7400" dirty="0">
                <a:solidFill>
                  <a:schemeClr val="tx1"/>
                </a:solidFill>
                <a:latin typeface="Calibri" panose="020F0502020204030204" pitchFamily="34" charset="0"/>
              </a:rPr>
              <a:t>　　　気が合う</a:t>
            </a:r>
            <a:endParaRPr kumimoji="0" lang="ja-JP" altLang="en-US" sz="7400" dirty="0">
              <a:solidFill>
                <a:schemeClr val="tx1"/>
              </a:solidFill>
              <a:latin typeface="Arial" panose="020B0604020202020204" pitchFamily="34" charset="0"/>
            </a:endParaRPr>
          </a:p>
          <a:p>
            <a:pPr marL="0" lvl="0" indent="0">
              <a:spcBef>
                <a:spcPts val="0"/>
              </a:spcBef>
              <a:spcAft>
                <a:spcPts val="0"/>
              </a:spcAft>
              <a:buClrTx/>
              <a:buSzTx/>
              <a:buNone/>
            </a:pPr>
            <a:r>
              <a:rPr kumimoji="0" lang="ja-JP" altLang="en-US" sz="7400" dirty="0">
                <a:solidFill>
                  <a:schemeClr val="bg1"/>
                </a:solidFill>
              </a:rPr>
              <a:t/>
            </a:r>
            <a:br>
              <a:rPr kumimoji="0" lang="ja-JP" altLang="en-US" sz="7400" dirty="0">
                <a:solidFill>
                  <a:schemeClr val="bg1"/>
                </a:solidFill>
              </a:rPr>
            </a:br>
            <a:endParaRPr kumimoji="0" lang="en-US" altLang="ja-JP" sz="7400" dirty="0" smtClean="0">
              <a:solidFill>
                <a:schemeClr val="bg1"/>
              </a:solidFill>
            </a:endParaRPr>
          </a:p>
          <a:p>
            <a:pPr marL="0" lvl="0" indent="0">
              <a:spcBef>
                <a:spcPts val="0"/>
              </a:spcBef>
              <a:spcAft>
                <a:spcPts val="0"/>
              </a:spcAft>
              <a:buClrTx/>
              <a:buSzTx/>
              <a:buNone/>
            </a:pPr>
            <a:r>
              <a:rPr kumimoji="0" lang="ja-JP" altLang="en-US" sz="7400" dirty="0" smtClean="0">
                <a:solidFill>
                  <a:schemeClr val="tx1"/>
                </a:solidFill>
              </a:rPr>
              <a:t>恋</a:t>
            </a:r>
            <a:r>
              <a:rPr kumimoji="0" lang="ja-JP" altLang="en-US" sz="7400" dirty="0" smtClean="0">
                <a:solidFill>
                  <a:schemeClr val="tx1"/>
                </a:solidFill>
                <a:latin typeface="Calibri" panose="020F0502020204030204" pitchFamily="34" charset="0"/>
              </a:rPr>
              <a:t>愛</a:t>
            </a:r>
            <a:r>
              <a:rPr kumimoji="0" lang="ja-JP" altLang="en-US" sz="7400" dirty="0">
                <a:solidFill>
                  <a:schemeClr val="tx1"/>
                </a:solidFill>
                <a:latin typeface="Calibri" panose="020F0502020204030204" pitchFamily="34" charset="0"/>
              </a:rPr>
              <a:t>対象については、男女ともに「優しい」が最も多い回答である。また、上位５項目のうち４項目が性格や情緒などの内面的要素であるが、その中で外面的要素である「容姿」が男は２位、女は３位に挙げられて</a:t>
            </a:r>
            <a:r>
              <a:rPr kumimoji="0" lang="ja-JP" altLang="en-US" sz="7400" dirty="0" smtClean="0">
                <a:solidFill>
                  <a:schemeClr val="tx1"/>
                </a:solidFill>
                <a:latin typeface="Calibri" panose="020F0502020204030204" pitchFamily="34" charset="0"/>
              </a:rPr>
              <a:t>いる。</a:t>
            </a:r>
            <a:endParaRPr kumimoji="0" lang="ja-JP" altLang="en-US" sz="7400" dirty="0">
              <a:solidFill>
                <a:schemeClr val="tx1"/>
              </a:solidFill>
              <a:latin typeface="Arial" panose="020B0604020202020204" pitchFamily="34" charset="0"/>
            </a:endParaRPr>
          </a:p>
          <a:p>
            <a:pPr marL="0" lvl="0" indent="0">
              <a:spcBef>
                <a:spcPts val="0"/>
              </a:spcBef>
              <a:spcAft>
                <a:spcPts val="0"/>
              </a:spcAft>
              <a:buClrTx/>
              <a:buSzTx/>
              <a:buNone/>
            </a:pPr>
            <a:r>
              <a:rPr kumimoji="0" lang="ja-JP" altLang="en-US" sz="7400" dirty="0">
                <a:solidFill>
                  <a:prstClr val="white"/>
                </a:solidFill>
              </a:rPr>
              <a:t/>
            </a:r>
            <a:br>
              <a:rPr kumimoji="0" lang="ja-JP" altLang="en-US" sz="7400" dirty="0">
                <a:solidFill>
                  <a:prstClr val="white"/>
                </a:solidFill>
              </a:rPr>
            </a:br>
            <a:endParaRPr kumimoji="0" lang="ja-JP" altLang="en-US" sz="7400" dirty="0">
              <a:solidFill>
                <a:prstClr val="white"/>
              </a:solidFill>
            </a:endParaRPr>
          </a:p>
          <a:p>
            <a:pPr marL="0" indent="0">
              <a:spcBef>
                <a:spcPts val="0"/>
              </a:spcBef>
              <a:spcAft>
                <a:spcPts val="0"/>
              </a:spcAft>
              <a:buNone/>
            </a:pPr>
            <a:endParaRPr kumimoji="1" lang="ja-JP" altLang="en-US" sz="7200" dirty="0"/>
          </a:p>
        </p:txBody>
      </p:sp>
      <p:sp>
        <p:nvSpPr>
          <p:cNvPr id="4" name="正方形/長方形 3"/>
          <p:cNvSpPr/>
          <p:nvPr/>
        </p:nvSpPr>
        <p:spPr>
          <a:xfrm>
            <a:off x="261257" y="-145143"/>
            <a:ext cx="10493829" cy="369332"/>
          </a:xfrm>
          <a:prstGeom prst="rect">
            <a:avLst/>
          </a:prstGeom>
        </p:spPr>
        <p:txBody>
          <a:bodyPr wrap="square">
            <a:spAutoFit/>
          </a:bodyPr>
          <a:lstStyle/>
          <a:p>
            <a:pPr>
              <a:spcBef>
                <a:spcPts val="1000"/>
              </a:spcBef>
            </a:pPr>
            <a:r>
              <a:rPr lang="ja-JP" altLang="en-US" dirty="0">
                <a:solidFill>
                  <a:srgbClr val="000000"/>
                </a:solidFill>
                <a:latin typeface="Calibri" panose="020F0502020204030204" pitchFamily="34" charset="0"/>
              </a:rPr>
              <a:t>　　　</a:t>
            </a:r>
            <a:endParaRPr lang="ja-JP" altLang="en-US" dirty="0"/>
          </a:p>
        </p:txBody>
      </p:sp>
      <p:sp>
        <p:nvSpPr>
          <p:cNvPr id="5" name="テキスト ボックス 4"/>
          <p:cNvSpPr txBox="1"/>
          <p:nvPr/>
        </p:nvSpPr>
        <p:spPr>
          <a:xfrm>
            <a:off x="6255657" y="224189"/>
            <a:ext cx="5050972" cy="4431983"/>
          </a:xfrm>
          <a:prstGeom prst="rect">
            <a:avLst/>
          </a:prstGeom>
          <a:noFill/>
        </p:spPr>
        <p:txBody>
          <a:bodyPr wrap="square" rtlCol="0">
            <a:spAutoFit/>
          </a:bodyPr>
          <a:lstStyle/>
          <a:p>
            <a:pPr lvl="0"/>
            <a:r>
              <a:rPr lang="ja-JP" altLang="en-US" sz="2400" dirty="0">
                <a:latin typeface="Calibri" panose="020F0502020204030204" pitchFamily="34" charset="0"/>
              </a:rPr>
              <a:t>女子学生</a:t>
            </a:r>
            <a:endParaRPr lang="ja-JP" altLang="en-US" sz="2400" dirty="0"/>
          </a:p>
          <a:p>
            <a:pPr lvl="0">
              <a:spcBef>
                <a:spcPts val="1000"/>
              </a:spcBef>
            </a:pPr>
            <a:r>
              <a:rPr lang="ja-JP" altLang="en-US" sz="2400" dirty="0" smtClean="0">
                <a:latin typeface="Calibri" panose="020F0502020204030204" pitchFamily="34" charset="0"/>
              </a:rPr>
              <a:t>順位</a:t>
            </a:r>
            <a:r>
              <a:rPr lang="ja-JP" altLang="en-US" sz="2400" dirty="0">
                <a:latin typeface="Calibri" panose="020F0502020204030204" pitchFamily="34" charset="0"/>
              </a:rPr>
              <a:t>　　　項目</a:t>
            </a:r>
            <a:endParaRPr lang="ja-JP" altLang="en-US" sz="2400" dirty="0"/>
          </a:p>
          <a:p>
            <a:pPr lvl="0" fontAlgn="base">
              <a:spcBef>
                <a:spcPts val="1000"/>
              </a:spcBef>
            </a:pPr>
            <a:r>
              <a:rPr lang="ja-JP" altLang="en-US" sz="2400" dirty="0"/>
              <a:t/>
            </a:r>
            <a:br>
              <a:rPr lang="ja-JP" altLang="en-US" sz="2400" dirty="0"/>
            </a:br>
            <a:r>
              <a:rPr lang="en-US" altLang="ja-JP" sz="2400" dirty="0">
                <a:latin typeface="Calibri" panose="020F0502020204030204" pitchFamily="34" charset="0"/>
              </a:rPr>
              <a:t>1</a:t>
            </a:r>
            <a:r>
              <a:rPr lang="ja-JP" altLang="en-US" sz="2400" dirty="0">
                <a:latin typeface="Calibri" panose="020F0502020204030204" pitchFamily="34" charset="0"/>
              </a:rPr>
              <a:t>　　　優しい</a:t>
            </a:r>
            <a:endParaRPr lang="ja-JP" altLang="en-US" sz="2400" dirty="0">
              <a:latin typeface="Arial" panose="020B0604020202020204" pitchFamily="34" charset="0"/>
            </a:endParaRPr>
          </a:p>
          <a:p>
            <a:pPr lvl="0" fontAlgn="base">
              <a:spcBef>
                <a:spcPts val="1000"/>
              </a:spcBef>
            </a:pPr>
            <a:r>
              <a:rPr lang="en-US" altLang="ja-JP" sz="2400" dirty="0">
                <a:latin typeface="Calibri" panose="020F0502020204030204" pitchFamily="34" charset="0"/>
              </a:rPr>
              <a:t>2</a:t>
            </a:r>
            <a:r>
              <a:rPr lang="ja-JP" altLang="en-US" sz="2400" dirty="0">
                <a:latin typeface="Calibri" panose="020F0502020204030204" pitchFamily="34" charset="0"/>
              </a:rPr>
              <a:t>　　　面白い</a:t>
            </a:r>
            <a:endParaRPr lang="ja-JP" altLang="en-US" sz="2400" dirty="0">
              <a:latin typeface="Arial" panose="020B0604020202020204" pitchFamily="34" charset="0"/>
            </a:endParaRPr>
          </a:p>
          <a:p>
            <a:pPr lvl="0" fontAlgn="base">
              <a:spcBef>
                <a:spcPts val="1000"/>
              </a:spcBef>
            </a:pPr>
            <a:r>
              <a:rPr lang="en-US" altLang="ja-JP" sz="2400" dirty="0">
                <a:latin typeface="Calibri" panose="020F0502020204030204" pitchFamily="34" charset="0"/>
              </a:rPr>
              <a:t>3</a:t>
            </a:r>
            <a:r>
              <a:rPr lang="ja-JP" altLang="en-US" sz="2400" dirty="0">
                <a:latin typeface="Calibri" panose="020F0502020204030204" pitchFamily="34" charset="0"/>
              </a:rPr>
              <a:t>　　　容姿が良い（かっこいい）</a:t>
            </a:r>
            <a:endParaRPr lang="ja-JP" altLang="en-US" sz="2400" dirty="0">
              <a:latin typeface="Arial" panose="020B0604020202020204" pitchFamily="34" charset="0"/>
            </a:endParaRPr>
          </a:p>
          <a:p>
            <a:pPr lvl="0" fontAlgn="base">
              <a:spcBef>
                <a:spcPts val="1000"/>
              </a:spcBef>
            </a:pPr>
            <a:r>
              <a:rPr lang="en-US" altLang="ja-JP" sz="2400" dirty="0">
                <a:latin typeface="Calibri" panose="020F0502020204030204" pitchFamily="34" charset="0"/>
              </a:rPr>
              <a:t>4</a:t>
            </a:r>
            <a:r>
              <a:rPr lang="ja-JP" altLang="en-US" sz="2400" dirty="0">
                <a:latin typeface="Calibri" panose="020F0502020204030204" pitchFamily="34" charset="0"/>
              </a:rPr>
              <a:t>　　　頼れる</a:t>
            </a:r>
            <a:endParaRPr lang="ja-JP" altLang="en-US" sz="2400" dirty="0">
              <a:latin typeface="Arial" panose="020B0604020202020204" pitchFamily="34" charset="0"/>
            </a:endParaRPr>
          </a:p>
          <a:p>
            <a:pPr lvl="0" fontAlgn="base">
              <a:spcBef>
                <a:spcPts val="1000"/>
              </a:spcBef>
            </a:pPr>
            <a:r>
              <a:rPr lang="en-US" altLang="ja-JP" sz="2400" dirty="0">
                <a:latin typeface="Calibri" panose="020F0502020204030204" pitchFamily="34" charset="0"/>
              </a:rPr>
              <a:t>5</a:t>
            </a:r>
            <a:r>
              <a:rPr lang="ja-JP" altLang="en-US" sz="2400" dirty="0">
                <a:latin typeface="Calibri" panose="020F0502020204030204" pitchFamily="34" charset="0"/>
              </a:rPr>
              <a:t>　　　気が合う</a:t>
            </a:r>
            <a:endParaRPr lang="ja-JP" altLang="en-US" sz="2400" dirty="0">
              <a:latin typeface="Arial" panose="020B0604020202020204" pitchFamily="34" charset="0"/>
            </a:endParaRPr>
          </a:p>
          <a:p>
            <a:pPr lvl="0"/>
            <a:r>
              <a:rPr lang="ja-JP" altLang="en-US" sz="2000" dirty="0">
                <a:solidFill>
                  <a:schemeClr val="bg1"/>
                </a:solidFill>
              </a:rPr>
              <a:t/>
            </a:r>
            <a:br>
              <a:rPr lang="ja-JP" altLang="en-US" sz="2000" dirty="0">
                <a:solidFill>
                  <a:schemeClr val="bg1"/>
                </a:solidFill>
              </a:rPr>
            </a:br>
            <a:endParaRPr lang="ja-JP" altLang="en-US" sz="2000" dirty="0">
              <a:solidFill>
                <a:schemeClr val="bg1"/>
              </a:solidFill>
            </a:endParaRPr>
          </a:p>
        </p:txBody>
      </p:sp>
    </p:spTree>
    <p:extLst>
      <p:ext uri="{BB962C8B-B14F-4D97-AF65-F5344CB8AC3E}">
        <p14:creationId xmlns:p14="http://schemas.microsoft.com/office/powerpoint/2010/main" val="341681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
            <a:ext cx="12192000" cy="6103256"/>
          </a:xfrm>
        </p:spPr>
        <p:txBody>
          <a:bodyPr>
            <a:normAutofit fontScale="32500" lnSpcReduction="20000"/>
          </a:bodyPr>
          <a:lstStyle/>
          <a:p>
            <a:pPr marL="0" indent="0">
              <a:spcBef>
                <a:spcPts val="1000"/>
              </a:spcBef>
              <a:spcAft>
                <a:spcPts val="0"/>
              </a:spcAft>
              <a:buNone/>
            </a:pPr>
            <a:r>
              <a:rPr lang="ja-JP" altLang="en-US" sz="6400" dirty="0" smtClean="0">
                <a:solidFill>
                  <a:schemeClr val="tx1"/>
                </a:solidFill>
                <a:latin typeface="Calibri" panose="020F0502020204030204" pitchFamily="34" charset="0"/>
              </a:rPr>
              <a:t>　男子</a:t>
            </a:r>
            <a:r>
              <a:rPr lang="ja-JP" altLang="en-US" sz="6400" dirty="0">
                <a:solidFill>
                  <a:schemeClr val="tx1"/>
                </a:solidFill>
                <a:latin typeface="Calibri" panose="020F0502020204030204" pitchFamily="34" charset="0"/>
              </a:rPr>
              <a:t>学生</a:t>
            </a:r>
            <a:r>
              <a:rPr lang="ja-JP" altLang="en-US" dirty="0">
                <a:solidFill>
                  <a:schemeClr val="tx1"/>
                </a:solidFill>
                <a:latin typeface="Calibri" panose="020F0502020204030204" pitchFamily="34" charset="0"/>
              </a:rPr>
              <a:t>　　　</a:t>
            </a:r>
            <a:endParaRPr lang="ja-JP" altLang="en-US" sz="2800" dirty="0">
              <a:solidFill>
                <a:schemeClr val="tx1"/>
              </a:solidFill>
            </a:endParaRPr>
          </a:p>
          <a:p>
            <a:pPr marL="0" indent="0">
              <a:spcBef>
                <a:spcPts val="1000"/>
              </a:spcBef>
              <a:spcAft>
                <a:spcPts val="0"/>
              </a:spcAft>
              <a:buNone/>
            </a:pPr>
            <a:r>
              <a:rPr lang="ja-JP" altLang="en-US" sz="8000" dirty="0">
                <a:solidFill>
                  <a:schemeClr val="tx1"/>
                </a:solidFill>
                <a:latin typeface="Calibri" panose="020F0502020204030204" pitchFamily="34" charset="0"/>
              </a:rPr>
              <a:t>　</a:t>
            </a:r>
            <a:r>
              <a:rPr lang="ja-JP" altLang="en-US" sz="6400" dirty="0">
                <a:solidFill>
                  <a:schemeClr val="tx1"/>
                </a:solidFill>
                <a:latin typeface="Calibri" panose="020F0502020204030204" pitchFamily="34" charset="0"/>
              </a:rPr>
              <a:t>　</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順位　　　　項目　　</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rPr>
              <a:t/>
            </a:r>
            <a:br>
              <a:rPr lang="ja-JP" altLang="en-US" sz="6400" dirty="0">
                <a:solidFill>
                  <a:schemeClr val="tx1"/>
                </a:solidFill>
              </a:rPr>
            </a:br>
            <a:r>
              <a:rPr lang="ja-JP" altLang="en-US" sz="6400" dirty="0">
                <a:solidFill>
                  <a:schemeClr val="tx1"/>
                </a:solidFill>
                <a:latin typeface="Calibri" panose="020F0502020204030204" pitchFamily="34" charset="0"/>
              </a:rPr>
              <a:t>　　</a:t>
            </a:r>
            <a:r>
              <a:rPr lang="en-US" altLang="ja-JP" sz="6400" dirty="0" smtClean="0">
                <a:solidFill>
                  <a:schemeClr val="tx1"/>
                </a:solidFill>
                <a:latin typeface="Calibri" panose="020F0502020204030204" pitchFamily="34" charset="0"/>
              </a:rPr>
              <a:t>1</a:t>
            </a:r>
            <a:r>
              <a:rPr lang="ja-JP" altLang="en-US" sz="6400" dirty="0">
                <a:solidFill>
                  <a:schemeClr val="tx1"/>
                </a:solidFill>
                <a:latin typeface="Calibri" panose="020F0502020204030204" pitchFamily="34" charset="0"/>
              </a:rPr>
              <a:t>　　　　家庭的　</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a:t>
            </a:r>
            <a:r>
              <a:rPr lang="en-US" altLang="ja-JP" sz="6400" dirty="0">
                <a:solidFill>
                  <a:schemeClr val="tx1"/>
                </a:solidFill>
                <a:latin typeface="Calibri" panose="020F0502020204030204" pitchFamily="34" charset="0"/>
              </a:rPr>
              <a:t>2</a:t>
            </a:r>
            <a:r>
              <a:rPr lang="ja-JP" altLang="en-US" sz="6400" dirty="0">
                <a:solidFill>
                  <a:schemeClr val="tx1"/>
                </a:solidFill>
                <a:latin typeface="Calibri" panose="020F0502020204030204" pitchFamily="34" charset="0"/>
              </a:rPr>
              <a:t>　　　　優しい</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a:t>
            </a:r>
            <a:r>
              <a:rPr lang="en-US" altLang="ja-JP" sz="6400" dirty="0" smtClean="0">
                <a:solidFill>
                  <a:schemeClr val="tx1"/>
                </a:solidFill>
                <a:latin typeface="Calibri" panose="020F0502020204030204" pitchFamily="34" charset="0"/>
              </a:rPr>
              <a:t>3</a:t>
            </a:r>
            <a:r>
              <a:rPr lang="ja-JP" altLang="en-US" sz="6400" dirty="0">
                <a:solidFill>
                  <a:schemeClr val="tx1"/>
                </a:solidFill>
                <a:latin typeface="Calibri" panose="020F0502020204030204" pitchFamily="34" charset="0"/>
              </a:rPr>
              <a:t>　　　価値観が同じ</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a:t>
            </a:r>
            <a:r>
              <a:rPr lang="en-US" altLang="ja-JP" sz="6400" dirty="0">
                <a:solidFill>
                  <a:schemeClr val="tx1"/>
                </a:solidFill>
                <a:latin typeface="Calibri" panose="020F0502020204030204" pitchFamily="34" charset="0"/>
              </a:rPr>
              <a:t>4</a:t>
            </a:r>
            <a:r>
              <a:rPr lang="ja-JP" altLang="en-US" sz="6400" dirty="0">
                <a:solidFill>
                  <a:schemeClr val="tx1"/>
                </a:solidFill>
                <a:latin typeface="Calibri" panose="020F0502020204030204" pitchFamily="34" charset="0"/>
              </a:rPr>
              <a:t>　　　思いやりがある</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a:t>
            </a:r>
            <a:r>
              <a:rPr lang="en-US" altLang="ja-JP" sz="6400" dirty="0">
                <a:solidFill>
                  <a:schemeClr val="tx1"/>
                </a:solidFill>
                <a:latin typeface="Calibri" panose="020F0502020204030204" pitchFamily="34" charset="0"/>
              </a:rPr>
              <a:t>5</a:t>
            </a:r>
            <a:r>
              <a:rPr lang="ja-JP" altLang="en-US" sz="6400" dirty="0">
                <a:solidFill>
                  <a:schemeClr val="tx1"/>
                </a:solidFill>
                <a:latin typeface="Calibri" panose="020F0502020204030204" pitchFamily="34" charset="0"/>
              </a:rPr>
              <a:t>　　　　明るい　　　　　　　　　　　　　　　　　　　　　　　　　　</a:t>
            </a:r>
            <a:endParaRPr lang="ja-JP" altLang="en-US" sz="6400" dirty="0">
              <a:solidFill>
                <a:schemeClr val="tx1"/>
              </a:solidFill>
            </a:endParaRPr>
          </a:p>
          <a:p>
            <a:pPr marL="0" indent="0">
              <a:spcBef>
                <a:spcPts val="0"/>
              </a:spcBef>
              <a:spcAft>
                <a:spcPts val="0"/>
              </a:spcAft>
              <a:buNone/>
            </a:pPr>
            <a:r>
              <a:rPr lang="ja-JP" altLang="en-US" sz="6400" dirty="0"/>
              <a:t/>
            </a:r>
            <a:br>
              <a:rPr lang="ja-JP" altLang="en-US" sz="6400" dirty="0"/>
            </a:br>
            <a:r>
              <a:rPr lang="ja-JP" altLang="en-US" sz="6400" dirty="0"/>
              <a:t/>
            </a:r>
            <a:br>
              <a:rPr lang="ja-JP" altLang="en-US" sz="6400" dirty="0"/>
            </a:br>
            <a:r>
              <a:rPr lang="ja-JP" altLang="en-US" sz="6400" dirty="0" smtClean="0">
                <a:solidFill>
                  <a:schemeClr val="tx1"/>
                </a:solidFill>
              </a:rPr>
              <a:t>結婚</a:t>
            </a:r>
            <a:r>
              <a:rPr lang="ja-JP" altLang="en-US" sz="6400" dirty="0" smtClean="0">
                <a:solidFill>
                  <a:schemeClr val="tx1"/>
                </a:solidFill>
                <a:latin typeface="Calibri" panose="020F0502020204030204" pitchFamily="34" charset="0"/>
              </a:rPr>
              <a:t>対象</a:t>
            </a:r>
            <a:r>
              <a:rPr lang="ja-JP" altLang="en-US" sz="6400" dirty="0">
                <a:solidFill>
                  <a:schemeClr val="tx1"/>
                </a:solidFill>
                <a:latin typeface="Calibri" panose="020F0502020204030204" pitchFamily="34" charset="0"/>
              </a:rPr>
              <a:t>についても、恋愛対象と同様に「優しい」が上位に挙げられている。しかし、それ以外は恋愛対象とは異なっており、「家庭的」や「価値観の一致」が上位にあげられている。これらより、若い大学生において恋愛と結婚とでは、異なった理想像が描かれていることが示唆されている。</a:t>
            </a:r>
            <a:endParaRPr lang="ja-JP" altLang="en-US" sz="6400" dirty="0">
              <a:solidFill>
                <a:schemeClr val="tx1"/>
              </a:solidFill>
            </a:endParaRPr>
          </a:p>
          <a:p>
            <a:pPr marL="0" indent="0">
              <a:spcBef>
                <a:spcPts val="0"/>
              </a:spcBef>
              <a:spcAft>
                <a:spcPts val="0"/>
              </a:spcAft>
              <a:buNone/>
            </a:pPr>
            <a:r>
              <a:rPr lang="ja-JP" altLang="en-US" sz="6400" dirty="0">
                <a:solidFill>
                  <a:schemeClr val="tx1"/>
                </a:solidFill>
                <a:latin typeface="Calibri" panose="020F0502020204030204" pitchFamily="34" charset="0"/>
              </a:rPr>
              <a:t>　さらに、女子学生のみに、「経済力がある」や「頼れる」といった男にはない回答を得られたことから、女性の孤立志向とは異なって、男に対する依存的傾向があると思われる</a:t>
            </a:r>
            <a:r>
              <a:rPr lang="ja-JP" altLang="en-US" sz="6400" dirty="0" smtClean="0">
                <a:solidFill>
                  <a:schemeClr val="tx1"/>
                </a:solidFill>
                <a:latin typeface="Calibri" panose="020F0502020204030204" pitchFamily="34" charset="0"/>
              </a:rPr>
              <a:t>。</a:t>
            </a:r>
            <a:r>
              <a:rPr lang="ja-JP" altLang="en-US" sz="6400" dirty="0">
                <a:solidFill>
                  <a:schemeClr val="tx1"/>
                </a:solidFill>
                <a:latin typeface="Calibri" panose="020F0502020204030204" pitchFamily="34" charset="0"/>
              </a:rPr>
              <a:t>　</a:t>
            </a:r>
            <a:endParaRPr lang="ja-JP" altLang="en-US" sz="6400" dirty="0">
              <a:solidFill>
                <a:schemeClr val="tx1"/>
              </a:solidFill>
            </a:endParaRPr>
          </a:p>
          <a:p>
            <a:pPr marL="0" indent="0">
              <a:spcBef>
                <a:spcPts val="1000"/>
              </a:spcBef>
              <a:spcAft>
                <a:spcPts val="0"/>
              </a:spcAft>
              <a:buNone/>
            </a:pPr>
            <a:r>
              <a:rPr lang="ja-JP" altLang="en-US" sz="6400" dirty="0">
                <a:solidFill>
                  <a:schemeClr val="tx1"/>
                </a:solidFill>
                <a:latin typeface="Calibri" panose="020F0502020204030204" pitchFamily="34" charset="0"/>
              </a:rPr>
              <a:t>　　　　</a:t>
            </a:r>
            <a:endParaRPr kumimoji="1" lang="ja-JP" altLang="en-US" sz="6400" dirty="0">
              <a:solidFill>
                <a:schemeClr val="tx1"/>
              </a:solidFill>
            </a:endParaRPr>
          </a:p>
        </p:txBody>
      </p:sp>
      <p:sp>
        <p:nvSpPr>
          <p:cNvPr id="4" name="テキスト ボックス 3"/>
          <p:cNvSpPr txBox="1"/>
          <p:nvPr/>
        </p:nvSpPr>
        <p:spPr>
          <a:xfrm>
            <a:off x="5636871" y="261257"/>
            <a:ext cx="5567421" cy="3293209"/>
          </a:xfrm>
          <a:prstGeom prst="rect">
            <a:avLst/>
          </a:prstGeom>
          <a:noFill/>
        </p:spPr>
        <p:txBody>
          <a:bodyPr wrap="square" rtlCol="0">
            <a:spAutoFit/>
          </a:bodyPr>
          <a:lstStyle/>
          <a:p>
            <a:pPr lvl="0">
              <a:spcBef>
                <a:spcPts val="1000"/>
              </a:spcBef>
              <a:buClr>
                <a:prstClr val="white"/>
              </a:buClr>
              <a:buSzPct val="80000"/>
            </a:pPr>
            <a:r>
              <a:rPr kumimoji="1" lang="ja-JP" altLang="en-US" sz="2000" dirty="0">
                <a:solidFill>
                  <a:srgbClr val="000000"/>
                </a:solidFill>
                <a:latin typeface="Calibri" panose="020F0502020204030204" pitchFamily="34" charset="0"/>
              </a:rPr>
              <a:t>　</a:t>
            </a:r>
            <a:r>
              <a:rPr kumimoji="1" lang="ja-JP" altLang="en-US" sz="2000" dirty="0">
                <a:latin typeface="Calibri" panose="020F0502020204030204" pitchFamily="34" charset="0"/>
              </a:rPr>
              <a:t>女子学生</a:t>
            </a:r>
            <a:endParaRPr kumimoji="1" lang="ja-JP" altLang="en-US" sz="2000" dirty="0"/>
          </a:p>
          <a:p>
            <a:pPr lvl="0">
              <a:spcBef>
                <a:spcPts val="1000"/>
              </a:spcBef>
              <a:buClr>
                <a:prstClr val="white"/>
              </a:buClr>
              <a:buSzPct val="80000"/>
            </a:pPr>
            <a:r>
              <a:rPr kumimoji="1" lang="ja-JP" altLang="en-US" sz="2000" dirty="0"/>
              <a:t/>
            </a:r>
            <a:br>
              <a:rPr kumimoji="1" lang="ja-JP" altLang="en-US" sz="2000" dirty="0"/>
            </a:br>
            <a:r>
              <a:rPr kumimoji="1" lang="ja-JP" altLang="en-US" sz="2000" dirty="0">
                <a:latin typeface="Calibri" panose="020F0502020204030204" pitchFamily="34" charset="0"/>
              </a:rPr>
              <a:t>　　　順位　　　　　　</a:t>
            </a:r>
            <a:r>
              <a:rPr kumimoji="1" lang="ja-JP" altLang="en-US" sz="2000" dirty="0" smtClean="0">
                <a:latin typeface="Calibri" panose="020F0502020204030204" pitchFamily="34" charset="0"/>
              </a:rPr>
              <a:t>項目</a:t>
            </a:r>
            <a:r>
              <a:rPr kumimoji="1" lang="ja-JP" altLang="en-US" sz="2000" dirty="0">
                <a:latin typeface="Calibri" panose="020F0502020204030204" pitchFamily="34" charset="0"/>
              </a:rPr>
              <a:t>　　　　　　　　　　　　　　　　　　　　　　　　　　　　　　　　　　　　　　　　　　　　　　　　　　　　　　　　　　　　　　　　　　　　　　　　　　　　　　　　</a:t>
            </a:r>
            <a:endParaRPr kumimoji="1" lang="ja-JP" altLang="en-US" sz="2000" dirty="0"/>
          </a:p>
          <a:p>
            <a:pPr lvl="0">
              <a:spcBef>
                <a:spcPts val="1000"/>
              </a:spcBef>
              <a:buClr>
                <a:prstClr val="white"/>
              </a:buClr>
              <a:buSzPct val="80000"/>
            </a:pPr>
            <a:r>
              <a:rPr kumimoji="1" lang="ja-JP" altLang="en-US" sz="2000" dirty="0">
                <a:latin typeface="Calibri" panose="020F0502020204030204" pitchFamily="34" charset="0"/>
              </a:rPr>
              <a:t>　　　</a:t>
            </a:r>
            <a:r>
              <a:rPr kumimoji="1" lang="en-US" altLang="ja-JP" sz="2000" dirty="0">
                <a:latin typeface="Calibri" panose="020F0502020204030204" pitchFamily="34" charset="0"/>
              </a:rPr>
              <a:t>1</a:t>
            </a:r>
            <a:r>
              <a:rPr kumimoji="1" lang="ja-JP" altLang="en-US" sz="2000" dirty="0">
                <a:latin typeface="Calibri" panose="020F0502020204030204" pitchFamily="34" charset="0"/>
              </a:rPr>
              <a:t>　　　　　優しい</a:t>
            </a:r>
            <a:endParaRPr kumimoji="1" lang="ja-JP" altLang="en-US" sz="2000" dirty="0"/>
          </a:p>
          <a:p>
            <a:pPr lvl="0">
              <a:spcBef>
                <a:spcPts val="1000"/>
              </a:spcBef>
              <a:buClr>
                <a:prstClr val="white"/>
              </a:buClr>
              <a:buSzPct val="80000"/>
            </a:pPr>
            <a:r>
              <a:rPr kumimoji="1" lang="ja-JP" altLang="en-US" sz="2000" dirty="0">
                <a:latin typeface="Calibri" panose="020F0502020204030204" pitchFamily="34" charset="0"/>
              </a:rPr>
              <a:t>　　　</a:t>
            </a:r>
            <a:r>
              <a:rPr kumimoji="1" lang="en-US" altLang="ja-JP" sz="2000" dirty="0">
                <a:latin typeface="Calibri" panose="020F0502020204030204" pitchFamily="34" charset="0"/>
              </a:rPr>
              <a:t>2</a:t>
            </a:r>
            <a:r>
              <a:rPr kumimoji="1" lang="ja-JP" altLang="en-US" sz="2000" dirty="0">
                <a:latin typeface="Calibri" panose="020F0502020204030204" pitchFamily="34" charset="0"/>
              </a:rPr>
              <a:t>　　　　　経済力がある</a:t>
            </a:r>
            <a:endParaRPr kumimoji="1" lang="ja-JP" altLang="en-US" sz="2000" dirty="0"/>
          </a:p>
          <a:p>
            <a:pPr lvl="0">
              <a:spcBef>
                <a:spcPts val="1000"/>
              </a:spcBef>
              <a:buClr>
                <a:prstClr val="white"/>
              </a:buClr>
              <a:buSzPct val="80000"/>
            </a:pPr>
            <a:r>
              <a:rPr kumimoji="1" lang="ja-JP" altLang="en-US" sz="2000" dirty="0">
                <a:latin typeface="Calibri" panose="020F0502020204030204" pitchFamily="34" charset="0"/>
              </a:rPr>
              <a:t>　　　</a:t>
            </a:r>
            <a:r>
              <a:rPr kumimoji="1" lang="en-US" altLang="ja-JP" sz="2000" dirty="0">
                <a:latin typeface="Calibri" panose="020F0502020204030204" pitchFamily="34" charset="0"/>
              </a:rPr>
              <a:t>3</a:t>
            </a:r>
            <a:r>
              <a:rPr kumimoji="1" lang="ja-JP" altLang="en-US" sz="2000" dirty="0">
                <a:latin typeface="Calibri" panose="020F0502020204030204" pitchFamily="34" charset="0"/>
              </a:rPr>
              <a:t>　　　　　価値観が同じ</a:t>
            </a:r>
            <a:endParaRPr kumimoji="1" lang="ja-JP" altLang="en-US" sz="2000" dirty="0"/>
          </a:p>
          <a:p>
            <a:pPr lvl="0">
              <a:spcBef>
                <a:spcPts val="1000"/>
              </a:spcBef>
              <a:buClr>
                <a:prstClr val="white"/>
              </a:buClr>
              <a:buSzPct val="80000"/>
            </a:pPr>
            <a:r>
              <a:rPr kumimoji="1" lang="ja-JP" altLang="en-US" sz="2000" dirty="0">
                <a:latin typeface="Calibri" panose="020F0502020204030204" pitchFamily="34" charset="0"/>
              </a:rPr>
              <a:t>　　　</a:t>
            </a:r>
            <a:r>
              <a:rPr kumimoji="1" lang="en-US" altLang="ja-JP" sz="2000" dirty="0">
                <a:latin typeface="Calibri" panose="020F0502020204030204" pitchFamily="34" charset="0"/>
              </a:rPr>
              <a:t>4</a:t>
            </a:r>
            <a:r>
              <a:rPr kumimoji="1" lang="ja-JP" altLang="en-US" sz="2000" dirty="0">
                <a:latin typeface="Calibri" panose="020F0502020204030204" pitchFamily="34" charset="0"/>
              </a:rPr>
              <a:t>　　　　　家庭的</a:t>
            </a:r>
            <a:endParaRPr kumimoji="1" lang="ja-JP" altLang="en-US" sz="2000" dirty="0"/>
          </a:p>
          <a:p>
            <a:pPr lvl="0">
              <a:spcBef>
                <a:spcPts val="1000"/>
              </a:spcBef>
              <a:buClr>
                <a:prstClr val="white"/>
              </a:buClr>
              <a:buSzPct val="80000"/>
            </a:pPr>
            <a:r>
              <a:rPr kumimoji="1" lang="ja-JP" altLang="en-US" sz="2000" dirty="0">
                <a:latin typeface="Calibri" panose="020F0502020204030204" pitchFamily="34" charset="0"/>
              </a:rPr>
              <a:t>　　　</a:t>
            </a:r>
            <a:r>
              <a:rPr kumimoji="1" lang="en-US" altLang="ja-JP" sz="2000" dirty="0">
                <a:latin typeface="Calibri" panose="020F0502020204030204" pitchFamily="34" charset="0"/>
              </a:rPr>
              <a:t>5</a:t>
            </a:r>
            <a:r>
              <a:rPr kumimoji="1" lang="ja-JP" altLang="en-US" sz="2000" dirty="0">
                <a:latin typeface="Calibri" panose="020F0502020204030204" pitchFamily="34" charset="0"/>
              </a:rPr>
              <a:t>　　　　　安心できる</a:t>
            </a:r>
            <a:endParaRPr kumimoji="1" lang="ja-JP" altLang="en-US" sz="2400" dirty="0"/>
          </a:p>
        </p:txBody>
      </p:sp>
    </p:spTree>
    <p:extLst>
      <p:ext uri="{BB962C8B-B14F-4D97-AF65-F5344CB8AC3E}">
        <p14:creationId xmlns:p14="http://schemas.microsoft.com/office/powerpoint/2010/main" val="1603786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3265" y="494754"/>
            <a:ext cx="8534400" cy="1507067"/>
          </a:xfrm>
        </p:spPr>
        <p:txBody>
          <a:bodyPr/>
          <a:lstStyle/>
          <a:p>
            <a:r>
              <a:rPr kumimoji="1" lang="ja-JP" altLang="en-US" u="sng" dirty="0" smtClean="0"/>
              <a:t>他大学</a:t>
            </a:r>
            <a:r>
              <a:rPr lang="ja-JP" altLang="en-US" u="sng" dirty="0" smtClean="0"/>
              <a:t>との比較</a:t>
            </a:r>
            <a:endParaRPr kumimoji="1" lang="ja-JP" altLang="en-US" u="sng"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673024478"/>
              </p:ext>
            </p:extLst>
          </p:nvPr>
        </p:nvGraphicFramePr>
        <p:xfrm>
          <a:off x="693265" y="2651125"/>
          <a:ext cx="8534400" cy="361473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990600" y="2105025"/>
            <a:ext cx="8886825" cy="369332"/>
          </a:xfrm>
          <a:prstGeom prst="rect">
            <a:avLst/>
          </a:prstGeom>
          <a:noFill/>
        </p:spPr>
        <p:txBody>
          <a:bodyPr wrap="square" rtlCol="0">
            <a:spAutoFit/>
          </a:bodyPr>
          <a:lstStyle/>
          <a:p>
            <a:endParaRPr kumimoji="1" lang="ja-JP" altLang="en-US" dirty="0"/>
          </a:p>
        </p:txBody>
      </p:sp>
      <p:sp>
        <p:nvSpPr>
          <p:cNvPr id="5" name="テキスト ボックス 4"/>
          <p:cNvSpPr txBox="1"/>
          <p:nvPr/>
        </p:nvSpPr>
        <p:spPr>
          <a:xfrm>
            <a:off x="2600325" y="2001821"/>
            <a:ext cx="7058025" cy="3785652"/>
          </a:xfrm>
          <a:prstGeom prst="rect">
            <a:avLst/>
          </a:prstGeom>
          <a:noFill/>
        </p:spPr>
        <p:txBody>
          <a:bodyPr wrap="square" rtlCol="0">
            <a:spAutoFit/>
          </a:bodyPr>
          <a:lstStyle/>
          <a:p>
            <a:r>
              <a:rPr kumimoji="1" lang="ja-JP" altLang="en-US" sz="4000" dirty="0" smtClean="0"/>
              <a:t>・敬愛大学</a:t>
            </a:r>
            <a:endParaRPr kumimoji="1" lang="en-US" altLang="ja-JP" sz="4000" dirty="0" smtClean="0"/>
          </a:p>
          <a:p>
            <a:r>
              <a:rPr kumimoji="1" lang="ja-JP" altLang="en-US" sz="4000" dirty="0" smtClean="0"/>
              <a:t>・神田外語大学</a:t>
            </a:r>
            <a:endParaRPr kumimoji="1" lang="en-US" altLang="ja-JP" sz="4000" dirty="0" smtClean="0"/>
          </a:p>
          <a:p>
            <a:r>
              <a:rPr kumimoji="1" lang="ja-JP" altLang="en-US" sz="4000" dirty="0" smtClean="0"/>
              <a:t>・青山学院大学</a:t>
            </a:r>
            <a:endParaRPr kumimoji="1" lang="en-US" altLang="ja-JP" sz="4000" dirty="0" smtClean="0"/>
          </a:p>
          <a:p>
            <a:r>
              <a:rPr kumimoji="1" lang="ja-JP" altLang="en-US" sz="4000" dirty="0" smtClean="0"/>
              <a:t>・東洋大学</a:t>
            </a:r>
            <a:endParaRPr kumimoji="1" lang="en-US" altLang="ja-JP" sz="4000" dirty="0" smtClean="0"/>
          </a:p>
          <a:p>
            <a:r>
              <a:rPr kumimoji="1" lang="ja-JP" altLang="en-US" sz="4000" dirty="0" smtClean="0"/>
              <a:t>・筑波大学</a:t>
            </a:r>
            <a:endParaRPr kumimoji="1" lang="en-US" altLang="ja-JP" sz="4000" dirty="0" smtClean="0"/>
          </a:p>
          <a:p>
            <a:endParaRPr kumimoji="1" lang="ja-JP" altLang="en-US" sz="4000" dirty="0"/>
          </a:p>
        </p:txBody>
      </p:sp>
    </p:spTree>
    <p:extLst>
      <p:ext uri="{BB962C8B-B14F-4D97-AF65-F5344CB8AC3E}">
        <p14:creationId xmlns:p14="http://schemas.microsoft.com/office/powerpoint/2010/main" val="1320456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9937" y="0"/>
            <a:ext cx="8534400" cy="1507067"/>
          </a:xfrm>
        </p:spPr>
        <p:txBody>
          <a:bodyPr>
            <a:normAutofit/>
          </a:bodyPr>
          <a:lstStyle/>
          <a:p>
            <a:r>
              <a:rPr kumimoji="1" lang="ja-JP" altLang="en-US" sz="4800" dirty="0" smtClean="0"/>
              <a:t>敬愛大学</a:t>
            </a:r>
            <a:endParaRPr kumimoji="1" lang="ja-JP" altLang="en-US" sz="4800" dirty="0"/>
          </a:p>
        </p:txBody>
      </p:sp>
      <p:pic>
        <p:nvPicPr>
          <p:cNvPr id="4" name="コンテンツ プレースホルダー 3"/>
          <p:cNvPicPr>
            <a:picLocks noGrp="1" noChangeAspect="1"/>
          </p:cNvPicPr>
          <p:nvPr>
            <p:ph idx="1"/>
          </p:nvPr>
        </p:nvPicPr>
        <p:blipFill>
          <a:blip r:embed="rId2"/>
          <a:stretch>
            <a:fillRect/>
          </a:stretch>
        </p:blipFill>
        <p:spPr>
          <a:xfrm>
            <a:off x="119862" y="1507066"/>
            <a:ext cx="7813096" cy="504170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4626">
            <a:off x="8065667" y="3762981"/>
            <a:ext cx="3779697" cy="2707730"/>
          </a:xfrm>
          <a:prstGeom prst="rect">
            <a:avLst/>
          </a:prstGeom>
        </p:spPr>
      </p:pic>
    </p:spTree>
    <p:extLst>
      <p:ext uri="{BB962C8B-B14F-4D97-AF65-F5344CB8AC3E}">
        <p14:creationId xmlns:p14="http://schemas.microsoft.com/office/powerpoint/2010/main" val="509397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1362" y="0"/>
            <a:ext cx="8534400" cy="1507067"/>
          </a:xfrm>
        </p:spPr>
        <p:txBody>
          <a:bodyPr>
            <a:normAutofit/>
          </a:bodyPr>
          <a:lstStyle/>
          <a:p>
            <a:r>
              <a:rPr kumimoji="1" lang="ja-JP" altLang="en-US" sz="4800" dirty="0" smtClean="0"/>
              <a:t>神田外語大学</a:t>
            </a:r>
            <a:endParaRPr kumimoji="1" lang="ja-JP" altLang="en-US" sz="4800" dirty="0"/>
          </a:p>
        </p:txBody>
      </p:sp>
      <p:pic>
        <p:nvPicPr>
          <p:cNvPr id="4" name="コンテンツ プレースホルダー 3"/>
          <p:cNvPicPr>
            <a:picLocks noGrp="1" noChangeAspect="1"/>
          </p:cNvPicPr>
          <p:nvPr>
            <p:ph idx="1"/>
          </p:nvPr>
        </p:nvPicPr>
        <p:blipFill>
          <a:blip r:embed="rId2"/>
          <a:stretch>
            <a:fillRect/>
          </a:stretch>
        </p:blipFill>
        <p:spPr>
          <a:xfrm>
            <a:off x="171322" y="1424690"/>
            <a:ext cx="7467496" cy="503377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0904">
            <a:off x="7769717" y="3794326"/>
            <a:ext cx="4111785" cy="2595639"/>
          </a:xfrm>
          <a:prstGeom prst="rect">
            <a:avLst/>
          </a:prstGeom>
        </p:spPr>
      </p:pic>
      <p:sp>
        <p:nvSpPr>
          <p:cNvPr id="3" name="テキスト ボックス 2"/>
          <p:cNvSpPr txBox="1"/>
          <p:nvPr/>
        </p:nvSpPr>
        <p:spPr>
          <a:xfrm>
            <a:off x="8280400" y="1424690"/>
            <a:ext cx="3403600" cy="923330"/>
          </a:xfrm>
          <a:prstGeom prst="rect">
            <a:avLst/>
          </a:prstGeom>
          <a:noFill/>
        </p:spPr>
        <p:txBody>
          <a:bodyPr wrap="square" rtlCol="0">
            <a:spAutoFit/>
          </a:bodyPr>
          <a:lstStyle/>
          <a:p>
            <a:r>
              <a:rPr kumimoji="1" lang="en-US" altLang="ja-JP" dirty="0">
                <a:hlinkClick r:id="rId4"/>
              </a:rPr>
              <a:t>https://</a:t>
            </a:r>
            <a:r>
              <a:rPr kumimoji="1" lang="en-US" altLang="ja-JP" dirty="0" smtClean="0">
                <a:hlinkClick r:id="rId4"/>
              </a:rPr>
              <a:t>www.youtube.com/watch?v=8E2gDT2mqJE</a:t>
            </a:r>
            <a:endParaRPr kumimoji="1" lang="en-US" altLang="ja-JP" dirty="0" smtClean="0"/>
          </a:p>
          <a:p>
            <a:endParaRPr kumimoji="1" lang="ja-JP" altLang="en-US" dirty="0"/>
          </a:p>
        </p:txBody>
      </p:sp>
    </p:spTree>
    <p:extLst>
      <p:ext uri="{BB962C8B-B14F-4D97-AF65-F5344CB8AC3E}">
        <p14:creationId xmlns:p14="http://schemas.microsoft.com/office/powerpoint/2010/main" val="492130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2" y="0"/>
            <a:ext cx="8534400" cy="1507067"/>
          </a:xfrm>
        </p:spPr>
        <p:txBody>
          <a:bodyPr>
            <a:normAutofit/>
          </a:bodyPr>
          <a:lstStyle/>
          <a:p>
            <a:r>
              <a:rPr lang="ja-JP" altLang="en-US" sz="4800" dirty="0" smtClean="0"/>
              <a:t>青山学院</a:t>
            </a:r>
            <a:r>
              <a:rPr lang="ja-JP" altLang="en-US" sz="4800" dirty="0"/>
              <a:t>大学</a:t>
            </a:r>
            <a:endParaRPr kumimoji="1" lang="ja-JP" altLang="en-US" sz="4800" dirty="0"/>
          </a:p>
        </p:txBody>
      </p:sp>
      <p:pic>
        <p:nvPicPr>
          <p:cNvPr id="4" name="コンテンツ プレースホルダー 3"/>
          <p:cNvPicPr>
            <a:picLocks noGrp="1" noChangeAspect="1"/>
          </p:cNvPicPr>
          <p:nvPr>
            <p:ph idx="1"/>
          </p:nvPr>
        </p:nvPicPr>
        <p:blipFill>
          <a:blip r:embed="rId2"/>
          <a:stretch>
            <a:fillRect/>
          </a:stretch>
        </p:blipFill>
        <p:spPr>
          <a:xfrm>
            <a:off x="212778" y="1507067"/>
            <a:ext cx="7512554" cy="508385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7120">
            <a:off x="7947489" y="3653548"/>
            <a:ext cx="3816196" cy="2835811"/>
          </a:xfrm>
          <a:prstGeom prst="rect">
            <a:avLst/>
          </a:prstGeom>
        </p:spPr>
      </p:pic>
      <p:sp>
        <p:nvSpPr>
          <p:cNvPr id="3" name="テキスト ボックス 2"/>
          <p:cNvSpPr txBox="1"/>
          <p:nvPr/>
        </p:nvSpPr>
        <p:spPr>
          <a:xfrm>
            <a:off x="8297333" y="1371600"/>
            <a:ext cx="3285067" cy="923330"/>
          </a:xfrm>
          <a:prstGeom prst="rect">
            <a:avLst/>
          </a:prstGeom>
          <a:noFill/>
        </p:spPr>
        <p:txBody>
          <a:bodyPr wrap="square" rtlCol="0">
            <a:spAutoFit/>
          </a:bodyPr>
          <a:lstStyle/>
          <a:p>
            <a:r>
              <a:rPr kumimoji="1" lang="en-US" altLang="ja-JP" dirty="0">
                <a:hlinkClick r:id="rId4"/>
              </a:rPr>
              <a:t>https://</a:t>
            </a:r>
            <a:r>
              <a:rPr kumimoji="1" lang="en-US" altLang="ja-JP" dirty="0" smtClean="0">
                <a:hlinkClick r:id="rId4"/>
              </a:rPr>
              <a:t>www.youtube.com/watch?v=Fz4avpl6djk</a:t>
            </a:r>
            <a:endParaRPr kumimoji="1" lang="en-US" altLang="ja-JP" dirty="0" smtClean="0"/>
          </a:p>
          <a:p>
            <a:endParaRPr kumimoji="1" lang="ja-JP" altLang="en-US" dirty="0"/>
          </a:p>
        </p:txBody>
      </p:sp>
    </p:spTree>
    <p:extLst>
      <p:ext uri="{BB962C8B-B14F-4D97-AF65-F5344CB8AC3E}">
        <p14:creationId xmlns:p14="http://schemas.microsoft.com/office/powerpoint/2010/main" val="64544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837" y="0"/>
            <a:ext cx="8534400" cy="1507067"/>
          </a:xfrm>
        </p:spPr>
        <p:txBody>
          <a:bodyPr>
            <a:normAutofit/>
          </a:bodyPr>
          <a:lstStyle/>
          <a:p>
            <a:r>
              <a:rPr lang="ja-JP" altLang="en-US" sz="4800" dirty="0" smtClean="0"/>
              <a:t>東洋</a:t>
            </a:r>
            <a:r>
              <a:rPr lang="ja-JP" altLang="en-US" sz="4800" dirty="0"/>
              <a:t>大学</a:t>
            </a:r>
            <a:endParaRPr kumimoji="1" lang="ja-JP" altLang="en-US" sz="4800" dirty="0"/>
          </a:p>
        </p:txBody>
      </p:sp>
      <p:pic>
        <p:nvPicPr>
          <p:cNvPr id="4" name="コンテンツ プレースホルダー 3"/>
          <p:cNvPicPr>
            <a:picLocks noGrp="1" noChangeAspect="1"/>
          </p:cNvPicPr>
          <p:nvPr>
            <p:ph idx="1"/>
          </p:nvPr>
        </p:nvPicPr>
        <p:blipFill>
          <a:blip r:embed="rId2"/>
          <a:stretch>
            <a:fillRect/>
          </a:stretch>
        </p:blipFill>
        <p:spPr>
          <a:xfrm>
            <a:off x="253245" y="1507067"/>
            <a:ext cx="7315451" cy="514619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6424">
            <a:off x="7818089" y="3348434"/>
            <a:ext cx="3939277" cy="3016250"/>
          </a:xfrm>
          <a:prstGeom prst="rect">
            <a:avLst/>
          </a:prstGeom>
        </p:spPr>
      </p:pic>
      <p:sp>
        <p:nvSpPr>
          <p:cNvPr id="3" name="テキスト ボックス 2"/>
          <p:cNvSpPr txBox="1"/>
          <p:nvPr/>
        </p:nvSpPr>
        <p:spPr>
          <a:xfrm>
            <a:off x="8144933" y="1016000"/>
            <a:ext cx="3285067" cy="923330"/>
          </a:xfrm>
          <a:prstGeom prst="rect">
            <a:avLst/>
          </a:prstGeom>
          <a:noFill/>
        </p:spPr>
        <p:txBody>
          <a:bodyPr wrap="square" rtlCol="0">
            <a:spAutoFit/>
          </a:bodyPr>
          <a:lstStyle/>
          <a:p>
            <a:r>
              <a:rPr kumimoji="1" lang="en-US" altLang="ja-JP" dirty="0">
                <a:hlinkClick r:id="rId4"/>
              </a:rPr>
              <a:t>https://</a:t>
            </a:r>
            <a:r>
              <a:rPr kumimoji="1" lang="en-US" altLang="ja-JP" dirty="0" smtClean="0">
                <a:hlinkClick r:id="rId4"/>
              </a:rPr>
              <a:t>www.youtube.com/watch?v=mimkwzW-Gls</a:t>
            </a:r>
            <a:endParaRPr kumimoji="1" lang="en-US" altLang="ja-JP" dirty="0" smtClean="0"/>
          </a:p>
          <a:p>
            <a:endParaRPr kumimoji="1" lang="ja-JP" altLang="en-US" dirty="0"/>
          </a:p>
        </p:txBody>
      </p:sp>
    </p:spTree>
    <p:extLst>
      <p:ext uri="{BB962C8B-B14F-4D97-AF65-F5344CB8AC3E}">
        <p14:creationId xmlns:p14="http://schemas.microsoft.com/office/powerpoint/2010/main" val="851363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9963" y="0"/>
            <a:ext cx="8534400" cy="1507067"/>
          </a:xfrm>
        </p:spPr>
        <p:txBody>
          <a:bodyPr>
            <a:normAutofit/>
          </a:bodyPr>
          <a:lstStyle/>
          <a:p>
            <a:r>
              <a:rPr kumimoji="1" lang="ja-JP" altLang="en-US" sz="4800" dirty="0" smtClean="0"/>
              <a:t>筑波大学</a:t>
            </a:r>
            <a:endParaRPr kumimoji="1" lang="ja-JP" altLang="en-US" sz="4800" dirty="0"/>
          </a:p>
        </p:txBody>
      </p:sp>
      <p:pic>
        <p:nvPicPr>
          <p:cNvPr id="4" name="コンテンツ プレースホルダー 3"/>
          <p:cNvPicPr>
            <a:picLocks noGrp="1" noChangeAspect="1"/>
          </p:cNvPicPr>
          <p:nvPr>
            <p:ph idx="1"/>
          </p:nvPr>
        </p:nvPicPr>
        <p:blipFill>
          <a:blip r:embed="rId2"/>
          <a:stretch>
            <a:fillRect/>
          </a:stretch>
        </p:blipFill>
        <p:spPr>
          <a:xfrm>
            <a:off x="271848" y="1350549"/>
            <a:ext cx="7233475" cy="5257003"/>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41775">
            <a:off x="7972656" y="3545554"/>
            <a:ext cx="3771383" cy="2828537"/>
          </a:xfrm>
          <a:prstGeom prst="rect">
            <a:avLst/>
          </a:prstGeom>
        </p:spPr>
      </p:pic>
      <p:sp>
        <p:nvSpPr>
          <p:cNvPr id="3" name="テキスト ボックス 2"/>
          <p:cNvSpPr txBox="1"/>
          <p:nvPr/>
        </p:nvSpPr>
        <p:spPr>
          <a:xfrm>
            <a:off x="8178800" y="1202267"/>
            <a:ext cx="3556000" cy="923330"/>
          </a:xfrm>
          <a:prstGeom prst="rect">
            <a:avLst/>
          </a:prstGeom>
          <a:noFill/>
        </p:spPr>
        <p:txBody>
          <a:bodyPr wrap="square" rtlCol="0">
            <a:spAutoFit/>
          </a:bodyPr>
          <a:lstStyle/>
          <a:p>
            <a:r>
              <a:rPr kumimoji="1" lang="en-US" altLang="ja-JP" dirty="0">
                <a:hlinkClick r:id="rId4"/>
              </a:rPr>
              <a:t>https://</a:t>
            </a:r>
            <a:r>
              <a:rPr kumimoji="1" lang="en-US" altLang="ja-JP" dirty="0" smtClean="0">
                <a:hlinkClick r:id="rId4"/>
              </a:rPr>
              <a:t>www.youtube.com/watch?v=xsD9kgQ2qUw</a:t>
            </a:r>
            <a:endParaRPr kumimoji="1" lang="en-US" altLang="ja-JP" dirty="0" smtClean="0"/>
          </a:p>
          <a:p>
            <a:endParaRPr kumimoji="1" lang="ja-JP" altLang="en-US" dirty="0"/>
          </a:p>
        </p:txBody>
      </p:sp>
    </p:spTree>
    <p:extLst>
      <p:ext uri="{BB962C8B-B14F-4D97-AF65-F5344CB8AC3E}">
        <p14:creationId xmlns:p14="http://schemas.microsoft.com/office/powerpoint/2010/main" val="343661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38307" y="167183"/>
            <a:ext cx="3806508" cy="1507067"/>
          </a:xfrm>
        </p:spPr>
        <p:txBody>
          <a:bodyPr/>
          <a:lstStyle/>
          <a:p>
            <a:r>
              <a:rPr kumimoji="1" lang="ja-JP" altLang="en-US" u="sng" dirty="0" smtClean="0"/>
              <a:t>大学生活満足度</a:t>
            </a:r>
            <a:endParaRPr kumimoji="1" lang="ja-JP" altLang="en-US" u="sng" dirty="0"/>
          </a:p>
        </p:txBody>
      </p:sp>
      <p:sp>
        <p:nvSpPr>
          <p:cNvPr id="3" name="コンテンツ プレースホルダー 2"/>
          <p:cNvSpPr>
            <a:spLocks noGrp="1"/>
          </p:cNvSpPr>
          <p:nvPr>
            <p:ph idx="1"/>
          </p:nvPr>
        </p:nvSpPr>
        <p:spPr>
          <a:xfrm>
            <a:off x="566517" y="2098141"/>
            <a:ext cx="8534400" cy="4266445"/>
          </a:xfrm>
        </p:spPr>
        <p:txBody>
          <a:bodyPr>
            <a:normAutofit/>
          </a:bodyPr>
          <a:lstStyle/>
          <a:p>
            <a:pPr marL="0" indent="0">
              <a:buNone/>
            </a:pPr>
            <a:endParaRPr kumimoji="1" lang="en-US" altLang="ja-JP" dirty="0" smtClean="0"/>
          </a:p>
          <a:p>
            <a:pPr marL="0" indent="0">
              <a:buNone/>
            </a:pPr>
            <a:endParaRPr lang="en-US" altLang="ja-JP" dirty="0" smtClean="0"/>
          </a:p>
          <a:p>
            <a:endParaRPr kumimoji="1" lang="ja-JP" altLang="en-US" dirty="0"/>
          </a:p>
        </p:txBody>
      </p:sp>
      <p:graphicFrame>
        <p:nvGraphicFramePr>
          <p:cNvPr id="18" name="グラフ 17"/>
          <p:cNvGraphicFramePr/>
          <p:nvPr>
            <p:extLst>
              <p:ext uri="{D42A27DB-BD31-4B8C-83A1-F6EECF244321}">
                <p14:modId xmlns:p14="http://schemas.microsoft.com/office/powerpoint/2010/main" val="2496066458"/>
              </p:ext>
            </p:extLst>
          </p:nvPr>
        </p:nvGraphicFramePr>
        <p:xfrm>
          <a:off x="566517" y="1533525"/>
          <a:ext cx="5053233" cy="506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1315302585"/>
              </p:ext>
            </p:extLst>
          </p:nvPr>
        </p:nvGraphicFramePr>
        <p:xfrm>
          <a:off x="5295900" y="1466850"/>
          <a:ext cx="6381750" cy="5819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381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70011" y="0"/>
            <a:ext cx="9231313" cy="5762625"/>
          </a:xfrm>
        </p:spPr>
        <p:txBody>
          <a:bodyPr/>
          <a:lstStyle/>
          <a:p>
            <a:pPr marL="0" indent="0">
              <a:buNone/>
            </a:pPr>
            <a:endParaRPr lang="en-US" altLang="ja-JP" dirty="0" smtClean="0"/>
          </a:p>
          <a:p>
            <a:pPr marL="0" indent="0">
              <a:buNone/>
            </a:pPr>
            <a:r>
              <a:rPr lang="ja-JP" altLang="en-US" dirty="0" smtClean="0">
                <a:solidFill>
                  <a:schemeClr val="tx1"/>
                </a:solidFill>
              </a:rPr>
              <a:t>・学生の半数以上が第一志望の大学に入学</a:t>
            </a:r>
            <a:endParaRPr lang="en-US" altLang="ja-JP" dirty="0" smtClean="0">
              <a:solidFill>
                <a:schemeClr val="tx1"/>
              </a:solidFill>
            </a:endParaRPr>
          </a:p>
          <a:p>
            <a:pPr marL="0" indent="0">
              <a:buNone/>
            </a:pPr>
            <a:endParaRPr lang="en-US" altLang="ja-JP" dirty="0" smtClean="0">
              <a:solidFill>
                <a:schemeClr val="tx1"/>
              </a:solidFill>
            </a:endParaRPr>
          </a:p>
          <a:p>
            <a:pPr marL="0" indent="0">
              <a:buNone/>
            </a:pPr>
            <a:r>
              <a:rPr lang="ja-JP" altLang="en-US" dirty="0" smtClean="0">
                <a:solidFill>
                  <a:schemeClr val="tx1"/>
                </a:solidFill>
              </a:rPr>
              <a:t>・そこでの大学生活に不安を持ち、適応できず、再度受験に戻る学生もいる</a:t>
            </a:r>
            <a:endParaRPr lang="en-US" altLang="ja-JP" dirty="0" smtClean="0">
              <a:solidFill>
                <a:schemeClr val="tx1"/>
              </a:solidFill>
            </a:endParaRPr>
          </a:p>
          <a:p>
            <a:pPr marL="0" indent="0">
              <a:buNone/>
            </a:pPr>
            <a:r>
              <a:rPr lang="ja-JP" altLang="en-US" dirty="0" smtClean="0">
                <a:solidFill>
                  <a:schemeClr val="tx1"/>
                </a:solidFill>
              </a:rPr>
              <a:t>・入学時、第一志望の大学に入学できなかった学生も新たな大学生活に適応し、挫折を</a:t>
            </a:r>
            <a:r>
              <a:rPr lang="ja-JP" altLang="en-US" dirty="0">
                <a:solidFill>
                  <a:schemeClr val="tx1"/>
                </a:solidFill>
              </a:rPr>
              <a:t>乗</a:t>
            </a:r>
            <a:r>
              <a:rPr lang="ja-JP" altLang="en-US" dirty="0" smtClean="0">
                <a:solidFill>
                  <a:schemeClr val="tx1"/>
                </a:solidFill>
              </a:rPr>
              <a:t>り越え、大学生活を楽しむようになる時がある</a:t>
            </a:r>
            <a:endParaRPr lang="en-US" altLang="ja-JP" dirty="0" smtClean="0">
              <a:solidFill>
                <a:schemeClr val="tx1"/>
              </a:solidFill>
            </a:endParaRPr>
          </a:p>
          <a:p>
            <a:pPr marL="0" indent="0">
              <a:buNone/>
            </a:pPr>
            <a:r>
              <a:rPr lang="ja-JP" altLang="en-US" dirty="0" smtClean="0">
                <a:solidFill>
                  <a:schemeClr val="tx1"/>
                </a:solidFill>
              </a:rPr>
              <a:t>→前者より後者のほうが多い</a:t>
            </a:r>
            <a:endParaRPr lang="en-US" altLang="ja-JP" dirty="0" smtClean="0">
              <a:solidFill>
                <a:schemeClr val="tx1"/>
              </a:solidFill>
            </a:endParaRPr>
          </a:p>
          <a:p>
            <a:pPr marL="0" indent="0">
              <a:buNone/>
            </a:pPr>
            <a:endParaRPr lang="en-US" altLang="ja-JP" dirty="0" smtClean="0"/>
          </a:p>
          <a:p>
            <a:pPr marL="0" indent="0">
              <a:buNone/>
            </a:pPr>
            <a:endParaRPr lang="en-US" altLang="ja-JP" dirty="0" smtClean="0"/>
          </a:p>
          <a:p>
            <a:pPr marL="0" indent="0">
              <a:buNone/>
            </a:pPr>
            <a:r>
              <a:rPr lang="ja-JP" altLang="en-US" sz="2400" dirty="0" smtClean="0">
                <a:solidFill>
                  <a:schemeClr val="tx1"/>
                </a:solidFill>
              </a:rPr>
              <a:t>大学の施設、環境の整備、授業やカリキュラムづくり、教職員の対応が作用している</a:t>
            </a:r>
            <a:endParaRPr lang="en-US" altLang="ja-JP" sz="2400" dirty="0" smtClean="0">
              <a:solidFill>
                <a:schemeClr val="tx1"/>
              </a:solidFill>
            </a:endParaRPr>
          </a:p>
        </p:txBody>
      </p:sp>
      <p:sp>
        <p:nvSpPr>
          <p:cNvPr id="4" name="星 5 3"/>
          <p:cNvSpPr/>
          <p:nvPr/>
        </p:nvSpPr>
        <p:spPr>
          <a:xfrm>
            <a:off x="919158" y="4371976"/>
            <a:ext cx="450853" cy="476250"/>
          </a:xfrm>
          <a:prstGeom prst="star5">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7343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401107"/>
            <a:ext cx="8534400" cy="970493"/>
          </a:xfrm>
        </p:spPr>
        <p:txBody>
          <a:bodyPr/>
          <a:lstStyle/>
          <a:p>
            <a:r>
              <a:rPr kumimoji="1" lang="ja-JP" altLang="en-US" u="sng" dirty="0" smtClean="0"/>
              <a:t>目次</a:t>
            </a:r>
            <a:endParaRPr kumimoji="1" lang="ja-JP" altLang="en-US" u="sng" dirty="0"/>
          </a:p>
        </p:txBody>
      </p:sp>
      <p:sp>
        <p:nvSpPr>
          <p:cNvPr id="3" name="コンテンツ プレースホルダー 2"/>
          <p:cNvSpPr>
            <a:spLocks noGrp="1"/>
          </p:cNvSpPr>
          <p:nvPr>
            <p:ph idx="1"/>
          </p:nvPr>
        </p:nvSpPr>
        <p:spPr>
          <a:xfrm>
            <a:off x="1392134" y="1844470"/>
            <a:ext cx="8534400" cy="4419599"/>
          </a:xfrm>
        </p:spPr>
        <p:txBody>
          <a:bodyPr/>
          <a:lstStyle/>
          <a:p>
            <a:r>
              <a:rPr kumimoji="1" lang="ja-JP" altLang="en-US" sz="2800" dirty="0" smtClean="0">
                <a:solidFill>
                  <a:schemeClr val="tx1"/>
                </a:solidFill>
              </a:rPr>
              <a:t>キャンパスライフとは</a:t>
            </a:r>
            <a:endParaRPr kumimoji="1" lang="en-US" altLang="ja-JP" sz="2800" dirty="0" smtClean="0">
              <a:solidFill>
                <a:schemeClr val="tx1"/>
              </a:solidFill>
            </a:endParaRPr>
          </a:p>
          <a:p>
            <a:r>
              <a:rPr lang="ja-JP" altLang="en-US" sz="2800" dirty="0" smtClean="0">
                <a:solidFill>
                  <a:schemeClr val="tx1"/>
                </a:solidFill>
              </a:rPr>
              <a:t>問題関心</a:t>
            </a:r>
            <a:endParaRPr lang="en-US" altLang="ja-JP" sz="2800" dirty="0" smtClean="0">
              <a:solidFill>
                <a:schemeClr val="tx1"/>
              </a:solidFill>
            </a:endParaRPr>
          </a:p>
          <a:p>
            <a:r>
              <a:rPr kumimoji="1" lang="ja-JP" altLang="en-US" sz="2800" dirty="0" smtClean="0">
                <a:solidFill>
                  <a:schemeClr val="tx1"/>
                </a:solidFill>
              </a:rPr>
              <a:t>先行</a:t>
            </a:r>
            <a:r>
              <a:rPr kumimoji="1" lang="ja-JP" altLang="en-US" sz="2800" dirty="0">
                <a:solidFill>
                  <a:schemeClr val="tx1"/>
                </a:solidFill>
              </a:rPr>
              <a:t>研究</a:t>
            </a:r>
            <a:r>
              <a:rPr kumimoji="1" lang="ja-JP" altLang="en-US" sz="2800" dirty="0" smtClean="0">
                <a:solidFill>
                  <a:schemeClr val="tx1"/>
                </a:solidFill>
              </a:rPr>
              <a:t>のレビュー</a:t>
            </a:r>
            <a:endParaRPr kumimoji="1" lang="en-US" altLang="ja-JP" sz="2800" dirty="0" smtClean="0">
              <a:solidFill>
                <a:schemeClr val="tx1"/>
              </a:solidFill>
            </a:endParaRPr>
          </a:p>
          <a:p>
            <a:r>
              <a:rPr kumimoji="1" lang="ja-JP" altLang="en-US" sz="2800" dirty="0" smtClean="0">
                <a:solidFill>
                  <a:schemeClr val="tx1"/>
                </a:solidFill>
              </a:rPr>
              <a:t>部活・サークル</a:t>
            </a:r>
            <a:endParaRPr kumimoji="1" lang="en-US" altLang="ja-JP" sz="2800" dirty="0" smtClean="0">
              <a:solidFill>
                <a:schemeClr val="tx1"/>
              </a:solidFill>
            </a:endParaRPr>
          </a:p>
          <a:p>
            <a:r>
              <a:rPr lang="ja-JP" altLang="en-US" sz="2800" dirty="0">
                <a:solidFill>
                  <a:schemeClr val="tx1"/>
                </a:solidFill>
              </a:rPr>
              <a:t>大学生</a:t>
            </a:r>
            <a:r>
              <a:rPr lang="ja-JP" altLang="en-US" sz="2800" dirty="0" smtClean="0">
                <a:solidFill>
                  <a:schemeClr val="tx1"/>
                </a:solidFill>
              </a:rPr>
              <a:t>の恋愛</a:t>
            </a:r>
            <a:endParaRPr kumimoji="1" lang="en-US" altLang="ja-JP" sz="2800" dirty="0" smtClean="0">
              <a:solidFill>
                <a:schemeClr val="tx1"/>
              </a:solidFill>
            </a:endParaRPr>
          </a:p>
          <a:p>
            <a:r>
              <a:rPr lang="ja-JP" altLang="en-US" sz="2800" dirty="0" smtClean="0">
                <a:solidFill>
                  <a:schemeClr val="tx1"/>
                </a:solidFill>
              </a:rPr>
              <a:t>アルバイト</a:t>
            </a:r>
            <a:endParaRPr lang="en-US" altLang="ja-JP" sz="2800" dirty="0" smtClean="0">
              <a:solidFill>
                <a:schemeClr val="tx1"/>
              </a:solidFill>
            </a:endParaRPr>
          </a:p>
          <a:p>
            <a:r>
              <a:rPr kumimoji="1" lang="ja-JP" altLang="en-US" sz="2800" dirty="0">
                <a:solidFill>
                  <a:schemeClr val="tx1"/>
                </a:solidFill>
              </a:rPr>
              <a:t>学生</a:t>
            </a:r>
            <a:r>
              <a:rPr kumimoji="1" lang="ja-JP" altLang="en-US" sz="2800" dirty="0" smtClean="0">
                <a:solidFill>
                  <a:schemeClr val="tx1"/>
                </a:solidFill>
              </a:rPr>
              <a:t>に求められているもの</a:t>
            </a:r>
            <a:endParaRPr kumimoji="1" lang="en-US" altLang="ja-JP" sz="2800" dirty="0" smtClean="0">
              <a:solidFill>
                <a:schemeClr val="tx1"/>
              </a:solidFill>
            </a:endParaRPr>
          </a:p>
          <a:p>
            <a:endParaRPr kumimoji="1" lang="en-US" altLang="ja-JP" dirty="0" smtClean="0"/>
          </a:p>
          <a:p>
            <a:endParaRPr kumimoji="1" lang="ja-JP" altLang="en-US" dirty="0"/>
          </a:p>
        </p:txBody>
      </p:sp>
    </p:spTree>
    <p:extLst>
      <p:ext uri="{BB962C8B-B14F-4D97-AF65-F5344CB8AC3E}">
        <p14:creationId xmlns:p14="http://schemas.microsoft.com/office/powerpoint/2010/main" val="2624921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734482"/>
            <a:ext cx="8534400" cy="1507067"/>
          </a:xfrm>
        </p:spPr>
        <p:txBody>
          <a:bodyPr/>
          <a:lstStyle/>
          <a:p>
            <a:r>
              <a:rPr kumimoji="1" lang="ja-JP" altLang="en-US" u="sng" dirty="0" smtClean="0"/>
              <a:t>大学選びの基準</a:t>
            </a:r>
            <a:endParaRPr kumimoji="1" lang="ja-JP" altLang="en-US" u="sng" dirty="0"/>
          </a:p>
        </p:txBody>
      </p:sp>
      <p:sp>
        <p:nvSpPr>
          <p:cNvPr id="3" name="コンテンツ プレースホルダー 2"/>
          <p:cNvSpPr>
            <a:spLocks noGrp="1"/>
          </p:cNvSpPr>
          <p:nvPr>
            <p:ph idx="1"/>
          </p:nvPr>
        </p:nvSpPr>
        <p:spPr>
          <a:xfrm>
            <a:off x="684212" y="2241549"/>
            <a:ext cx="8534400" cy="3615267"/>
          </a:xfrm>
        </p:spPr>
        <p:txBody>
          <a:bodyPr>
            <a:normAutofit/>
          </a:bodyPr>
          <a:lstStyle/>
          <a:p>
            <a:pPr marL="0" indent="0">
              <a:buNone/>
            </a:pPr>
            <a:r>
              <a:rPr lang="ja-JP" altLang="en-US" sz="2400" dirty="0" smtClean="0">
                <a:solidFill>
                  <a:schemeClr val="tx1"/>
                </a:solidFill>
              </a:rPr>
              <a:t>・入学難易度</a:t>
            </a:r>
            <a:endParaRPr lang="en-US" altLang="ja-JP" sz="2400" dirty="0" smtClean="0">
              <a:solidFill>
                <a:schemeClr val="tx1"/>
              </a:solidFill>
            </a:endParaRPr>
          </a:p>
          <a:p>
            <a:pPr marL="0" indent="0">
              <a:buNone/>
            </a:pPr>
            <a:r>
              <a:rPr kumimoji="1" lang="ja-JP" altLang="en-US" sz="2400" dirty="0" smtClean="0">
                <a:solidFill>
                  <a:schemeClr val="tx1"/>
                </a:solidFill>
              </a:rPr>
              <a:t>・大学のイメージ</a:t>
            </a:r>
            <a:endParaRPr kumimoji="1" lang="en-US" altLang="ja-JP" sz="2400" dirty="0" smtClean="0">
              <a:solidFill>
                <a:schemeClr val="tx1"/>
              </a:solidFill>
            </a:endParaRPr>
          </a:p>
          <a:p>
            <a:pPr marL="0" indent="0">
              <a:buNone/>
            </a:pPr>
            <a:r>
              <a:rPr lang="ja-JP" altLang="en-US" sz="2400" dirty="0" smtClean="0">
                <a:solidFill>
                  <a:schemeClr val="tx1"/>
                </a:solidFill>
              </a:rPr>
              <a:t>・大学教育の中身</a:t>
            </a:r>
            <a:endParaRPr lang="en-US" altLang="ja-JP" sz="2400" dirty="0" smtClean="0">
              <a:solidFill>
                <a:schemeClr val="tx1"/>
              </a:solidFill>
            </a:endParaRPr>
          </a:p>
          <a:p>
            <a:pPr marL="0" indent="0">
              <a:buNone/>
            </a:pPr>
            <a:r>
              <a:rPr kumimoji="1" lang="ja-JP" altLang="en-US" sz="2400" dirty="0" smtClean="0">
                <a:solidFill>
                  <a:schemeClr val="tx1"/>
                </a:solidFill>
              </a:rPr>
              <a:t>・カリキュラム</a:t>
            </a:r>
            <a:endParaRPr kumimoji="1" lang="en-US" altLang="ja-JP" sz="2400" dirty="0" smtClean="0">
              <a:solidFill>
                <a:schemeClr val="tx1"/>
              </a:solidFill>
            </a:endParaRPr>
          </a:p>
          <a:p>
            <a:pPr marL="0" indent="0">
              <a:buNone/>
            </a:pPr>
            <a:r>
              <a:rPr lang="ja-JP" altLang="en-US" sz="2400" dirty="0" smtClean="0">
                <a:solidFill>
                  <a:schemeClr val="tx1"/>
                </a:solidFill>
              </a:rPr>
              <a:t>・将来の就職率</a:t>
            </a:r>
            <a:endParaRPr lang="en-US" altLang="ja-JP" sz="2400" dirty="0" smtClean="0">
              <a:solidFill>
                <a:schemeClr val="tx1"/>
              </a:solidFill>
            </a:endParaRPr>
          </a:p>
          <a:p>
            <a:pPr marL="0" indent="0">
              <a:buNone/>
            </a:pPr>
            <a:r>
              <a:rPr kumimoji="1" lang="ja-JP" altLang="en-US" sz="2400" dirty="0" smtClean="0">
                <a:solidFill>
                  <a:schemeClr val="tx1"/>
                </a:solidFill>
              </a:rPr>
              <a:t>・立地条件</a:t>
            </a:r>
            <a:endParaRPr kumimoji="1" lang="en-US" altLang="ja-JP" sz="2400" dirty="0" smtClean="0">
              <a:solidFill>
                <a:schemeClr val="tx1"/>
              </a:solidFill>
            </a:endParaRPr>
          </a:p>
          <a:p>
            <a:pPr marL="0" indent="0">
              <a:buNone/>
            </a:pPr>
            <a:r>
              <a:rPr lang="ja-JP" altLang="en-US" sz="2400" dirty="0" smtClean="0">
                <a:solidFill>
                  <a:schemeClr val="tx1"/>
                </a:solidFill>
              </a:rPr>
              <a:t>・部活動、サークル</a:t>
            </a:r>
            <a:endParaRPr kumimoji="1" lang="ja-JP" altLang="en-US" sz="2400" dirty="0">
              <a:solidFill>
                <a:schemeClr val="tx1"/>
              </a:solidFill>
            </a:endParaRPr>
          </a:p>
        </p:txBody>
      </p:sp>
    </p:spTree>
    <p:extLst>
      <p:ext uri="{BB962C8B-B14F-4D97-AF65-F5344CB8AC3E}">
        <p14:creationId xmlns:p14="http://schemas.microsoft.com/office/powerpoint/2010/main" val="1610893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610657"/>
            <a:ext cx="10402888" cy="1507067"/>
          </a:xfrm>
        </p:spPr>
        <p:txBody>
          <a:bodyPr/>
          <a:lstStyle/>
          <a:p>
            <a:r>
              <a:rPr kumimoji="1" lang="ja-JP" altLang="en-US" b="1" u="sng" dirty="0" smtClean="0"/>
              <a:t>大学レジャーランド論</a:t>
            </a:r>
            <a:r>
              <a:rPr kumimoji="1" lang="en-US" altLang="ja-JP" u="sng" dirty="0" smtClean="0"/>
              <a:t/>
            </a:r>
            <a:br>
              <a:rPr kumimoji="1" lang="en-US" altLang="ja-JP" u="sng" dirty="0" smtClean="0"/>
            </a:br>
            <a:r>
              <a:rPr lang="ja-JP" altLang="en-US" sz="2400" dirty="0" smtClean="0"/>
              <a:t>→大学は、社会に出るまでの息抜きの場＝レジャーランドでよいのでは？</a:t>
            </a:r>
            <a:endParaRPr kumimoji="1" lang="ja-JP" altLang="en-US" sz="2400" dirty="0"/>
          </a:p>
        </p:txBody>
      </p:sp>
      <p:sp>
        <p:nvSpPr>
          <p:cNvPr id="3" name="コンテンツ プレースホルダー 2"/>
          <p:cNvSpPr>
            <a:spLocks noGrp="1"/>
          </p:cNvSpPr>
          <p:nvPr>
            <p:ph idx="1"/>
          </p:nvPr>
        </p:nvSpPr>
        <p:spPr>
          <a:xfrm>
            <a:off x="684212" y="2247900"/>
            <a:ext cx="10707688" cy="3862917"/>
          </a:xfrm>
        </p:spPr>
        <p:txBody>
          <a:bodyPr>
            <a:normAutofit/>
          </a:bodyPr>
          <a:lstStyle/>
          <a:p>
            <a:pPr marL="0" indent="0">
              <a:buNone/>
            </a:pPr>
            <a:r>
              <a:rPr kumimoji="1" lang="ja-JP" altLang="en-US" dirty="0" smtClean="0">
                <a:solidFill>
                  <a:schemeClr val="tx1"/>
                </a:solidFill>
              </a:rPr>
              <a:t>・私立大学連盟（１９９０年）　</a:t>
            </a:r>
            <a:endParaRPr kumimoji="1" lang="en-US" altLang="ja-JP" dirty="0" smtClean="0">
              <a:solidFill>
                <a:schemeClr val="tx1"/>
              </a:solidFill>
            </a:endParaRPr>
          </a:p>
          <a:p>
            <a:pPr marL="0" indent="0">
              <a:buNone/>
            </a:pPr>
            <a:r>
              <a:rPr kumimoji="1" lang="ja-JP" altLang="en-US" dirty="0" smtClean="0">
                <a:solidFill>
                  <a:schemeClr val="tx1"/>
                </a:solidFill>
              </a:rPr>
              <a:t>　　　　１位　交友関係</a:t>
            </a:r>
            <a:r>
              <a:rPr lang="ja-JP" altLang="en-US" dirty="0" smtClean="0">
                <a:solidFill>
                  <a:schemeClr val="tx1"/>
                </a:solidFill>
              </a:rPr>
              <a:t>　　２位　</a:t>
            </a:r>
            <a:r>
              <a:rPr lang="ja-JP" altLang="en-US" b="1" u="sng" dirty="0" smtClean="0">
                <a:solidFill>
                  <a:schemeClr val="tx1"/>
                </a:solidFill>
              </a:rPr>
              <a:t>専門的な知識や技術の取得</a:t>
            </a:r>
            <a:r>
              <a:rPr lang="ja-JP" altLang="en-US" dirty="0">
                <a:solidFill>
                  <a:schemeClr val="tx1"/>
                </a:solidFill>
              </a:rPr>
              <a:t>　</a:t>
            </a:r>
            <a:r>
              <a:rPr lang="ja-JP" altLang="en-US" dirty="0" smtClean="0">
                <a:solidFill>
                  <a:schemeClr val="tx1"/>
                </a:solidFill>
              </a:rPr>
              <a:t>３位　</a:t>
            </a:r>
            <a:r>
              <a:rPr lang="ja-JP" altLang="en-US" b="1" u="sng" dirty="0" smtClean="0">
                <a:solidFill>
                  <a:schemeClr val="tx1"/>
                </a:solidFill>
              </a:rPr>
              <a:t>教養を深める</a:t>
            </a:r>
            <a:endParaRPr lang="en-US" altLang="ja-JP" b="1" u="sng" dirty="0" smtClean="0">
              <a:solidFill>
                <a:schemeClr val="tx1"/>
              </a:solidFill>
            </a:endParaRPr>
          </a:p>
          <a:p>
            <a:pPr marL="0" indent="0">
              <a:buNone/>
            </a:pPr>
            <a:r>
              <a:rPr lang="ja-JP" altLang="en-US" dirty="0" smtClean="0">
                <a:solidFill>
                  <a:schemeClr val="tx1"/>
                </a:solidFill>
              </a:rPr>
              <a:t>・１９大学（１９９７年）</a:t>
            </a:r>
            <a:endParaRPr lang="en-US" altLang="ja-JP" dirty="0" smtClean="0">
              <a:solidFill>
                <a:schemeClr val="tx1"/>
              </a:solidFill>
            </a:endParaRPr>
          </a:p>
          <a:p>
            <a:pPr marL="0" indent="0">
              <a:buNone/>
            </a:pPr>
            <a:r>
              <a:rPr lang="ja-JP" altLang="en-US" dirty="0" smtClean="0">
                <a:solidFill>
                  <a:schemeClr val="tx1"/>
                </a:solidFill>
              </a:rPr>
              <a:t>　　　　１位　友人との交友　　２位　</a:t>
            </a:r>
            <a:r>
              <a:rPr lang="ja-JP" altLang="en-US" b="1" u="sng" dirty="0" smtClean="0">
                <a:solidFill>
                  <a:schemeClr val="tx1"/>
                </a:solidFill>
              </a:rPr>
              <a:t>学業・勉強</a:t>
            </a:r>
            <a:r>
              <a:rPr lang="ja-JP" altLang="en-US" dirty="0" smtClean="0">
                <a:solidFill>
                  <a:schemeClr val="tx1"/>
                </a:solidFill>
              </a:rPr>
              <a:t>　　３位　趣味　</a:t>
            </a:r>
            <a:endParaRPr lang="en-US" altLang="ja-JP" dirty="0" smtClean="0">
              <a:solidFill>
                <a:schemeClr val="tx1"/>
              </a:solidFill>
            </a:endParaRPr>
          </a:p>
          <a:p>
            <a:pPr marL="0" indent="0">
              <a:buNone/>
            </a:pPr>
            <a:r>
              <a:rPr lang="ja-JP" altLang="en-US" dirty="0" smtClean="0">
                <a:solidFill>
                  <a:schemeClr val="tx1"/>
                </a:solidFill>
              </a:rPr>
              <a:t>　　　　４位　アルバイト　５位　サークル・部活</a:t>
            </a:r>
            <a:endParaRPr lang="en-US" altLang="ja-JP" dirty="0" smtClean="0">
              <a:solidFill>
                <a:schemeClr val="tx1"/>
              </a:solidFill>
            </a:endParaRPr>
          </a:p>
          <a:p>
            <a:pPr marL="0" indent="0">
              <a:buNone/>
            </a:pPr>
            <a:r>
              <a:rPr lang="ja-JP" altLang="en-US" dirty="0" smtClean="0">
                <a:solidFill>
                  <a:schemeClr val="tx1"/>
                </a:solidFill>
              </a:rPr>
              <a:t>・全国大学生調査（２００２年）</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　　　１位　</a:t>
            </a:r>
            <a:r>
              <a:rPr lang="ja-JP" altLang="en-US" b="1" u="sng" dirty="0" smtClean="0">
                <a:solidFill>
                  <a:schemeClr val="tx1"/>
                </a:solidFill>
              </a:rPr>
              <a:t>勉強</a:t>
            </a:r>
            <a:r>
              <a:rPr lang="ja-JP" altLang="en-US" dirty="0" smtClean="0">
                <a:solidFill>
                  <a:schemeClr val="tx1"/>
                </a:solidFill>
              </a:rPr>
              <a:t>　　２位　豊かな人間関係　　３位　サークル・部活　　</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　　　４位　趣味　　５位　アルバイト</a:t>
            </a:r>
            <a:endParaRPr lang="en-US" altLang="ja-JP" dirty="0" smtClean="0">
              <a:solidFill>
                <a:schemeClr val="tx1"/>
              </a:solidFill>
            </a:endParaRPr>
          </a:p>
        </p:txBody>
      </p:sp>
    </p:spTree>
    <p:extLst>
      <p:ext uri="{BB962C8B-B14F-4D97-AF65-F5344CB8AC3E}">
        <p14:creationId xmlns:p14="http://schemas.microsoft.com/office/powerpoint/2010/main" val="3462143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507" y="319359"/>
            <a:ext cx="8534400" cy="1507067"/>
          </a:xfrm>
        </p:spPr>
        <p:txBody>
          <a:bodyPr/>
          <a:lstStyle/>
          <a:p>
            <a:r>
              <a:rPr lang="ja-JP" altLang="en-US" u="sng" dirty="0" smtClean="0"/>
              <a:t>大学生の男女交際</a:t>
            </a:r>
            <a:endParaRPr kumimoji="1" lang="ja-JP" altLang="en-US" u="sng" dirty="0"/>
          </a:p>
        </p:txBody>
      </p:sp>
      <p:graphicFrame>
        <p:nvGraphicFramePr>
          <p:cNvPr id="14" name="コンテンツ プレースホルダー 13"/>
          <p:cNvGraphicFramePr>
            <a:graphicFrameLocks noGrp="1"/>
          </p:cNvGraphicFramePr>
          <p:nvPr>
            <p:ph idx="1"/>
            <p:extLst>
              <p:ext uri="{D42A27DB-BD31-4B8C-83A1-F6EECF244321}">
                <p14:modId xmlns:p14="http://schemas.microsoft.com/office/powerpoint/2010/main" val="417864631"/>
              </p:ext>
            </p:extLst>
          </p:nvPr>
        </p:nvGraphicFramePr>
        <p:xfrm>
          <a:off x="0" y="1446915"/>
          <a:ext cx="8366125" cy="4361391"/>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7018337" y="2042562"/>
            <a:ext cx="4678363" cy="3170099"/>
          </a:xfrm>
          <a:prstGeom prst="rect">
            <a:avLst/>
          </a:prstGeom>
          <a:noFill/>
        </p:spPr>
        <p:txBody>
          <a:bodyPr wrap="square" rtlCol="0">
            <a:spAutoFit/>
          </a:bodyPr>
          <a:lstStyle/>
          <a:p>
            <a:r>
              <a:rPr kumimoji="1" lang="ja-JP" altLang="en-US" sz="2000" dirty="0" smtClean="0"/>
              <a:t>交際・恋愛が生活の中で占める比重が</a:t>
            </a:r>
            <a:endParaRPr kumimoji="1" lang="en-US" altLang="ja-JP" sz="2000" dirty="0" smtClean="0"/>
          </a:p>
          <a:p>
            <a:r>
              <a:rPr kumimoji="1" lang="ja-JP" altLang="en-US" sz="2000" dirty="0" smtClean="0"/>
              <a:t>・「強い」という割合は３割強</a:t>
            </a:r>
            <a:endParaRPr kumimoji="1" lang="en-US" altLang="ja-JP" sz="2000" dirty="0" smtClean="0"/>
          </a:p>
          <a:p>
            <a:r>
              <a:rPr kumimoji="1" lang="ja-JP" altLang="en-US" sz="2000" dirty="0" smtClean="0"/>
              <a:t>・「弱い」という割合は７割弱</a:t>
            </a:r>
            <a:endParaRPr kumimoji="1" lang="en-US" altLang="ja-JP" sz="2000" dirty="0" smtClean="0"/>
          </a:p>
          <a:p>
            <a:endParaRPr kumimoji="1" lang="en-US" altLang="ja-JP" sz="2000" dirty="0"/>
          </a:p>
          <a:p>
            <a:endParaRPr kumimoji="1" lang="en-US" altLang="ja-JP" sz="2000" dirty="0" smtClean="0"/>
          </a:p>
          <a:p>
            <a:endParaRPr kumimoji="1" lang="en-US" altLang="ja-JP" sz="2000" dirty="0"/>
          </a:p>
          <a:p>
            <a:endParaRPr kumimoji="1" lang="en-US" altLang="ja-JP" sz="2000" dirty="0" smtClean="0"/>
          </a:p>
          <a:p>
            <a:r>
              <a:rPr kumimoji="1" lang="ja-JP" altLang="en-US" sz="2000" dirty="0" smtClean="0"/>
              <a:t>★高校時代の交際・恋愛経験の有無が大学時代の交際・恋愛のあり方にかなり影響している</a:t>
            </a:r>
            <a:endParaRPr kumimoji="1" lang="en-US" altLang="ja-JP" sz="2000" dirty="0" smtClean="0"/>
          </a:p>
        </p:txBody>
      </p:sp>
      <p:sp>
        <p:nvSpPr>
          <p:cNvPr id="3" name="テキスト ボックス 2"/>
          <p:cNvSpPr txBox="1"/>
          <p:nvPr/>
        </p:nvSpPr>
        <p:spPr>
          <a:xfrm>
            <a:off x="7018337" y="5621867"/>
            <a:ext cx="4394730" cy="923330"/>
          </a:xfrm>
          <a:prstGeom prst="rect">
            <a:avLst/>
          </a:prstGeom>
          <a:noFill/>
        </p:spPr>
        <p:txBody>
          <a:bodyPr wrap="square" rtlCol="0">
            <a:spAutoFit/>
          </a:bodyPr>
          <a:lstStyle/>
          <a:p>
            <a:r>
              <a:rPr kumimoji="1" lang="en-US" altLang="ja-JP" dirty="0">
                <a:hlinkClick r:id="rId3"/>
              </a:rPr>
              <a:t>https://</a:t>
            </a:r>
            <a:r>
              <a:rPr kumimoji="1" lang="en-US" altLang="ja-JP" dirty="0" smtClean="0">
                <a:hlinkClick r:id="rId3"/>
              </a:rPr>
              <a:t>www.youtube.com/watch?v=NpjJ2CV1vYg</a:t>
            </a:r>
            <a:endParaRPr kumimoji="1" lang="en-US" altLang="ja-JP" dirty="0" smtClean="0"/>
          </a:p>
          <a:p>
            <a:endParaRPr kumimoji="1" lang="ja-JP" altLang="en-US" dirty="0"/>
          </a:p>
        </p:txBody>
      </p:sp>
    </p:spTree>
    <p:extLst>
      <p:ext uri="{BB962C8B-B14F-4D97-AF65-F5344CB8AC3E}">
        <p14:creationId xmlns:p14="http://schemas.microsoft.com/office/powerpoint/2010/main" val="2691078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6728" y="386548"/>
            <a:ext cx="8534400" cy="1507067"/>
          </a:xfrm>
        </p:spPr>
        <p:txBody>
          <a:bodyPr/>
          <a:lstStyle/>
          <a:p>
            <a:r>
              <a:rPr lang="ja-JP" altLang="en-US" dirty="0" smtClean="0"/>
              <a:t>どんな</a:t>
            </a:r>
            <a:r>
              <a:rPr lang="ja-JP" altLang="en-US" dirty="0"/>
              <a:t>アルバイト</a:t>
            </a:r>
            <a:r>
              <a:rPr lang="ja-JP" altLang="en-US" dirty="0" smtClean="0"/>
              <a:t>をしているか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 </a:t>
            </a:r>
            <a:br>
              <a:rPr lang="ja-JP" altLang="en-US" dirty="0"/>
            </a:b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13" y="1562527"/>
            <a:ext cx="8337583" cy="4859875"/>
          </a:xfrm>
          <a:prstGeom prst="rect">
            <a:avLst/>
          </a:prstGeom>
        </p:spPr>
      </p:pic>
    </p:spTree>
    <p:extLst>
      <p:ext uri="{BB962C8B-B14F-4D97-AF65-F5344CB8AC3E}">
        <p14:creationId xmlns:p14="http://schemas.microsoft.com/office/powerpoint/2010/main" val="3253437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1979" y="441085"/>
            <a:ext cx="8534400" cy="1507067"/>
          </a:xfrm>
        </p:spPr>
        <p:txBody>
          <a:bodyPr/>
          <a:lstStyle/>
          <a:p>
            <a:r>
              <a:rPr kumimoji="1" lang="ja-JP" altLang="en-US" dirty="0" smtClean="0"/>
              <a:t>週に何回アルバイトをしているか</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325" y="1704149"/>
            <a:ext cx="7657707" cy="4443108"/>
          </a:xfrm>
        </p:spPr>
      </p:pic>
    </p:spTree>
    <p:extLst>
      <p:ext uri="{BB962C8B-B14F-4D97-AF65-F5344CB8AC3E}">
        <p14:creationId xmlns:p14="http://schemas.microsoft.com/office/powerpoint/2010/main" val="1192182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231" y="343035"/>
            <a:ext cx="8534400" cy="1507067"/>
          </a:xfrm>
        </p:spPr>
        <p:txBody>
          <a:bodyPr/>
          <a:lstStyle/>
          <a:p>
            <a:r>
              <a:rPr lang="ja-JP" altLang="en-US" dirty="0"/>
              <a:t>週</a:t>
            </a:r>
            <a:r>
              <a:rPr lang="ja-JP" altLang="en-US" dirty="0" smtClean="0"/>
              <a:t>に何時間アルバイトをしているか</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080" y="1989098"/>
            <a:ext cx="6881717" cy="4011268"/>
          </a:xfrm>
        </p:spPr>
      </p:pic>
    </p:spTree>
    <p:extLst>
      <p:ext uri="{BB962C8B-B14F-4D97-AF65-F5344CB8AC3E}">
        <p14:creationId xmlns:p14="http://schemas.microsoft.com/office/powerpoint/2010/main" val="3904641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709" y="328287"/>
            <a:ext cx="8534400" cy="1507067"/>
          </a:xfrm>
        </p:spPr>
        <p:txBody>
          <a:bodyPr/>
          <a:lstStyle/>
          <a:p>
            <a:r>
              <a:rPr kumimoji="1" lang="ja-JP" altLang="en-US" dirty="0" smtClean="0"/>
              <a:t>月給はいくらか</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444" y="1749418"/>
            <a:ext cx="7648653" cy="4437855"/>
          </a:xfrm>
        </p:spPr>
      </p:pic>
    </p:spTree>
    <p:extLst>
      <p:ext uri="{BB962C8B-B14F-4D97-AF65-F5344CB8AC3E}">
        <p14:creationId xmlns:p14="http://schemas.microsoft.com/office/powerpoint/2010/main" val="856516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3206" y="387281"/>
            <a:ext cx="8534400" cy="1507067"/>
          </a:xfrm>
        </p:spPr>
        <p:txBody>
          <a:bodyPr/>
          <a:lstStyle/>
          <a:p>
            <a:r>
              <a:rPr lang="ja-JP" altLang="en-US" dirty="0" smtClean="0"/>
              <a:t>時給はいくらか</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367" y="2144095"/>
            <a:ext cx="6707093" cy="3927415"/>
          </a:xfrm>
        </p:spPr>
      </p:pic>
    </p:spTree>
    <p:extLst>
      <p:ext uri="{BB962C8B-B14F-4D97-AF65-F5344CB8AC3E}">
        <p14:creationId xmlns:p14="http://schemas.microsoft.com/office/powerpoint/2010/main" val="25989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8458" y="446273"/>
            <a:ext cx="8534400" cy="1507067"/>
          </a:xfrm>
        </p:spPr>
        <p:txBody>
          <a:bodyPr/>
          <a:lstStyle/>
          <a:p>
            <a:r>
              <a:rPr lang="ja-JP" altLang="en-US" dirty="0"/>
              <a:t>実際</a:t>
            </a:r>
            <a:r>
              <a:rPr lang="ja-JP" altLang="en-US" dirty="0" smtClean="0"/>
              <a:t>には月にいくら位稼ぎたいか</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171" y="1953340"/>
            <a:ext cx="6716146" cy="3914759"/>
          </a:xfrm>
        </p:spPr>
      </p:pic>
    </p:spTree>
    <p:extLst>
      <p:ext uri="{BB962C8B-B14F-4D97-AF65-F5344CB8AC3E}">
        <p14:creationId xmlns:p14="http://schemas.microsoft.com/office/powerpoint/2010/main" val="4187240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579010"/>
            <a:ext cx="8534400" cy="1507067"/>
          </a:xfrm>
        </p:spPr>
        <p:txBody>
          <a:bodyPr>
            <a:normAutofit/>
          </a:bodyPr>
          <a:lstStyle/>
          <a:p>
            <a:r>
              <a:rPr kumimoji="1" lang="ja-JP" altLang="en-US" sz="4000" u="sng" dirty="0" smtClean="0"/>
              <a:t>学生に求められているもの</a:t>
            </a:r>
            <a:endParaRPr kumimoji="1" lang="ja-JP" altLang="en-US" sz="4000" u="sng" dirty="0"/>
          </a:p>
        </p:txBody>
      </p:sp>
      <p:sp>
        <p:nvSpPr>
          <p:cNvPr id="3" name="コンテンツ プレースホルダー 2"/>
          <p:cNvSpPr>
            <a:spLocks noGrp="1"/>
          </p:cNvSpPr>
          <p:nvPr>
            <p:ph idx="1"/>
          </p:nvPr>
        </p:nvSpPr>
        <p:spPr>
          <a:xfrm>
            <a:off x="684211" y="1666569"/>
            <a:ext cx="10421323" cy="4596034"/>
          </a:xfrm>
        </p:spPr>
        <p:txBody>
          <a:bodyPr>
            <a:normAutofit/>
          </a:bodyPr>
          <a:lstStyle/>
          <a:p>
            <a:pPr marL="0" indent="0">
              <a:buNone/>
            </a:pPr>
            <a:r>
              <a:rPr lang="ja-JP" altLang="en-US" sz="3200" dirty="0" smtClean="0">
                <a:ln w="0"/>
                <a:solidFill>
                  <a:schemeClr val="tx1"/>
                </a:solidFill>
                <a:effectLst>
                  <a:outerShdw blurRad="38100" dist="19050" dir="2700000" algn="tl" rotWithShape="0">
                    <a:schemeClr val="dk1">
                      <a:alpha val="40000"/>
                    </a:schemeClr>
                  </a:outerShdw>
                </a:effectLst>
              </a:rPr>
              <a:t>・１位　</a:t>
            </a:r>
            <a:r>
              <a:rPr lang="ja-JP" altLang="en-US" sz="3200" dirty="0">
                <a:ln w="0"/>
                <a:solidFill>
                  <a:schemeClr val="tx1"/>
                </a:solidFill>
                <a:effectLst>
                  <a:outerShdw blurRad="38100" dist="19050" dir="2700000" algn="tl" rotWithShape="0">
                    <a:schemeClr val="dk1">
                      <a:alpha val="40000"/>
                    </a:schemeClr>
                  </a:outerShdw>
                </a:effectLst>
              </a:rPr>
              <a:t> </a:t>
            </a:r>
            <a:r>
              <a:rPr lang="ja-JP" altLang="en-US" sz="3200" dirty="0" smtClean="0">
                <a:ln w="0"/>
                <a:solidFill>
                  <a:schemeClr val="tx1"/>
                </a:solidFill>
                <a:effectLst>
                  <a:outerShdw blurRad="38100" dist="19050" dir="2700000" algn="tl" rotWithShape="0">
                    <a:schemeClr val="dk1">
                      <a:alpha val="40000"/>
                    </a:schemeClr>
                  </a:outerShdw>
                </a:effectLst>
              </a:rPr>
              <a:t>コミュニケーション能力</a:t>
            </a:r>
            <a:endParaRPr lang="en-US" altLang="ja-JP" sz="3200" dirty="0" smtClean="0">
              <a:ln w="0"/>
              <a:solidFill>
                <a:schemeClr val="tx1"/>
              </a:solidFill>
              <a:effectLst>
                <a:outerShdw blurRad="38100" dist="19050" dir="2700000" algn="tl" rotWithShape="0">
                  <a:schemeClr val="dk1">
                    <a:alpha val="40000"/>
                  </a:schemeClr>
                </a:outerShdw>
              </a:effectLst>
            </a:endParaRPr>
          </a:p>
          <a:p>
            <a:pPr marL="0" indent="0">
              <a:buNone/>
            </a:pPr>
            <a:r>
              <a:rPr kumimoji="1" lang="ja-JP" altLang="en-US" sz="3200" dirty="0" smtClean="0">
                <a:ln w="0"/>
                <a:solidFill>
                  <a:schemeClr val="tx1"/>
                </a:solidFill>
                <a:effectLst>
                  <a:outerShdw blurRad="38100" dist="19050" dir="2700000" algn="tl" rotWithShape="0">
                    <a:schemeClr val="dk1">
                      <a:alpha val="40000"/>
                    </a:schemeClr>
                  </a:outerShdw>
                </a:effectLst>
              </a:rPr>
              <a:t>・２位　主体性</a:t>
            </a:r>
            <a:endParaRPr kumimoji="1" lang="en-US" altLang="ja-JP" sz="3200" dirty="0" smtClean="0">
              <a:ln w="0"/>
              <a:solidFill>
                <a:schemeClr val="tx1"/>
              </a:solidFill>
              <a:effectLst>
                <a:outerShdw blurRad="38100" dist="19050" dir="2700000" algn="tl" rotWithShape="0">
                  <a:schemeClr val="dk1">
                    <a:alpha val="40000"/>
                  </a:schemeClr>
                </a:outerShdw>
              </a:effectLst>
            </a:endParaRPr>
          </a:p>
          <a:p>
            <a:pPr marL="0" indent="0">
              <a:buNone/>
            </a:pPr>
            <a:r>
              <a:rPr lang="ja-JP" altLang="en-US" sz="3200" dirty="0" smtClean="0">
                <a:ln w="0"/>
                <a:solidFill>
                  <a:schemeClr val="tx1"/>
                </a:solidFill>
                <a:effectLst>
                  <a:outerShdw blurRad="38100" dist="19050" dir="2700000" algn="tl" rotWithShape="0">
                    <a:schemeClr val="dk1">
                      <a:alpha val="40000"/>
                    </a:schemeClr>
                  </a:outerShdw>
                </a:effectLst>
              </a:rPr>
              <a:t>・３位　チャレンジ精神</a:t>
            </a:r>
            <a:endParaRPr lang="en-US" altLang="ja-JP" sz="3200" dirty="0" smtClean="0">
              <a:ln w="0"/>
              <a:solidFill>
                <a:schemeClr val="tx1"/>
              </a:solidFill>
              <a:effectLst>
                <a:outerShdw blurRad="38100" dist="19050" dir="2700000" algn="tl" rotWithShape="0">
                  <a:schemeClr val="dk1">
                    <a:alpha val="40000"/>
                  </a:schemeClr>
                </a:outerShdw>
              </a:effectLst>
            </a:endParaRPr>
          </a:p>
          <a:p>
            <a:pPr marL="0" indent="0">
              <a:buNone/>
            </a:pPr>
            <a:r>
              <a:rPr kumimoji="1" lang="ja-JP" altLang="en-US" sz="3200" dirty="0" smtClean="0">
                <a:ln w="0"/>
                <a:solidFill>
                  <a:schemeClr val="tx1"/>
                </a:solidFill>
                <a:effectLst>
                  <a:outerShdw blurRad="38100" dist="19050" dir="2700000" algn="tl" rotWithShape="0">
                    <a:schemeClr val="dk1">
                      <a:alpha val="40000"/>
                    </a:schemeClr>
                  </a:outerShdw>
                </a:effectLst>
              </a:rPr>
              <a:t>・４位　協調性</a:t>
            </a:r>
            <a:endParaRPr kumimoji="1" lang="en-US" altLang="ja-JP" sz="3200" dirty="0" smtClean="0">
              <a:ln w="0"/>
              <a:solidFill>
                <a:schemeClr val="tx1"/>
              </a:solidFill>
              <a:effectLst>
                <a:outerShdw blurRad="38100" dist="19050" dir="2700000" algn="tl" rotWithShape="0">
                  <a:schemeClr val="dk1">
                    <a:alpha val="40000"/>
                  </a:schemeClr>
                </a:outerShdw>
              </a:effectLst>
            </a:endParaRPr>
          </a:p>
          <a:p>
            <a:pPr marL="0" indent="0">
              <a:buNone/>
            </a:pPr>
            <a:r>
              <a:rPr lang="ja-JP" altLang="en-US" sz="3200" dirty="0" smtClean="0">
                <a:ln w="0"/>
                <a:solidFill>
                  <a:schemeClr val="tx1"/>
                </a:solidFill>
                <a:effectLst>
                  <a:outerShdw blurRad="38100" dist="19050" dir="2700000" algn="tl" rotWithShape="0">
                    <a:schemeClr val="dk1">
                      <a:alpha val="40000"/>
                    </a:schemeClr>
                  </a:outerShdw>
                </a:effectLst>
              </a:rPr>
              <a:t>・５位　誠実性</a:t>
            </a:r>
            <a:endParaRPr kumimoji="1" lang="ja-JP" alt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1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624" y="467593"/>
            <a:ext cx="8534400" cy="1507067"/>
          </a:xfrm>
        </p:spPr>
        <p:txBody>
          <a:bodyPr/>
          <a:lstStyle/>
          <a:p>
            <a:r>
              <a:rPr lang="ja-JP" altLang="en-US" u="sng" dirty="0" smtClean="0">
                <a:solidFill>
                  <a:srgbClr val="FFFFFF"/>
                </a:solidFill>
              </a:rPr>
              <a:t>キャンパスライフとは</a:t>
            </a:r>
            <a:endParaRPr kumimoji="1" lang="ja-JP" altLang="en-US" u="sng" dirty="0">
              <a:solidFill>
                <a:srgbClr val="FFFFFF"/>
              </a:solidFill>
            </a:endParaRPr>
          </a:p>
        </p:txBody>
      </p:sp>
      <p:sp>
        <p:nvSpPr>
          <p:cNvPr id="3" name="コンテンツ プレースホルダー 2"/>
          <p:cNvSpPr>
            <a:spLocks noGrp="1"/>
          </p:cNvSpPr>
          <p:nvPr>
            <p:ph idx="1"/>
          </p:nvPr>
        </p:nvSpPr>
        <p:spPr>
          <a:xfrm>
            <a:off x="584624" y="2444436"/>
            <a:ext cx="8534400" cy="2653335"/>
          </a:xfrm>
        </p:spPr>
        <p:txBody>
          <a:bodyPr>
            <a:normAutofit/>
          </a:bodyPr>
          <a:lstStyle/>
          <a:p>
            <a:r>
              <a:rPr kumimoji="1" lang="ja-JP" altLang="en-US" sz="3600" dirty="0" smtClean="0">
                <a:solidFill>
                  <a:schemeClr val="tx1"/>
                </a:solidFill>
              </a:rPr>
              <a:t>大学生としての暮らしや学び、大学における学生生活などの意味の表現</a:t>
            </a:r>
            <a:endParaRPr kumimoji="1" lang="ja-JP" altLang="en-US" sz="3600" dirty="0">
              <a:solidFill>
                <a:schemeClr val="tx1"/>
              </a:solidFill>
            </a:endParaRPr>
          </a:p>
        </p:txBody>
      </p:sp>
    </p:spTree>
    <p:extLst>
      <p:ext uri="{BB962C8B-B14F-4D97-AF65-F5344CB8AC3E}">
        <p14:creationId xmlns:p14="http://schemas.microsoft.com/office/powerpoint/2010/main" val="8526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2" y="685800"/>
            <a:ext cx="8534400" cy="1521987"/>
          </a:xfrm>
        </p:spPr>
        <p:txBody>
          <a:bodyPr/>
          <a:lstStyle/>
          <a:p>
            <a:r>
              <a:rPr kumimoji="1" lang="ja-JP" altLang="en-US" u="sng" dirty="0" smtClean="0"/>
              <a:t>問題関心</a:t>
            </a:r>
            <a:endParaRPr kumimoji="1" lang="ja-JP" altLang="en-US" u="sng" dirty="0"/>
          </a:p>
        </p:txBody>
      </p:sp>
      <p:sp>
        <p:nvSpPr>
          <p:cNvPr id="3" name="コンテンツ プレースホルダー 2"/>
          <p:cNvSpPr>
            <a:spLocks noGrp="1"/>
          </p:cNvSpPr>
          <p:nvPr>
            <p:ph idx="1"/>
          </p:nvPr>
        </p:nvSpPr>
        <p:spPr>
          <a:xfrm>
            <a:off x="747586" y="2378798"/>
            <a:ext cx="8534400" cy="3615267"/>
          </a:xfrm>
        </p:spPr>
        <p:txBody>
          <a:bodyPr/>
          <a:lstStyle/>
          <a:p>
            <a:r>
              <a:rPr kumimoji="1" lang="ja-JP" altLang="en-US" sz="2800" dirty="0" smtClean="0">
                <a:solidFill>
                  <a:schemeClr val="tx1"/>
                </a:solidFill>
              </a:rPr>
              <a:t>他大学との比較をしたかった</a:t>
            </a:r>
            <a:endParaRPr kumimoji="1" lang="en-US" altLang="ja-JP" sz="2800" dirty="0" smtClean="0">
              <a:solidFill>
                <a:schemeClr val="tx1"/>
              </a:solidFill>
            </a:endParaRPr>
          </a:p>
          <a:p>
            <a:r>
              <a:rPr lang="ja-JP" altLang="en-US" sz="2800" dirty="0" smtClean="0">
                <a:solidFill>
                  <a:schemeClr val="tx1"/>
                </a:solidFill>
              </a:rPr>
              <a:t>イメージと現実の違いを知りたかった</a:t>
            </a:r>
            <a:endParaRPr lang="en-US" altLang="ja-JP" sz="2800" dirty="0" smtClean="0">
              <a:solidFill>
                <a:schemeClr val="tx1"/>
              </a:solidFill>
            </a:endParaRPr>
          </a:p>
          <a:p>
            <a:pPr marL="0" indent="0">
              <a:buNone/>
            </a:pPr>
            <a:endParaRPr kumimoji="1" lang="ja-JP" altLang="en-US" dirty="0"/>
          </a:p>
        </p:txBody>
      </p:sp>
    </p:spTree>
    <p:extLst>
      <p:ext uri="{BB962C8B-B14F-4D97-AF65-F5344CB8AC3E}">
        <p14:creationId xmlns:p14="http://schemas.microsoft.com/office/powerpoint/2010/main" val="270586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2731" y="131613"/>
            <a:ext cx="8534400" cy="1049488"/>
          </a:xfrm>
        </p:spPr>
        <p:txBody>
          <a:bodyPr/>
          <a:lstStyle/>
          <a:p>
            <a:r>
              <a:rPr kumimoji="1" lang="ja-JP" altLang="en-US" u="sng" dirty="0" smtClean="0"/>
              <a:t>先行研究のレビュー</a:t>
            </a:r>
            <a:endParaRPr kumimoji="1" lang="ja-JP" altLang="en-US" u="sng" dirty="0"/>
          </a:p>
        </p:txBody>
      </p:sp>
      <p:sp>
        <p:nvSpPr>
          <p:cNvPr id="3" name="コンテンツ プレースホルダー 2"/>
          <p:cNvSpPr>
            <a:spLocks noGrp="1"/>
          </p:cNvSpPr>
          <p:nvPr>
            <p:ph idx="1"/>
          </p:nvPr>
        </p:nvSpPr>
        <p:spPr>
          <a:xfrm>
            <a:off x="602731" y="1729214"/>
            <a:ext cx="10531994" cy="4192426"/>
          </a:xfrm>
        </p:spPr>
        <p:txBody>
          <a:bodyPr>
            <a:noAutofit/>
          </a:bodyPr>
          <a:lstStyle/>
          <a:p>
            <a:pPr marL="0" indent="0">
              <a:buNone/>
            </a:pPr>
            <a:r>
              <a:rPr lang="en-US" altLang="ja-JP" sz="1600" dirty="0" smtClean="0">
                <a:solidFill>
                  <a:schemeClr val="tx1"/>
                </a:solidFill>
              </a:rPr>
              <a:t>〈</a:t>
            </a:r>
            <a:r>
              <a:rPr lang="ja-JP" altLang="en-US" sz="1800" dirty="0" smtClean="0">
                <a:solidFill>
                  <a:schemeClr val="tx1"/>
                </a:solidFill>
              </a:rPr>
              <a:t>敬愛大学　こども学科</a:t>
            </a:r>
            <a:r>
              <a:rPr lang="en-US" altLang="ja-JP" sz="1600" dirty="0" smtClean="0">
                <a:solidFill>
                  <a:schemeClr val="tx1"/>
                </a:solidFill>
              </a:rPr>
              <a:t>〉</a:t>
            </a:r>
          </a:p>
          <a:p>
            <a:pPr marL="0" indent="0">
              <a:buNone/>
            </a:pPr>
            <a:r>
              <a:rPr kumimoji="1" lang="ja-JP" altLang="en-US" sz="1800" dirty="0" smtClean="0">
                <a:solidFill>
                  <a:schemeClr val="tx1"/>
                </a:solidFill>
              </a:rPr>
              <a:t>・</a:t>
            </a:r>
            <a:r>
              <a:rPr kumimoji="1" lang="ja-JP" altLang="en-US" dirty="0" smtClean="0">
                <a:solidFill>
                  <a:schemeClr val="tx1"/>
                </a:solidFill>
              </a:rPr>
              <a:t>サークルを増やしてほしい</a:t>
            </a:r>
            <a:endParaRPr kumimoji="1" lang="en-US" altLang="ja-JP" dirty="0" smtClean="0">
              <a:solidFill>
                <a:schemeClr val="tx1"/>
              </a:solidFill>
            </a:endParaRPr>
          </a:p>
          <a:p>
            <a:pPr marL="0" indent="0">
              <a:buNone/>
            </a:pPr>
            <a:r>
              <a:rPr lang="ja-JP" altLang="en-US" dirty="0" smtClean="0">
                <a:solidFill>
                  <a:schemeClr val="tx1"/>
                </a:solidFill>
              </a:rPr>
              <a:t>・学校に居ていい時間を長くしてほしい</a:t>
            </a:r>
            <a:endParaRPr lang="en-US" altLang="ja-JP" dirty="0" smtClean="0">
              <a:solidFill>
                <a:schemeClr val="tx1"/>
              </a:solidFill>
            </a:endParaRPr>
          </a:p>
          <a:p>
            <a:pPr marL="0" indent="0">
              <a:buNone/>
            </a:pPr>
            <a:r>
              <a:rPr kumimoji="1" lang="ja-JP" altLang="en-US" dirty="0" smtClean="0">
                <a:solidFill>
                  <a:schemeClr val="tx1"/>
                </a:solidFill>
              </a:rPr>
              <a:t>・学食の値段を下げ、種類を増やしてほしい</a:t>
            </a:r>
            <a:endParaRPr kumimoji="1" lang="en-US" altLang="ja-JP" dirty="0" smtClean="0">
              <a:solidFill>
                <a:schemeClr val="tx1"/>
              </a:solidFill>
            </a:endParaRPr>
          </a:p>
          <a:p>
            <a:pPr marL="0" indent="0">
              <a:buNone/>
            </a:pPr>
            <a:r>
              <a:rPr lang="ja-JP" altLang="en-US" dirty="0" smtClean="0">
                <a:solidFill>
                  <a:schemeClr val="tx1"/>
                </a:solidFill>
              </a:rPr>
              <a:t>・連絡を早くしてほしい</a:t>
            </a:r>
            <a:endParaRPr lang="en-US" altLang="ja-JP" dirty="0" smtClean="0">
              <a:solidFill>
                <a:schemeClr val="tx1"/>
              </a:solidFill>
            </a:endParaRPr>
          </a:p>
          <a:p>
            <a:pPr marL="0" indent="0">
              <a:buNone/>
            </a:pPr>
            <a:r>
              <a:rPr kumimoji="1" lang="ja-JP" altLang="en-US" dirty="0" smtClean="0">
                <a:solidFill>
                  <a:schemeClr val="tx1"/>
                </a:solidFill>
              </a:rPr>
              <a:t>・本の冊数を増やしてほしい</a:t>
            </a:r>
            <a:endParaRPr kumimoji="1" lang="en-US" altLang="ja-JP" dirty="0" smtClean="0">
              <a:solidFill>
                <a:schemeClr val="tx1"/>
              </a:solidFill>
            </a:endParaRPr>
          </a:p>
          <a:p>
            <a:pPr marL="0" indent="0">
              <a:buNone/>
            </a:pPr>
            <a:r>
              <a:rPr lang="ja-JP" altLang="en-US" dirty="0" smtClean="0">
                <a:solidFill>
                  <a:schemeClr val="tx1"/>
                </a:solidFill>
              </a:rPr>
              <a:t>・興味のある授業が受けられない（授業）</a:t>
            </a:r>
            <a:endParaRPr lang="en-US" altLang="ja-JP" dirty="0" smtClean="0">
              <a:solidFill>
                <a:schemeClr val="tx1"/>
              </a:solidFill>
            </a:endParaRPr>
          </a:p>
          <a:p>
            <a:pPr marL="0" indent="0">
              <a:buNone/>
            </a:pPr>
            <a:r>
              <a:rPr kumimoji="1" lang="ja-JP" altLang="en-US" dirty="0" smtClean="0">
                <a:solidFill>
                  <a:schemeClr val="tx1"/>
                </a:solidFill>
              </a:rPr>
              <a:t>・個人で勉強する場がほしい</a:t>
            </a:r>
            <a:endParaRPr kumimoji="1" lang="en-US" altLang="ja-JP" dirty="0" smtClean="0">
              <a:solidFill>
                <a:schemeClr val="tx1"/>
              </a:solidFill>
            </a:endParaRPr>
          </a:p>
          <a:p>
            <a:pPr marL="0" indent="0">
              <a:buNone/>
            </a:pPr>
            <a:r>
              <a:rPr lang="ja-JP" altLang="en-US" dirty="0" smtClean="0">
                <a:solidFill>
                  <a:schemeClr val="tx1"/>
                </a:solidFill>
              </a:rPr>
              <a:t>・他学部、他学科との交流がほしい</a:t>
            </a:r>
            <a:endParaRPr lang="en-US" altLang="ja-JP" dirty="0" smtClean="0">
              <a:solidFill>
                <a:schemeClr val="tx1"/>
              </a:solidFill>
            </a:endParaRPr>
          </a:p>
          <a:p>
            <a:pPr marL="0" indent="0">
              <a:buNone/>
            </a:pPr>
            <a:r>
              <a:rPr kumimoji="1" lang="ja-JP" altLang="en-US" dirty="0" smtClean="0">
                <a:solidFill>
                  <a:schemeClr val="tx1"/>
                </a:solidFill>
              </a:rPr>
              <a:t>・学園祭などのイベントに先生も参加するべき</a:t>
            </a:r>
            <a:endParaRPr kumimoji="1" lang="en-US" altLang="ja-JP" dirty="0" smtClean="0">
              <a:solidFill>
                <a:schemeClr val="tx1"/>
              </a:solidFill>
            </a:endParaRPr>
          </a:p>
          <a:p>
            <a:pPr marL="0" indent="0">
              <a:buNone/>
            </a:pPr>
            <a:r>
              <a:rPr lang="ja-JP" altLang="en-US" dirty="0" smtClean="0">
                <a:solidFill>
                  <a:schemeClr val="tx1"/>
                </a:solidFill>
              </a:rPr>
              <a:t>・雑談が多い</a:t>
            </a:r>
            <a:endParaRPr lang="en-US" altLang="ja-JP" dirty="0" smtClean="0">
              <a:solidFill>
                <a:schemeClr val="tx1"/>
              </a:solidFill>
            </a:endParaRPr>
          </a:p>
          <a:p>
            <a:pPr marL="0" indent="0">
              <a:buNone/>
            </a:pPr>
            <a:r>
              <a:rPr kumimoji="1" lang="ja-JP" altLang="en-US" dirty="0" smtClean="0">
                <a:solidFill>
                  <a:schemeClr val="tx1"/>
                </a:solidFill>
              </a:rPr>
              <a:t>・アリーナ、グラウンドを平等に使わせてほしい</a:t>
            </a:r>
            <a:endParaRPr kumimoji="1" lang="en-US" altLang="ja-JP" dirty="0" smtClean="0">
              <a:solidFill>
                <a:schemeClr val="tx1"/>
              </a:solidFill>
            </a:endParaRPr>
          </a:p>
          <a:p>
            <a:pPr marL="0" indent="0">
              <a:buNone/>
            </a:pPr>
            <a:r>
              <a:rPr lang="ja-JP" altLang="en-US" dirty="0" smtClean="0">
                <a:solidFill>
                  <a:schemeClr val="tx1"/>
                </a:solidFill>
              </a:rPr>
              <a:t>・成績評価へのしっかりした基準がほしい</a:t>
            </a:r>
            <a:endParaRPr kumimoji="1" lang="ja-JP" altLang="en-US" dirty="0">
              <a:solidFill>
                <a:schemeClr val="tx1"/>
              </a:solidFill>
            </a:endParaRPr>
          </a:p>
        </p:txBody>
      </p:sp>
    </p:spTree>
    <p:extLst>
      <p:ext uri="{BB962C8B-B14F-4D97-AF65-F5344CB8AC3E}">
        <p14:creationId xmlns:p14="http://schemas.microsoft.com/office/powerpoint/2010/main" val="2774645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7062" y="203332"/>
            <a:ext cx="8534400" cy="1485900"/>
          </a:xfrm>
        </p:spPr>
        <p:txBody>
          <a:bodyPr/>
          <a:lstStyle/>
          <a:p>
            <a:r>
              <a:rPr lang="ja-JP" altLang="en-US" u="sng" dirty="0" smtClean="0"/>
              <a:t>部活動・サークル活動</a:t>
            </a:r>
            <a:endParaRPr kumimoji="1" lang="ja-JP" altLang="en-US" u="sng" dirty="0"/>
          </a:p>
        </p:txBody>
      </p:sp>
      <p:pic>
        <p:nvPicPr>
          <p:cNvPr id="1026" name="Picture 2" descr="https://lh3.googleusercontent.com/7z_gya0R29GOtCyWhK8WkE2X3wSssF-e4Oqe-Semhmus4UIa_fFR1s0teAbLuw24-cQ_XzBmJsmqiN6JjICdlTpOIxO3JnTa5gJAIIdylVEAmeb9ckACAN0GNSn0u1aU4t7cro9Z3loMPhrCl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062" y="1771611"/>
            <a:ext cx="4882740" cy="43036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グラフ 25"/>
          <p:cNvGraphicFramePr/>
          <p:nvPr>
            <p:extLst>
              <p:ext uri="{D42A27DB-BD31-4B8C-83A1-F6EECF244321}">
                <p14:modId xmlns:p14="http://schemas.microsoft.com/office/powerpoint/2010/main" val="735866110"/>
              </p:ext>
            </p:extLst>
          </p:nvPr>
        </p:nvGraphicFramePr>
        <p:xfrm>
          <a:off x="5451475" y="2194057"/>
          <a:ext cx="6483350" cy="3581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409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586299289"/>
              </p:ext>
            </p:extLst>
          </p:nvPr>
        </p:nvGraphicFramePr>
        <p:xfrm>
          <a:off x="335709" y="1659381"/>
          <a:ext cx="5554344" cy="3156860"/>
        </p:xfrm>
        <a:graphic>
          <a:graphicData uri="http://schemas.openxmlformats.org/drawingml/2006/table">
            <a:tbl>
              <a:tblPr/>
              <a:tblGrid>
                <a:gridCol w="1388586"/>
                <a:gridCol w="1381370"/>
                <a:gridCol w="1395802"/>
                <a:gridCol w="1388586"/>
              </a:tblGrid>
              <a:tr h="467683">
                <a:tc>
                  <a:txBody>
                    <a:bodyPr/>
                    <a:lstStyle/>
                    <a:p>
                      <a:pPr algn="just" rtl="0" fontAlgn="t">
                        <a:spcBef>
                          <a:spcPts val="0"/>
                        </a:spcBef>
                        <a:spcAft>
                          <a:spcPts val="0"/>
                        </a:spcAft>
                      </a:pPr>
                      <a:r>
                        <a:rPr lang="ja-JP" altLang="en-US" b="0" i="0" u="none" strike="noStrike" dirty="0">
                          <a:solidFill>
                            <a:schemeClr val="tx1"/>
                          </a:solidFill>
                          <a:effectLst/>
                          <a:latin typeface="Domine"/>
                        </a:rPr>
                        <a:t>（％）</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ja-JP" altLang="en-US" b="0" i="0" u="none" strike="noStrike">
                          <a:solidFill>
                            <a:schemeClr val="tx1"/>
                          </a:solidFill>
                          <a:effectLst/>
                          <a:latin typeface="Domine"/>
                        </a:rPr>
                        <a:t>強い</a:t>
                      </a:r>
                      <a:endParaRPr lang="ja-JP" altLang="en-US">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ja-JP" altLang="en-US" b="0" i="0" u="none" strike="noStrike" dirty="0">
                          <a:solidFill>
                            <a:schemeClr val="tx1"/>
                          </a:solidFill>
                          <a:effectLst/>
                          <a:latin typeface="Domine"/>
                        </a:rPr>
                        <a:t>弱い</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ja-JP" altLang="en-US" b="0" i="0" u="none" strike="noStrike">
                          <a:solidFill>
                            <a:schemeClr val="tx1"/>
                          </a:solidFill>
                          <a:effectLst/>
                          <a:latin typeface="Domine"/>
                        </a:rPr>
                        <a:t>合計（人）</a:t>
                      </a:r>
                      <a:endParaRPr lang="ja-JP" altLang="en-US">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21494">
                <a:tc>
                  <a:txBody>
                    <a:bodyPr/>
                    <a:lstStyle/>
                    <a:p>
                      <a:pPr algn="just" rtl="0" fontAlgn="t">
                        <a:spcBef>
                          <a:spcPts val="0"/>
                        </a:spcBef>
                        <a:spcAft>
                          <a:spcPts val="0"/>
                        </a:spcAft>
                      </a:pPr>
                      <a:r>
                        <a:rPr lang="ja-JP" altLang="en-US" b="0" i="0" u="none" strike="noStrike" dirty="0">
                          <a:solidFill>
                            <a:schemeClr val="tx1"/>
                          </a:solidFill>
                          <a:effectLst/>
                          <a:latin typeface="Domine"/>
                        </a:rPr>
                        <a:t>体育会</a:t>
                      </a:r>
                      <a:endParaRPr lang="ja-JP" altLang="en-US" dirty="0">
                        <a:solidFill>
                          <a:schemeClr val="tx1"/>
                        </a:solidFill>
                        <a:effectLst/>
                      </a:endParaRPr>
                    </a:p>
                    <a:p>
                      <a:pPr algn="just" rtl="0" fontAlgn="t">
                        <a:spcBef>
                          <a:spcPts val="0"/>
                        </a:spcBef>
                        <a:spcAft>
                          <a:spcPts val="0"/>
                        </a:spcAft>
                      </a:pPr>
                      <a:r>
                        <a:rPr lang="ja-JP" altLang="en-US" b="0" i="0" u="none" strike="noStrike" dirty="0">
                          <a:solidFill>
                            <a:schemeClr val="tx1"/>
                          </a:solidFill>
                          <a:effectLst/>
                          <a:latin typeface="Domine"/>
                        </a:rPr>
                        <a:t>文化系</a:t>
                      </a:r>
                      <a:endParaRPr lang="ja-JP" altLang="en-US" dirty="0">
                        <a:solidFill>
                          <a:schemeClr val="tx1"/>
                        </a:solidFill>
                        <a:effectLst/>
                      </a:endParaRPr>
                    </a:p>
                    <a:p>
                      <a:pPr algn="just" rtl="0" fontAlgn="t">
                        <a:spcBef>
                          <a:spcPts val="0"/>
                        </a:spcBef>
                        <a:spcAft>
                          <a:spcPts val="0"/>
                        </a:spcAft>
                      </a:pPr>
                      <a:r>
                        <a:rPr lang="ja-JP" altLang="en-US" b="0" i="0" u="none" strike="noStrike" dirty="0">
                          <a:solidFill>
                            <a:schemeClr val="tx1"/>
                          </a:solidFill>
                          <a:effectLst/>
                          <a:latin typeface="Domine"/>
                        </a:rPr>
                        <a:t>運動系サークル</a:t>
                      </a:r>
                      <a:endParaRPr lang="ja-JP" altLang="en-US" dirty="0">
                        <a:solidFill>
                          <a:schemeClr val="tx1"/>
                        </a:solidFill>
                        <a:effectLst/>
                      </a:endParaRPr>
                    </a:p>
                    <a:p>
                      <a:pPr algn="just" rtl="0" fontAlgn="t">
                        <a:spcBef>
                          <a:spcPts val="0"/>
                        </a:spcBef>
                        <a:spcAft>
                          <a:spcPts val="0"/>
                        </a:spcAft>
                      </a:pPr>
                      <a:r>
                        <a:rPr lang="ja-JP" altLang="en-US" b="0" i="0" u="none" strike="noStrike" dirty="0">
                          <a:solidFill>
                            <a:schemeClr val="tx1"/>
                          </a:solidFill>
                          <a:effectLst/>
                          <a:latin typeface="Domine"/>
                        </a:rPr>
                        <a:t>社会活動系</a:t>
                      </a:r>
                      <a:endParaRPr lang="ja-JP" altLang="en-US" dirty="0">
                        <a:solidFill>
                          <a:schemeClr val="tx1"/>
                        </a:solidFill>
                        <a:effectLst/>
                      </a:endParaRPr>
                    </a:p>
                    <a:p>
                      <a:pPr algn="just" rtl="0" fontAlgn="t">
                        <a:spcBef>
                          <a:spcPts val="0"/>
                        </a:spcBef>
                        <a:spcAft>
                          <a:spcPts val="0"/>
                        </a:spcAft>
                      </a:pPr>
                      <a:r>
                        <a:rPr lang="ja-JP" altLang="en-US" b="0" i="0" u="none" strike="noStrike" dirty="0">
                          <a:solidFill>
                            <a:schemeClr val="tx1"/>
                          </a:solidFill>
                          <a:effectLst/>
                          <a:latin typeface="Domine"/>
                        </a:rPr>
                        <a:t>その他</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dirty="0">
                          <a:solidFill>
                            <a:schemeClr val="tx1"/>
                          </a:solidFill>
                          <a:effectLst/>
                          <a:latin typeface="Domine"/>
                        </a:rPr>
                        <a:t>74.4</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52.5</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44.4</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41.5</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30.6</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dirty="0">
                          <a:solidFill>
                            <a:schemeClr val="tx1"/>
                          </a:solidFill>
                          <a:effectLst/>
                          <a:latin typeface="Domine"/>
                        </a:rPr>
                        <a:t>25.6</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47.5</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55.6</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58.5</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69.4</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dirty="0">
                          <a:solidFill>
                            <a:schemeClr val="tx1"/>
                          </a:solidFill>
                          <a:effectLst/>
                          <a:latin typeface="Domine"/>
                        </a:rPr>
                        <a:t>254</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360</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333</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94</a:t>
                      </a:r>
                      <a:endParaRPr lang="ja-JP" altLang="en-US" dirty="0">
                        <a:solidFill>
                          <a:schemeClr val="tx1"/>
                        </a:solidFill>
                        <a:effectLst/>
                      </a:endParaRPr>
                    </a:p>
                    <a:p>
                      <a:pPr algn="just" rtl="0" fontAlgn="t">
                        <a:spcBef>
                          <a:spcPts val="0"/>
                        </a:spcBef>
                        <a:spcAft>
                          <a:spcPts val="0"/>
                        </a:spcAft>
                      </a:pPr>
                      <a:r>
                        <a:rPr lang="en-US" altLang="ja-JP" b="0" i="0" u="none" strike="noStrike" dirty="0">
                          <a:solidFill>
                            <a:schemeClr val="tx1"/>
                          </a:solidFill>
                          <a:effectLst/>
                          <a:latin typeface="Domine"/>
                        </a:rPr>
                        <a:t>36</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67683">
                <a:tc>
                  <a:txBody>
                    <a:bodyPr/>
                    <a:lstStyle/>
                    <a:p>
                      <a:pPr algn="just" rtl="0" fontAlgn="t">
                        <a:spcBef>
                          <a:spcPts val="0"/>
                        </a:spcBef>
                        <a:spcAft>
                          <a:spcPts val="0"/>
                        </a:spcAft>
                      </a:pPr>
                      <a:r>
                        <a:rPr lang="ja-JP" altLang="en-US" b="0" i="0" u="none" strike="noStrike" dirty="0">
                          <a:solidFill>
                            <a:schemeClr val="tx1"/>
                          </a:solidFill>
                          <a:effectLst/>
                          <a:latin typeface="Domine"/>
                        </a:rPr>
                        <a:t>全体</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a:solidFill>
                            <a:schemeClr val="tx1"/>
                          </a:solidFill>
                          <a:effectLst/>
                          <a:latin typeface="Domine"/>
                        </a:rPr>
                        <a:t>53.5</a:t>
                      </a:r>
                      <a:r>
                        <a:rPr lang="ja-JP" altLang="en-US" b="0" i="0" u="none" strike="noStrike">
                          <a:solidFill>
                            <a:schemeClr val="tx1"/>
                          </a:solidFill>
                          <a:effectLst/>
                          <a:latin typeface="Domine"/>
                        </a:rPr>
                        <a:t>人</a:t>
                      </a:r>
                      <a:endParaRPr lang="ja-JP" altLang="en-US">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dirty="0">
                          <a:solidFill>
                            <a:schemeClr val="tx1"/>
                          </a:solidFill>
                          <a:effectLst/>
                          <a:latin typeface="Domine"/>
                        </a:rPr>
                        <a:t>46.5</a:t>
                      </a:r>
                      <a:r>
                        <a:rPr lang="ja-JP" altLang="en-US" b="0" i="0" u="none" strike="noStrike" dirty="0">
                          <a:solidFill>
                            <a:schemeClr val="tx1"/>
                          </a:solidFill>
                          <a:effectLst/>
                          <a:latin typeface="Domine"/>
                        </a:rPr>
                        <a:t>人</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altLang="ja-JP" b="0" i="0" u="none" strike="noStrike" dirty="0">
                          <a:solidFill>
                            <a:schemeClr val="tx1"/>
                          </a:solidFill>
                          <a:effectLst/>
                          <a:latin typeface="Domine"/>
                        </a:rPr>
                        <a:t>1077</a:t>
                      </a:r>
                      <a:r>
                        <a:rPr lang="ja-JP" altLang="en-US" b="0" i="0" u="none" strike="noStrike" dirty="0">
                          <a:solidFill>
                            <a:schemeClr val="tx1"/>
                          </a:solidFill>
                          <a:effectLst/>
                          <a:latin typeface="Domine"/>
                        </a:rPr>
                        <a:t>人</a:t>
                      </a:r>
                      <a:endParaRPr lang="ja-JP" altLang="en-US" dirty="0">
                        <a:solidFill>
                          <a:schemeClr val="tx1"/>
                        </a:solidFill>
                        <a:effectLst/>
                      </a:endParaRPr>
                    </a:p>
                  </a:txBody>
                  <a:tcPr marL="76200" marR="762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503792" y="1028377"/>
            <a:ext cx="35974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effectLst/>
                <a:latin typeface="Arial" panose="020B0604020202020204" pitchFamily="34" charset="0"/>
                <a:ea typeface="Domine"/>
              </a:rPr>
              <a:t>活動中の学生の生活に占める比重</a:t>
            </a:r>
            <a:endParaRPr kumimoji="0" lang="ja-JP" altLang="ja-JP" sz="105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effectLst/>
                <a:latin typeface="Arial" panose="020B0604020202020204" pitchFamily="34" charset="0"/>
              </a:rPr>
              <a:t/>
            </a:r>
            <a:br>
              <a:rPr kumimoji="0" lang="ja-JP" altLang="ja-JP" sz="1800" b="0" i="0" u="none" strike="noStrike" cap="none" normalizeH="0" baseline="0" dirty="0" smtClean="0">
                <a:ln>
                  <a:noFill/>
                </a:ln>
                <a:effectLst/>
                <a:latin typeface="Arial" panose="020B0604020202020204" pitchFamily="34" charset="0"/>
              </a:rPr>
            </a:br>
            <a:endParaRPr kumimoji="0" lang="ja-JP" altLang="ja-JP" sz="18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effectLst/>
                <a:latin typeface="Arial" panose="020B0604020202020204" pitchFamily="34" charset="0"/>
              </a:rPr>
              <a:t/>
            </a:r>
            <a:br>
              <a:rPr kumimoji="0" lang="ja-JP" altLang="ja-JP" sz="1800" b="0" i="0" u="none" strike="noStrike" cap="none" normalizeH="0" baseline="0" dirty="0" smtClean="0">
                <a:ln>
                  <a:noFill/>
                </a:ln>
                <a:effectLst/>
                <a:latin typeface="Arial" panose="020B0604020202020204" pitchFamily="34" charset="0"/>
              </a:rPr>
            </a:br>
            <a:endParaRPr kumimoji="0" lang="ja-JP" altLang="ja-JP" sz="1800" b="0" i="0" u="none" strike="noStrike" cap="none" normalizeH="0" baseline="0" dirty="0" smtClean="0">
              <a:ln>
                <a:noFill/>
              </a:ln>
              <a:effectLst/>
              <a:latin typeface="Arial" panose="020B0604020202020204" pitchFamily="34" charset="0"/>
            </a:endParaRPr>
          </a:p>
        </p:txBody>
      </p:sp>
      <p:pic>
        <p:nvPicPr>
          <p:cNvPr id="2051" name="Picture 3" descr="https://lh3.googleusercontent.com/kVdXXBGN28DrC6FuGmwONN5XxreXu8xlOZ-qoJnugEziWOo0tt_NyBpVY9iuSaYZM8Y-JTwF81VcYnNR9XHstMh9spy-7YF4kIRu8Lhwo7dPRbLBh9jB-JHczN6hPt2p6H0igakDx1rWzCd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755" y="457278"/>
            <a:ext cx="5585255" cy="593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443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2246313" y="1154906"/>
            <a:ext cx="5410200" cy="2676525"/>
          </a:xfrm>
          <a:prstGeom prst="rect">
            <a:avLst/>
          </a:prstGeom>
        </p:spPr>
      </p:pic>
    </p:spTree>
    <p:extLst>
      <p:ext uri="{BB962C8B-B14F-4D97-AF65-F5344CB8AC3E}">
        <p14:creationId xmlns:p14="http://schemas.microsoft.com/office/powerpoint/2010/main" val="392967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6" y="0"/>
            <a:ext cx="12179074" cy="6858000"/>
          </a:xfrm>
          <a:prstGeom prst="rect">
            <a:avLst/>
          </a:prstGeom>
        </p:spPr>
      </p:pic>
      <p:sp>
        <p:nvSpPr>
          <p:cNvPr id="3" name="コンテンツ プレースホルダー 2"/>
          <p:cNvSpPr>
            <a:spLocks noGrp="1"/>
          </p:cNvSpPr>
          <p:nvPr>
            <p:ph idx="1"/>
          </p:nvPr>
        </p:nvSpPr>
        <p:spPr>
          <a:xfrm>
            <a:off x="3427412" y="1621366"/>
            <a:ext cx="8534400" cy="3615267"/>
          </a:xfrm>
        </p:spPr>
        <p:txBody>
          <a:bodyPr/>
          <a:lstStyle/>
          <a:p>
            <a:pPr marL="0" indent="0">
              <a:spcBef>
                <a:spcPts val="0"/>
              </a:spcBef>
              <a:spcAft>
                <a:spcPts val="0"/>
              </a:spcAft>
              <a:buNone/>
            </a:pPr>
            <a:r>
              <a:rPr lang="ja-JP" altLang="en-US" sz="5400" dirty="0" smtClean="0">
                <a:solidFill>
                  <a:srgbClr val="000000"/>
                </a:solidFill>
                <a:latin typeface="Calibri" panose="020F0502020204030204" pitchFamily="34" charset="0"/>
              </a:rPr>
              <a:t>　</a:t>
            </a:r>
            <a:r>
              <a:rPr lang="ja-JP" altLang="en-US" sz="5400" dirty="0" smtClean="0">
                <a:solidFill>
                  <a:schemeClr val="tx1"/>
                </a:solidFill>
                <a:latin typeface="Calibri" panose="020F0502020204030204" pitchFamily="34" charset="0"/>
              </a:rPr>
              <a:t>大学生</a:t>
            </a:r>
            <a:r>
              <a:rPr lang="ja-JP" altLang="en-US" sz="5400" dirty="0">
                <a:solidFill>
                  <a:schemeClr val="tx1"/>
                </a:solidFill>
                <a:latin typeface="Calibri" panose="020F0502020204030204" pitchFamily="34" charset="0"/>
              </a:rPr>
              <a:t>の恋愛</a:t>
            </a:r>
            <a:endParaRPr lang="ja-JP" altLang="en-US" sz="5400" dirty="0">
              <a:solidFill>
                <a:schemeClr val="tx1"/>
              </a:solidFill>
            </a:endParaRPr>
          </a:p>
          <a:p>
            <a:r>
              <a:rPr lang="ja-JP" altLang="en-US" dirty="0"/>
              <a:t/>
            </a:r>
            <a:br>
              <a:rPr lang="ja-JP" altLang="en-US" dirty="0"/>
            </a:br>
            <a:endParaRPr kumimoji="1" lang="ja-JP" altLang="en-US" dirty="0"/>
          </a:p>
        </p:txBody>
      </p:sp>
    </p:spTree>
    <p:extLst>
      <p:ext uri="{BB962C8B-B14F-4D97-AF65-F5344CB8AC3E}">
        <p14:creationId xmlns:p14="http://schemas.microsoft.com/office/powerpoint/2010/main" val="133657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450</TotalTime>
  <Words>446</Words>
  <Application>Microsoft Office PowerPoint</Application>
  <PresentationFormat>ワイド画面</PresentationFormat>
  <Paragraphs>180</Paragraphs>
  <Slides>29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Domine</vt:lpstr>
      <vt:lpstr>メイリオ</vt:lpstr>
      <vt:lpstr>Arial</vt:lpstr>
      <vt:lpstr>Calibri</vt:lpstr>
      <vt:lpstr>Century Gothic</vt:lpstr>
      <vt:lpstr>Wingdings 3</vt:lpstr>
      <vt:lpstr>スライス</vt:lpstr>
      <vt:lpstr>大学生のキャンパスライフ</vt:lpstr>
      <vt:lpstr>目次</vt:lpstr>
      <vt:lpstr>キャンパスライフとは</vt:lpstr>
      <vt:lpstr>問題関心</vt:lpstr>
      <vt:lpstr>先行研究のレビュー</vt:lpstr>
      <vt:lpstr>部活動・サークル活動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他大学との比較</vt:lpstr>
      <vt:lpstr>敬愛大学</vt:lpstr>
      <vt:lpstr>神田外語大学</vt:lpstr>
      <vt:lpstr>青山学院大学</vt:lpstr>
      <vt:lpstr>東洋大学</vt:lpstr>
      <vt:lpstr>筑波大学</vt:lpstr>
      <vt:lpstr>大学生活満足度</vt:lpstr>
      <vt:lpstr>PowerPoint プレゼンテーション</vt:lpstr>
      <vt:lpstr>大学選びの基準</vt:lpstr>
      <vt:lpstr>大学レジャーランド論 →大学は、社会に出るまでの息抜きの場＝レジャーランドでよいのでは？</vt:lpstr>
      <vt:lpstr>大学生の男女交際</vt:lpstr>
      <vt:lpstr>どんなアルバイトをしているか</vt:lpstr>
      <vt:lpstr>週に何回アルバイトをしているか</vt:lpstr>
      <vt:lpstr>週に何時間アルバイトをしているか</vt:lpstr>
      <vt:lpstr>月給はいくらか</vt:lpstr>
      <vt:lpstr>時給はいくらか</vt:lpstr>
      <vt:lpstr>実際には月にいくら位稼ぎたいか</vt:lpstr>
      <vt:lpstr>学生に求められているもの</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大学生のキャンパスライフ</dc:title>
  <dc:creator>ki156073</dc:creator>
  <cp:lastModifiedBy>PC User</cp:lastModifiedBy>
  <cp:revision>52</cp:revision>
  <dcterms:created xsi:type="dcterms:W3CDTF">2016-06-22T05:01:53Z</dcterms:created>
  <dcterms:modified xsi:type="dcterms:W3CDTF">2016-07-28T05:34:47Z</dcterms:modified>
</cp:coreProperties>
</file>