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741225557"/>
      </p:ext>
    </p:extLst>
  </p:cSld>
  <p:clrMap bg1="lt1" tx1="dk1" bg2="dk2" tx2="lt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ja-JP"/>
              <a:t>こんにちわ</a:t>
            </a:r>
          </a:p>
          <a:p>
            <a:pPr lvl="0">
              <a:spcBef>
                <a:spcPts val="0"/>
              </a:spcBef>
              <a:buNone/>
            </a:pPr>
            <a:endParaRPr/>
          </a:p>
        </p:txBody>
      </p:sp>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9187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05" name="Shape 2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7465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01437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7" name="Shape 2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39409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3" name="Shape 2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32806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48473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4" name="Shape 2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625287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0" name="Shape 24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2297772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27706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7443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ja-JP"/>
              <a:t>メディアの接触時間は思ったより少なく、生活リズムの乱れもない</a:t>
            </a:r>
          </a:p>
          <a:p>
            <a:pPr lvl="0">
              <a:spcBef>
                <a:spcPts val="0"/>
              </a:spcBef>
              <a:buNone/>
            </a:pPr>
            <a:r>
              <a:rPr lang="ja-JP"/>
              <a:t>宿題以外の家庭学習の時間がないことが気になった</a:t>
            </a:r>
          </a:p>
        </p:txBody>
      </p:sp>
    </p:spTree>
    <p:extLst>
      <p:ext uri="{BB962C8B-B14F-4D97-AF65-F5344CB8AC3E}">
        <p14:creationId xmlns:p14="http://schemas.microsoft.com/office/powerpoint/2010/main" val="474145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40934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5180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463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82" name="Shape 1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653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ja-JP"/>
              <a:t>高い都道府県は学力が低い</a:t>
            </a:r>
          </a:p>
          <a:p>
            <a:pPr lvl="0">
              <a:spcBef>
                <a:spcPts val="0"/>
              </a:spcBef>
              <a:buNone/>
            </a:pPr>
            <a:r>
              <a:rPr lang="ja-JP"/>
              <a:t>秋田県はスマホの所持率が３６．２％と低く、学力は全国で一番高い</a:t>
            </a:r>
          </a:p>
        </p:txBody>
      </p:sp>
      <p:sp>
        <p:nvSpPr>
          <p:cNvPr id="188" name="Shape 1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4739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72839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Shape 22"/>
        <p:cNvGrpSpPr/>
        <p:nvPr/>
      </p:nvGrpSpPr>
      <p:grpSpPr>
        <a:xfrm>
          <a:off x="0" y="0"/>
          <a:ext cx="0" cy="0"/>
          <a:chOff x="0" y="0"/>
          <a:chExt cx="0" cy="0"/>
        </a:xfrm>
      </p:grpSpPr>
      <p:grpSp>
        <p:nvGrpSpPr>
          <p:cNvPr id="23" name="Shape 23"/>
          <p:cNvGrpSpPr/>
          <p:nvPr/>
        </p:nvGrpSpPr>
        <p:grpSpPr>
          <a:xfrm>
            <a:off x="0" y="-8466"/>
            <a:ext cx="12192000" cy="6866467"/>
            <a:chOff x="0" y="-8466"/>
            <a:chExt cx="12192000" cy="6866467"/>
          </a:xfrm>
        </p:grpSpPr>
        <p:cxnSp>
          <p:nvCxnSpPr>
            <p:cNvPr id="24" name="Shape 24"/>
            <p:cNvCxnSpPr/>
            <p:nvPr/>
          </p:nvCxnSpPr>
          <p:spPr>
            <a:xfrm>
              <a:off x="9371011" y="0"/>
              <a:ext cx="1219199" cy="6858000"/>
            </a:xfrm>
            <a:prstGeom prst="straightConnector1">
              <a:avLst/>
            </a:prstGeom>
            <a:noFill/>
            <a:ln w="9525" cap="flat" cmpd="sng">
              <a:solidFill>
                <a:srgbClr val="BFBFBF"/>
              </a:solidFill>
              <a:prstDash val="solid"/>
              <a:round/>
              <a:headEnd type="none" w="med" len="med"/>
              <a:tailEnd type="none" w="med" len="med"/>
            </a:ln>
          </p:spPr>
        </p:cxnSp>
        <p:cxnSp>
          <p:nvCxnSpPr>
            <p:cNvPr id="25" name="Shape 25"/>
            <p:cNvCxnSpPr/>
            <p:nvPr/>
          </p:nvCxnSpPr>
          <p:spPr>
            <a:xfrm flipH="1">
              <a:off x="7425266" y="3681412"/>
              <a:ext cx="4763558" cy="3176586"/>
            </a:xfrm>
            <a:prstGeom prst="straightConnector1">
              <a:avLst/>
            </a:prstGeom>
            <a:noFill/>
            <a:ln w="9525" cap="flat" cmpd="sng">
              <a:solidFill>
                <a:srgbClr val="D8D8D8"/>
              </a:solidFill>
              <a:prstDash val="solid"/>
              <a:round/>
              <a:headEnd type="none" w="med" len="med"/>
              <a:tailEnd type="none" w="med" len="med"/>
            </a:ln>
          </p:spPr>
        </p:cxnSp>
        <p:sp>
          <p:nvSpPr>
            <p:cNvPr id="26" name="Shape 26"/>
            <p:cNvSpPr/>
            <p:nvPr/>
          </p:nvSpPr>
          <p:spPr>
            <a:xfrm>
              <a:off x="9181475" y="-8466"/>
              <a:ext cx="3007348" cy="6866467"/>
            </a:xfrm>
            <a:custGeom>
              <a:avLst/>
              <a:gdLst/>
              <a:ahLst/>
              <a:cxnLst/>
              <a:rect l="0" t="0" r="0" b="0"/>
              <a:pathLst>
                <a:path w="120000" h="120000" extrusionOk="0">
                  <a:moveTo>
                    <a:pt x="81621" y="0"/>
                  </a:moveTo>
                  <a:lnTo>
                    <a:pt x="120000" y="0"/>
                  </a:lnTo>
                  <a:lnTo>
                    <a:pt x="120000" y="119999"/>
                  </a:lnTo>
                  <a:lnTo>
                    <a:pt x="0" y="119999"/>
                  </a:lnTo>
                  <a:lnTo>
                    <a:pt x="81621" y="0"/>
                  </a:lnTo>
                  <a:close/>
                </a:path>
              </a:pathLst>
            </a:custGeom>
            <a:solidFill>
              <a:schemeClr val="accent1">
                <a:alpha val="29803"/>
              </a:schemeClr>
            </a:solidFill>
            <a:ln>
              <a:noFill/>
            </a:ln>
          </p:spPr>
        </p:sp>
        <p:sp>
          <p:nvSpPr>
            <p:cNvPr id="27" name="Shape 27"/>
            <p:cNvSpPr/>
            <p:nvPr/>
          </p:nvSpPr>
          <p:spPr>
            <a:xfrm>
              <a:off x="9603442" y="-8466"/>
              <a:ext cx="2588558" cy="6866467"/>
            </a:xfrm>
            <a:custGeom>
              <a:avLst/>
              <a:gdLst/>
              <a:ahLst/>
              <a:cxnLst/>
              <a:rect l="0" t="0" r="0" b="0"/>
              <a:pathLst>
                <a:path w="120000" h="120000" extrusionOk="0">
                  <a:moveTo>
                    <a:pt x="0" y="0"/>
                  </a:moveTo>
                  <a:lnTo>
                    <a:pt x="120000" y="0"/>
                  </a:lnTo>
                  <a:lnTo>
                    <a:pt x="120000" y="119999"/>
                  </a:lnTo>
                  <a:lnTo>
                    <a:pt x="56067" y="119999"/>
                  </a:lnTo>
                  <a:lnTo>
                    <a:pt x="0" y="0"/>
                  </a:lnTo>
                  <a:close/>
                </a:path>
              </a:pathLst>
            </a:custGeom>
            <a:solidFill>
              <a:schemeClr val="accent1">
                <a:alpha val="20000"/>
              </a:schemeClr>
            </a:solidFill>
            <a:ln>
              <a:noFill/>
            </a:ln>
          </p:spPr>
        </p:sp>
        <p:sp>
          <p:nvSpPr>
            <p:cNvPr id="28" name="Shape 28"/>
            <p:cNvSpPr/>
            <p:nvPr/>
          </p:nvSpPr>
          <p:spPr>
            <a:xfrm>
              <a:off x="8932332" y="3048000"/>
              <a:ext cx="3259667" cy="3809999"/>
            </a:xfrm>
            <a:prstGeom prst="triangle">
              <a:avLst>
                <a:gd name="adj" fmla="val 100000"/>
              </a:avLst>
            </a:prstGeom>
            <a:solidFill>
              <a:schemeClr val="accent2">
                <a:alpha val="71764"/>
              </a:schemeClr>
            </a:solidFill>
            <a:ln>
              <a:noFill/>
            </a:ln>
          </p:spPr>
          <p:txBody>
            <a:bodyPr lIns="91425" tIns="91425" rIns="91425" bIns="91425" anchor="ctr" anchorCtr="0">
              <a:noAutofit/>
            </a:bodyPr>
            <a:lstStyle/>
            <a:p>
              <a:pPr lvl="0">
                <a:spcBef>
                  <a:spcPts val="0"/>
                </a:spcBef>
                <a:buNone/>
              </a:pPr>
              <a:endParaRPr/>
            </a:p>
          </p:txBody>
        </p:sp>
        <p:sp>
          <p:nvSpPr>
            <p:cNvPr id="29" name="Shape 29"/>
            <p:cNvSpPr/>
            <p:nvPr/>
          </p:nvSpPr>
          <p:spPr>
            <a:xfrm>
              <a:off x="9334500" y="-8466"/>
              <a:ext cx="2854326" cy="6866467"/>
            </a:xfrm>
            <a:custGeom>
              <a:avLst/>
              <a:gdLst/>
              <a:ahLst/>
              <a:cxnLst/>
              <a:rect l="0" t="0" r="0" b="0"/>
              <a:pathLst>
                <a:path w="120000" h="120000" extrusionOk="0">
                  <a:moveTo>
                    <a:pt x="0" y="0"/>
                  </a:moveTo>
                  <a:lnTo>
                    <a:pt x="120000" y="0"/>
                  </a:lnTo>
                  <a:lnTo>
                    <a:pt x="120000" y="119999"/>
                  </a:lnTo>
                  <a:lnTo>
                    <a:pt x="103873" y="119999"/>
                  </a:lnTo>
                  <a:lnTo>
                    <a:pt x="0" y="0"/>
                  </a:lnTo>
                  <a:close/>
                </a:path>
              </a:pathLst>
            </a:custGeom>
            <a:solidFill>
              <a:srgbClr val="3F7818">
                <a:alpha val="69803"/>
              </a:srgbClr>
            </a:solidFill>
            <a:ln>
              <a:noFill/>
            </a:ln>
          </p:spPr>
        </p:sp>
        <p:sp>
          <p:nvSpPr>
            <p:cNvPr id="30" name="Shape 30"/>
            <p:cNvSpPr/>
            <p:nvPr/>
          </p:nvSpPr>
          <p:spPr>
            <a:xfrm>
              <a:off x="10898729" y="-8466"/>
              <a:ext cx="1290093" cy="6866467"/>
            </a:xfrm>
            <a:custGeom>
              <a:avLst/>
              <a:gdLst/>
              <a:ahLst/>
              <a:cxnLst/>
              <a:rect l="0" t="0" r="0" b="0"/>
              <a:pathLst>
                <a:path w="120000" h="120000" extrusionOk="0">
                  <a:moveTo>
                    <a:pt x="94852" y="0"/>
                  </a:moveTo>
                  <a:lnTo>
                    <a:pt x="120000" y="0"/>
                  </a:lnTo>
                  <a:lnTo>
                    <a:pt x="120000" y="120000"/>
                  </a:lnTo>
                  <a:lnTo>
                    <a:pt x="0" y="120000"/>
                  </a:lnTo>
                  <a:lnTo>
                    <a:pt x="94852" y="0"/>
                  </a:lnTo>
                  <a:close/>
                </a:path>
              </a:pathLst>
            </a:custGeom>
            <a:solidFill>
              <a:srgbClr val="BFE471">
                <a:alpha val="69803"/>
              </a:srgbClr>
            </a:solidFill>
            <a:ln>
              <a:noFill/>
            </a:ln>
          </p:spPr>
        </p:sp>
        <p:sp>
          <p:nvSpPr>
            <p:cNvPr id="31" name="Shape 31"/>
            <p:cNvSpPr/>
            <p:nvPr/>
          </p:nvSpPr>
          <p:spPr>
            <a:xfrm>
              <a:off x="10938999" y="-8466"/>
              <a:ext cx="1249825" cy="6866467"/>
            </a:xfrm>
            <a:custGeom>
              <a:avLst/>
              <a:gdLst/>
              <a:ahLst/>
              <a:cxnLst/>
              <a:rect l="0" t="0" r="0" b="0"/>
              <a:pathLst>
                <a:path w="120000" h="120000" extrusionOk="0">
                  <a:moveTo>
                    <a:pt x="0" y="0"/>
                  </a:moveTo>
                  <a:lnTo>
                    <a:pt x="120000" y="0"/>
                  </a:lnTo>
                  <a:lnTo>
                    <a:pt x="120000" y="120000"/>
                  </a:lnTo>
                  <a:lnTo>
                    <a:pt x="106515" y="120000"/>
                  </a:lnTo>
                  <a:lnTo>
                    <a:pt x="0" y="0"/>
                  </a:lnTo>
                  <a:close/>
                </a:path>
              </a:pathLst>
            </a:custGeom>
            <a:solidFill>
              <a:schemeClr val="accent1">
                <a:alpha val="64705"/>
              </a:schemeClr>
            </a:solidFill>
            <a:ln>
              <a:noFill/>
            </a:ln>
          </p:spPr>
        </p:sp>
        <p:sp>
          <p:nvSpPr>
            <p:cNvPr id="32" name="Shape 32"/>
            <p:cNvSpPr/>
            <p:nvPr/>
          </p:nvSpPr>
          <p:spPr>
            <a:xfrm>
              <a:off x="10371665" y="3589867"/>
              <a:ext cx="1817159" cy="3268132"/>
            </a:xfrm>
            <a:prstGeom prst="triangle">
              <a:avLst>
                <a:gd name="adj" fmla="val 100000"/>
              </a:avLst>
            </a:prstGeom>
            <a:solidFill>
              <a:schemeClr val="accent1">
                <a:alpha val="80000"/>
              </a:schemeClr>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rot="10800000">
              <a:off x="0" y="0"/>
              <a:ext cx="842596" cy="5666154"/>
            </a:xfrm>
            <a:prstGeom prst="triangle">
              <a:avLst>
                <a:gd name="adj" fmla="val 100000"/>
              </a:avLst>
            </a:prstGeom>
            <a:solidFill>
              <a:schemeClr val="accent1">
                <a:alpha val="84705"/>
              </a:schemeClr>
            </a:solidFill>
            <a:ln>
              <a:noFill/>
            </a:ln>
          </p:spPr>
          <p:txBody>
            <a:bodyPr lIns="91425" tIns="91425" rIns="91425" bIns="91425" anchor="ctr" anchorCtr="0">
              <a:noAutofit/>
            </a:bodyPr>
            <a:lstStyle/>
            <a:p>
              <a:pPr lvl="0">
                <a:spcBef>
                  <a:spcPts val="0"/>
                </a:spcBef>
                <a:buNone/>
              </a:pPr>
              <a:endParaRPr/>
            </a:p>
          </p:txBody>
        </p:sp>
      </p:grpSp>
      <p:sp>
        <p:nvSpPr>
          <p:cNvPr id="34" name="Shape 34"/>
          <p:cNvSpPr txBox="1">
            <a:spLocks noGrp="1"/>
          </p:cNvSpPr>
          <p:nvPr>
            <p:ph type="ctrTitle"/>
          </p:nvPr>
        </p:nvSpPr>
        <p:spPr>
          <a:xfrm>
            <a:off x="1507066" y="2404533"/>
            <a:ext cx="7766936" cy="1646301"/>
          </a:xfrm>
          <a:prstGeom prst="rect">
            <a:avLst/>
          </a:prstGeom>
          <a:noFill/>
          <a:ln>
            <a:noFill/>
          </a:ln>
        </p:spPr>
        <p:txBody>
          <a:bodyPr lIns="91425" tIns="91425" rIns="91425" bIns="91425" anchor="b" anchorCtr="0"/>
          <a:lstStyle>
            <a:lvl1pPr marL="0" marR="0" lvl="0" indent="0" algn="r" rtl="0">
              <a:spcBef>
                <a:spcPts val="0"/>
              </a:spcBef>
              <a:buClr>
                <a:schemeClr val="accent1"/>
              </a:buClr>
              <a:buFont typeface="Trebuchet MS"/>
              <a:buNone/>
              <a:defRPr sz="5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35" name="Shape 35"/>
          <p:cNvSpPr txBox="1">
            <a:spLocks noGrp="1"/>
          </p:cNvSpPr>
          <p:nvPr>
            <p:ph type="subTitle" idx="1"/>
          </p:nvPr>
        </p:nvSpPr>
        <p:spPr>
          <a:xfrm>
            <a:off x="1507066" y="4050832"/>
            <a:ext cx="7766936" cy="1096899"/>
          </a:xfrm>
          <a:prstGeom prst="rect">
            <a:avLst/>
          </a:prstGeom>
          <a:noFill/>
          <a:ln>
            <a:noFill/>
          </a:ln>
        </p:spPr>
        <p:txBody>
          <a:bodyPr lIns="91425" tIns="91425" rIns="91425" bIns="91425" anchor="t" anchorCtr="0"/>
          <a:lstStyle>
            <a:lvl1pPr marL="0" marR="0" lvl="0" indent="0" algn="r" rtl="0">
              <a:spcBef>
                <a:spcPts val="1000"/>
              </a:spcBef>
              <a:spcAft>
                <a:spcPts val="0"/>
              </a:spcAft>
              <a:buClr>
                <a:schemeClr val="accent1"/>
              </a:buClr>
              <a:buFont typeface="Noto Sans Symbols"/>
              <a:buNone/>
              <a:defRPr sz="1800" b="0" i="0" u="none" strike="noStrike" cap="none">
                <a:solidFill>
                  <a:srgbClr val="7F7F7F"/>
                </a:solidFill>
                <a:latin typeface="Trebuchet MS"/>
                <a:ea typeface="Trebuchet MS"/>
                <a:cs typeface="Trebuchet MS"/>
                <a:sym typeface="Trebuchet MS"/>
              </a:defRPr>
            </a:lvl1pPr>
            <a:lvl2pPr marL="457200" marR="0" lvl="1" indent="0" algn="ctr"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2pPr>
            <a:lvl3pPr marL="914400" marR="0" lvl="2" indent="0" algn="ctr"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3pPr>
            <a:lvl4pPr marL="1371600" marR="0" lvl="3"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4pPr>
            <a:lvl5pPr marL="1828800" marR="0" lvl="4"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5pPr>
            <a:lvl6pPr marL="2286000" marR="0" lvl="5"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6pPr>
            <a:lvl7pPr marL="2743200" marR="0" lvl="6"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7pPr>
            <a:lvl8pPr marL="3200400" marR="0" lvl="7"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8pPr>
            <a:lvl9pPr marL="3657600" marR="0" lvl="8"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9pPr>
          </a:lstStyle>
          <a:p>
            <a:endParaRPr/>
          </a:p>
        </p:txBody>
      </p:sp>
      <p:sp>
        <p:nvSpPr>
          <p:cNvPr id="36" name="Shape 36"/>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7" name="Shape 37"/>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8" name="Shape 38"/>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cSld name="タイトル付きの図">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677333" y="4800600"/>
            <a:ext cx="8596667" cy="566737"/>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Trebuchet MS"/>
              <a:buNone/>
              <a:defRPr sz="2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91" name="Shape 91"/>
          <p:cNvSpPr>
            <a:spLocks noGrp="1"/>
          </p:cNvSpPr>
          <p:nvPr>
            <p:ph type="pic" idx="2"/>
          </p:nvPr>
        </p:nvSpPr>
        <p:spPr>
          <a:xfrm>
            <a:off x="677333" y="609600"/>
            <a:ext cx="8596668" cy="3845718"/>
          </a:xfrm>
          <a:prstGeom prst="rect">
            <a:avLst/>
          </a:prstGeom>
          <a:noFill/>
          <a:ln>
            <a:noFill/>
          </a:ln>
        </p:spPr>
        <p:txBody>
          <a:bodyPr lIns="91425" tIns="91425" rIns="91425" bIns="91425" anchor="t" anchorCtr="0"/>
          <a:lstStyle>
            <a:lvl1pPr marL="0" marR="0" lvl="0" indent="0" algn="ctr"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9pPr>
          </a:lstStyle>
          <a:p>
            <a:endParaRPr/>
          </a:p>
        </p:txBody>
      </p:sp>
      <p:sp>
        <p:nvSpPr>
          <p:cNvPr id="92" name="Shape 92"/>
          <p:cNvSpPr txBox="1">
            <a:spLocks noGrp="1"/>
          </p:cNvSpPr>
          <p:nvPr>
            <p:ph type="body" idx="1"/>
          </p:nvPr>
        </p:nvSpPr>
        <p:spPr>
          <a:xfrm>
            <a:off x="677333" y="5367337"/>
            <a:ext cx="8596667" cy="674024"/>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9pPr>
          </a:lstStyle>
          <a:p>
            <a:endParaRPr/>
          </a:p>
        </p:txBody>
      </p:sp>
      <p:sp>
        <p:nvSpPr>
          <p:cNvPr id="93" name="Shape 93"/>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4" name="Shape 94"/>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5" name="Shape 95"/>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引用 (キャプション付き)">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931333" y="609600"/>
            <a:ext cx="8094134" cy="3022599"/>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98" name="Shape 98"/>
          <p:cNvSpPr txBox="1">
            <a:spLocks noGrp="1"/>
          </p:cNvSpPr>
          <p:nvPr>
            <p:ph type="body" idx="1"/>
          </p:nvPr>
        </p:nvSpPr>
        <p:spPr>
          <a:xfrm>
            <a:off x="1366138" y="3632200"/>
            <a:ext cx="7224524" cy="381000"/>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600" b="0" i="0" u="none" strike="noStrike" cap="none">
                <a:solidFill>
                  <a:srgbClr val="7F7F7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99" name="Shape 99"/>
          <p:cNvSpPr txBox="1">
            <a:spLocks noGrp="1"/>
          </p:cNvSpPr>
          <p:nvPr>
            <p:ph type="body" idx="2"/>
          </p:nvPr>
        </p:nvSpPr>
        <p:spPr>
          <a:xfrm>
            <a:off x="677335" y="4470400"/>
            <a:ext cx="8596668" cy="1570961"/>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8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00" name="Shape 100"/>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1" name="Shape 101"/>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2" name="Shape 102"/>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
        <p:nvSpPr>
          <p:cNvPr id="103" name="Shape 103"/>
          <p:cNvSpPr txBox="1"/>
          <p:nvPr/>
        </p:nvSpPr>
        <p:spPr>
          <a:xfrm>
            <a:off x="541870" y="790377"/>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ja-JP" sz="8000">
                <a:solidFill>
                  <a:srgbClr val="BFE471"/>
                </a:solidFill>
                <a:latin typeface="Arial"/>
                <a:ea typeface="Arial"/>
                <a:cs typeface="Arial"/>
                <a:sym typeface="Arial"/>
              </a:rPr>
              <a:t>“</a:t>
            </a:r>
          </a:p>
        </p:txBody>
      </p:sp>
      <p:sp>
        <p:nvSpPr>
          <p:cNvPr id="104" name="Shape 104"/>
          <p:cNvSpPr txBox="1"/>
          <p:nvPr/>
        </p:nvSpPr>
        <p:spPr>
          <a:xfrm>
            <a:off x="8893010" y="2886556"/>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ja-JP" sz="8000">
                <a:solidFill>
                  <a:srgbClr val="BFE471"/>
                </a:solidFill>
                <a:latin typeface="Arial"/>
                <a:ea typeface="Arial"/>
                <a:cs typeface="Arial"/>
                <a:sym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名札">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677335" y="1931988"/>
            <a:ext cx="8596668" cy="2595459"/>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07" name="Shape 107"/>
          <p:cNvSpPr txBox="1">
            <a:spLocks noGrp="1"/>
          </p:cNvSpPr>
          <p:nvPr>
            <p:ph type="body" idx="1"/>
          </p:nvPr>
        </p:nvSpPr>
        <p:spPr>
          <a:xfrm>
            <a:off x="677335" y="4527448"/>
            <a:ext cx="8596668" cy="1513914"/>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8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08" name="Shape 108"/>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9" name="Shape 109"/>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0" name="Shape 110"/>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引用付きの名札">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931333" y="609600"/>
            <a:ext cx="8094134" cy="3022599"/>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13" name="Shape 113"/>
          <p:cNvSpPr txBox="1">
            <a:spLocks noGrp="1"/>
          </p:cNvSpPr>
          <p:nvPr>
            <p:ph type="body" idx="1"/>
          </p:nvPr>
        </p:nvSpPr>
        <p:spPr>
          <a:xfrm>
            <a:off x="677331" y="4013200"/>
            <a:ext cx="8596668" cy="514247"/>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14" name="Shape 114"/>
          <p:cNvSpPr txBox="1">
            <a:spLocks noGrp="1"/>
          </p:cNvSpPr>
          <p:nvPr>
            <p:ph type="body" idx="2"/>
          </p:nvPr>
        </p:nvSpPr>
        <p:spPr>
          <a:xfrm>
            <a:off x="677335" y="4527448"/>
            <a:ext cx="8596668" cy="1513914"/>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800" b="0" i="0" u="none" strike="noStrike" cap="none">
                <a:solidFill>
                  <a:srgbClr val="7F7F7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15" name="Shape 115"/>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6" name="Shape 116"/>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7" name="Shape 117"/>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
        <p:nvSpPr>
          <p:cNvPr id="118" name="Shape 118"/>
          <p:cNvSpPr txBox="1"/>
          <p:nvPr/>
        </p:nvSpPr>
        <p:spPr>
          <a:xfrm>
            <a:off x="541870" y="790377"/>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ja-JP" sz="8000">
                <a:solidFill>
                  <a:srgbClr val="BFE471"/>
                </a:solidFill>
                <a:latin typeface="Arial"/>
                <a:ea typeface="Arial"/>
                <a:cs typeface="Arial"/>
                <a:sym typeface="Arial"/>
              </a:rPr>
              <a:t>“</a:t>
            </a:r>
          </a:p>
        </p:txBody>
      </p:sp>
      <p:sp>
        <p:nvSpPr>
          <p:cNvPr id="119" name="Shape 119"/>
          <p:cNvSpPr txBox="1"/>
          <p:nvPr/>
        </p:nvSpPr>
        <p:spPr>
          <a:xfrm>
            <a:off x="8893010" y="2886556"/>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ja-JP" sz="8000">
                <a:solidFill>
                  <a:srgbClr val="BFE471"/>
                </a:solidFill>
                <a:latin typeface="Arial"/>
                <a:ea typeface="Arial"/>
                <a:cs typeface="Arial"/>
                <a:sym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真または偽">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685799" y="609600"/>
            <a:ext cx="8588202" cy="3022599"/>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22" name="Shape 122"/>
          <p:cNvSpPr txBox="1">
            <a:spLocks noGrp="1"/>
          </p:cNvSpPr>
          <p:nvPr>
            <p:ph type="body" idx="1"/>
          </p:nvPr>
        </p:nvSpPr>
        <p:spPr>
          <a:xfrm>
            <a:off x="677331" y="4013200"/>
            <a:ext cx="8596668" cy="514247"/>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chemeClr val="accent1"/>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23" name="Shape 123"/>
          <p:cNvSpPr txBox="1">
            <a:spLocks noGrp="1"/>
          </p:cNvSpPr>
          <p:nvPr>
            <p:ph type="body" idx="2"/>
          </p:nvPr>
        </p:nvSpPr>
        <p:spPr>
          <a:xfrm>
            <a:off x="677335" y="4527448"/>
            <a:ext cx="8596668" cy="1513914"/>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800" b="0" i="0" u="none" strike="noStrike" cap="none">
                <a:solidFill>
                  <a:srgbClr val="7F7F7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24" name="Shape 124"/>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5" name="Shape 125"/>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6" name="Shape 126"/>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cSld name="タイトルと 縦書きテキスト">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29" name="Shape 129"/>
          <p:cNvSpPr txBox="1">
            <a:spLocks noGrp="1"/>
          </p:cNvSpPr>
          <p:nvPr>
            <p:ph type="body" idx="1"/>
          </p:nvPr>
        </p:nvSpPr>
        <p:spPr>
          <a:xfrm rot="5400000">
            <a:off x="3035281" y="-197358"/>
            <a:ext cx="3880773" cy="8596668"/>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30" name="Shape 130"/>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1" name="Shape 131"/>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2" name="Shape 132"/>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cSld name="縦書きタイトルと 縦書きテキスト">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rot="5400000">
            <a:off x="5994318" y="2582952"/>
            <a:ext cx="5251450" cy="1304742"/>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35" name="Shape 135"/>
          <p:cNvSpPr txBox="1">
            <a:spLocks noGrp="1"/>
          </p:cNvSpPr>
          <p:nvPr>
            <p:ph type="body" idx="1"/>
          </p:nvPr>
        </p:nvSpPr>
        <p:spPr>
          <a:xfrm rot="5400000">
            <a:off x="1581685" y="-294750"/>
            <a:ext cx="5251449" cy="7060149"/>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36" name="Shape 136"/>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7" name="Shape 137"/>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8" name="Shape 138"/>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cSld name="タイトル付きの コンテンツ">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77333" y="1498604"/>
            <a:ext cx="3854527" cy="1278465"/>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Trebuchet MS"/>
              <a:buNone/>
              <a:defRPr sz="20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41" name="Shape 41"/>
          <p:cNvSpPr txBox="1">
            <a:spLocks noGrp="1"/>
          </p:cNvSpPr>
          <p:nvPr>
            <p:ph type="body" idx="1"/>
          </p:nvPr>
        </p:nvSpPr>
        <p:spPr>
          <a:xfrm>
            <a:off x="4760460" y="514924"/>
            <a:ext cx="4513540" cy="5526437"/>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42" name="Shape 42"/>
          <p:cNvSpPr txBox="1">
            <a:spLocks noGrp="1"/>
          </p:cNvSpPr>
          <p:nvPr>
            <p:ph type="body" idx="2"/>
          </p:nvPr>
        </p:nvSpPr>
        <p:spPr>
          <a:xfrm>
            <a:off x="677333" y="2777068"/>
            <a:ext cx="3854527" cy="2584448"/>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1pPr>
            <a:lvl2pPr marL="457063" marR="0" lvl="1" indent="-12562"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2pPr>
            <a:lvl3pPr marL="914126" marR="0" lvl="2" indent="-12425"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3pPr>
            <a:lvl4pPr marL="1371189" marR="0" lvl="3" indent="-12288"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4pPr>
            <a:lvl5pPr marL="1828251" marR="0" lvl="4" indent="-12151"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5pPr>
            <a:lvl6pPr marL="2285314" marR="0" lvl="5" indent="-12013"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6pPr>
            <a:lvl7pPr marL="2742377" marR="0" lvl="6" indent="-11876"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7pPr>
            <a:lvl8pPr marL="3199440" marR="0" lvl="7" indent="-11739"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8pPr>
            <a:lvl9pPr marL="3656503" marR="0" lvl="8" indent="-11603"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9pPr>
          </a:lstStyle>
          <a:p>
            <a:endParaRPr/>
          </a:p>
        </p:txBody>
      </p:sp>
      <p:sp>
        <p:nvSpPr>
          <p:cNvPr id="43" name="Shape 43"/>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4" name="Shape 44"/>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5" name="Shape 45"/>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タイトルとキャプション">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677335" y="609600"/>
            <a:ext cx="8596668" cy="3403599"/>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48" name="Shape 48"/>
          <p:cNvSpPr txBox="1">
            <a:spLocks noGrp="1"/>
          </p:cNvSpPr>
          <p:nvPr>
            <p:ph type="body" idx="1"/>
          </p:nvPr>
        </p:nvSpPr>
        <p:spPr>
          <a:xfrm>
            <a:off x="677335" y="4470400"/>
            <a:ext cx="8596668" cy="1570961"/>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8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49" name="Shape 49"/>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0" name="Shape 50"/>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1" name="Shape 51"/>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54" name="Shape 54"/>
          <p:cNvSpPr txBox="1">
            <a:spLocks noGrp="1"/>
          </p:cNvSpPr>
          <p:nvPr>
            <p:ph type="body" idx="1"/>
          </p:nvPr>
        </p:nvSpPr>
        <p:spPr>
          <a:xfrm>
            <a:off x="677333" y="2160589"/>
            <a:ext cx="4184035" cy="3880771"/>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55" name="Shape 55"/>
          <p:cNvSpPr txBox="1">
            <a:spLocks noGrp="1"/>
          </p:cNvSpPr>
          <p:nvPr>
            <p:ph type="body" idx="2"/>
          </p:nvPr>
        </p:nvSpPr>
        <p:spPr>
          <a:xfrm>
            <a:off x="5089969" y="2160589"/>
            <a:ext cx="4184033" cy="3880773"/>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56" name="Shape 56"/>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7" name="Shape 57"/>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8" name="Shape 58"/>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比較">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61" name="Shape 61"/>
          <p:cNvSpPr txBox="1">
            <a:spLocks noGrp="1"/>
          </p:cNvSpPr>
          <p:nvPr>
            <p:ph type="body" idx="1"/>
          </p:nvPr>
        </p:nvSpPr>
        <p:spPr>
          <a:xfrm>
            <a:off x="675745" y="2160983"/>
            <a:ext cx="4185622" cy="576262"/>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2000" b="1"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800" b="1"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62" name="Shape 62"/>
          <p:cNvSpPr txBox="1">
            <a:spLocks noGrp="1"/>
          </p:cNvSpPr>
          <p:nvPr>
            <p:ph type="body" idx="2"/>
          </p:nvPr>
        </p:nvSpPr>
        <p:spPr>
          <a:xfrm>
            <a:off x="675745" y="2737244"/>
            <a:ext cx="4185622" cy="3304117"/>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63" name="Shape 63"/>
          <p:cNvSpPr txBox="1">
            <a:spLocks noGrp="1"/>
          </p:cNvSpPr>
          <p:nvPr>
            <p:ph type="body" idx="3"/>
          </p:nvPr>
        </p:nvSpPr>
        <p:spPr>
          <a:xfrm>
            <a:off x="5088382" y="2160983"/>
            <a:ext cx="4185617" cy="576262"/>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2000" b="1"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800" b="1"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64" name="Shape 64"/>
          <p:cNvSpPr txBox="1">
            <a:spLocks noGrp="1"/>
          </p:cNvSpPr>
          <p:nvPr>
            <p:ph type="body" idx="4"/>
          </p:nvPr>
        </p:nvSpPr>
        <p:spPr>
          <a:xfrm>
            <a:off x="5088383" y="2737244"/>
            <a:ext cx="4185616" cy="3304117"/>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65" name="Shape 65"/>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6" name="Shape 66"/>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7" name="Shape 67"/>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70" name="Shape 70"/>
          <p:cNvSpPr txBox="1">
            <a:spLocks noGrp="1"/>
          </p:cNvSpPr>
          <p:nvPr>
            <p:ph type="body" idx="1"/>
          </p:nvPr>
        </p:nvSpPr>
        <p:spPr>
          <a:xfrm>
            <a:off x="677333" y="2160589"/>
            <a:ext cx="8596668" cy="3880773"/>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71" name="Shape 71"/>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2" name="Shape 72"/>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3" name="Shape 73"/>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セクション見出し">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677335" y="2700866"/>
            <a:ext cx="8596668" cy="182658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Trebuchet MS"/>
              <a:buNone/>
              <a:defRPr sz="40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76" name="Shape 76"/>
          <p:cNvSpPr txBox="1">
            <a:spLocks noGrp="1"/>
          </p:cNvSpPr>
          <p:nvPr>
            <p:ph type="body" idx="1"/>
          </p:nvPr>
        </p:nvSpPr>
        <p:spPr>
          <a:xfrm>
            <a:off x="677335" y="4527448"/>
            <a:ext cx="8596668" cy="860399"/>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2000" b="0" i="0" u="none" strike="noStrike" cap="none">
                <a:solidFill>
                  <a:srgbClr val="7F7F7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77" name="Shape 77"/>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8" name="Shape 78"/>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9" name="Shape 79"/>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82" name="Shape 82"/>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3" name="Shape 83"/>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4" name="Shape 84"/>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白紙">
    <p:spTree>
      <p:nvGrpSpPr>
        <p:cNvPr id="1" name="Shape 85"/>
        <p:cNvGrpSpPr/>
        <p:nvPr/>
      </p:nvGrpSpPr>
      <p:grpSpPr>
        <a:xfrm>
          <a:off x="0" y="0"/>
          <a:ext cx="0" cy="0"/>
          <a:chOff x="0" y="0"/>
          <a:chExt cx="0" cy="0"/>
        </a:xfrm>
      </p:grpSpPr>
      <p:sp>
        <p:nvSpPr>
          <p:cNvPr id="86" name="Shape 86"/>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7" name="Shape 87"/>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8" name="Shape 88"/>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a:solidFill>
                  <a:schemeClr val="accent1"/>
                </a:solidFill>
                <a:latin typeface="Trebuchet MS"/>
                <a:ea typeface="Trebuchet MS"/>
                <a:cs typeface="Trebuchet MS"/>
                <a:sym typeface="Trebuchet MS"/>
              </a:rPr>
              <a:t>‹#›</a:t>
            </a:fld>
            <a:endParaRPr lang="ja-JP" sz="900">
              <a:solidFill>
                <a:schemeClr val="accent1"/>
              </a:solidFill>
              <a:latin typeface="Trebuchet MS"/>
              <a:ea typeface="Trebuchet MS"/>
              <a:cs typeface="Trebuchet MS"/>
              <a:sym typeface="Trebuchet M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Shape 6"/>
          <p:cNvGrpSpPr/>
          <p:nvPr/>
        </p:nvGrpSpPr>
        <p:grpSpPr>
          <a:xfrm>
            <a:off x="0" y="-8466"/>
            <a:ext cx="12192000" cy="6866467"/>
            <a:chOff x="0" y="-8466"/>
            <a:chExt cx="12192000" cy="6866467"/>
          </a:xfrm>
        </p:grpSpPr>
        <p:cxnSp>
          <p:nvCxnSpPr>
            <p:cNvPr id="7" name="Shape 7"/>
            <p:cNvCxnSpPr/>
            <p:nvPr/>
          </p:nvCxnSpPr>
          <p:spPr>
            <a:xfrm>
              <a:off x="9371011" y="0"/>
              <a:ext cx="1219199" cy="6858000"/>
            </a:xfrm>
            <a:prstGeom prst="straightConnector1">
              <a:avLst/>
            </a:prstGeom>
            <a:noFill/>
            <a:ln w="9525" cap="flat" cmpd="sng">
              <a:solidFill>
                <a:srgbClr val="BFBFBF"/>
              </a:solidFill>
              <a:prstDash val="solid"/>
              <a:round/>
              <a:headEnd type="none" w="med" len="med"/>
              <a:tailEnd type="none" w="med" len="med"/>
            </a:ln>
          </p:spPr>
        </p:cxnSp>
        <p:cxnSp>
          <p:nvCxnSpPr>
            <p:cNvPr id="8" name="Shape 8"/>
            <p:cNvCxnSpPr/>
            <p:nvPr/>
          </p:nvCxnSpPr>
          <p:spPr>
            <a:xfrm flipH="1">
              <a:off x="7425266" y="3681412"/>
              <a:ext cx="4763558" cy="3176586"/>
            </a:xfrm>
            <a:prstGeom prst="straightConnector1">
              <a:avLst/>
            </a:prstGeom>
            <a:noFill/>
            <a:ln w="9525" cap="flat" cmpd="sng">
              <a:solidFill>
                <a:srgbClr val="D8D8D8"/>
              </a:solidFill>
              <a:prstDash val="solid"/>
              <a:round/>
              <a:headEnd type="none" w="med" len="med"/>
              <a:tailEnd type="none" w="med" len="med"/>
            </a:ln>
          </p:spPr>
        </p:cxnSp>
        <p:sp>
          <p:nvSpPr>
            <p:cNvPr id="9" name="Shape 9"/>
            <p:cNvSpPr/>
            <p:nvPr/>
          </p:nvSpPr>
          <p:spPr>
            <a:xfrm>
              <a:off x="9181475" y="-8466"/>
              <a:ext cx="3007348" cy="6866467"/>
            </a:xfrm>
            <a:custGeom>
              <a:avLst/>
              <a:gdLst/>
              <a:ahLst/>
              <a:cxnLst/>
              <a:rect l="0" t="0" r="0" b="0"/>
              <a:pathLst>
                <a:path w="120000" h="120000" extrusionOk="0">
                  <a:moveTo>
                    <a:pt x="81621" y="0"/>
                  </a:moveTo>
                  <a:lnTo>
                    <a:pt x="120000" y="0"/>
                  </a:lnTo>
                  <a:lnTo>
                    <a:pt x="120000" y="119999"/>
                  </a:lnTo>
                  <a:lnTo>
                    <a:pt x="0" y="119999"/>
                  </a:lnTo>
                  <a:lnTo>
                    <a:pt x="81621" y="0"/>
                  </a:lnTo>
                  <a:close/>
                </a:path>
              </a:pathLst>
            </a:custGeom>
            <a:solidFill>
              <a:schemeClr val="accent1">
                <a:alpha val="29803"/>
              </a:schemeClr>
            </a:solidFill>
            <a:ln>
              <a:noFill/>
            </a:ln>
          </p:spPr>
        </p:sp>
        <p:sp>
          <p:nvSpPr>
            <p:cNvPr id="10" name="Shape 10"/>
            <p:cNvSpPr/>
            <p:nvPr/>
          </p:nvSpPr>
          <p:spPr>
            <a:xfrm>
              <a:off x="9603442" y="-8466"/>
              <a:ext cx="2588558" cy="6866467"/>
            </a:xfrm>
            <a:custGeom>
              <a:avLst/>
              <a:gdLst/>
              <a:ahLst/>
              <a:cxnLst/>
              <a:rect l="0" t="0" r="0" b="0"/>
              <a:pathLst>
                <a:path w="120000" h="120000" extrusionOk="0">
                  <a:moveTo>
                    <a:pt x="0" y="0"/>
                  </a:moveTo>
                  <a:lnTo>
                    <a:pt x="120000" y="0"/>
                  </a:lnTo>
                  <a:lnTo>
                    <a:pt x="120000" y="119999"/>
                  </a:lnTo>
                  <a:lnTo>
                    <a:pt x="56067" y="119999"/>
                  </a:lnTo>
                  <a:lnTo>
                    <a:pt x="0" y="0"/>
                  </a:lnTo>
                  <a:close/>
                </a:path>
              </a:pathLst>
            </a:custGeom>
            <a:solidFill>
              <a:schemeClr val="accent1">
                <a:alpha val="20000"/>
              </a:schemeClr>
            </a:solidFill>
            <a:ln>
              <a:noFill/>
            </a:ln>
          </p:spPr>
        </p:sp>
        <p:sp>
          <p:nvSpPr>
            <p:cNvPr id="11" name="Shape 11"/>
            <p:cNvSpPr/>
            <p:nvPr/>
          </p:nvSpPr>
          <p:spPr>
            <a:xfrm>
              <a:off x="8932332" y="3048000"/>
              <a:ext cx="3259667" cy="3809999"/>
            </a:xfrm>
            <a:prstGeom prst="triangle">
              <a:avLst>
                <a:gd name="adj" fmla="val 100000"/>
              </a:avLst>
            </a:prstGeom>
            <a:solidFill>
              <a:schemeClr val="accent2">
                <a:alpha val="71764"/>
              </a:schemeClr>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a:off x="9334500" y="-8466"/>
              <a:ext cx="2854326" cy="6866467"/>
            </a:xfrm>
            <a:custGeom>
              <a:avLst/>
              <a:gdLst/>
              <a:ahLst/>
              <a:cxnLst/>
              <a:rect l="0" t="0" r="0" b="0"/>
              <a:pathLst>
                <a:path w="120000" h="120000" extrusionOk="0">
                  <a:moveTo>
                    <a:pt x="0" y="0"/>
                  </a:moveTo>
                  <a:lnTo>
                    <a:pt x="120000" y="0"/>
                  </a:lnTo>
                  <a:lnTo>
                    <a:pt x="120000" y="119999"/>
                  </a:lnTo>
                  <a:lnTo>
                    <a:pt x="103873" y="119999"/>
                  </a:lnTo>
                  <a:lnTo>
                    <a:pt x="0" y="0"/>
                  </a:lnTo>
                  <a:close/>
                </a:path>
              </a:pathLst>
            </a:custGeom>
            <a:solidFill>
              <a:srgbClr val="3F7818">
                <a:alpha val="69803"/>
              </a:srgbClr>
            </a:solidFill>
            <a:ln>
              <a:noFill/>
            </a:ln>
          </p:spPr>
        </p:sp>
        <p:sp>
          <p:nvSpPr>
            <p:cNvPr id="13" name="Shape 13"/>
            <p:cNvSpPr/>
            <p:nvPr/>
          </p:nvSpPr>
          <p:spPr>
            <a:xfrm>
              <a:off x="10898729" y="-8466"/>
              <a:ext cx="1290093" cy="6866467"/>
            </a:xfrm>
            <a:custGeom>
              <a:avLst/>
              <a:gdLst/>
              <a:ahLst/>
              <a:cxnLst/>
              <a:rect l="0" t="0" r="0" b="0"/>
              <a:pathLst>
                <a:path w="120000" h="120000" extrusionOk="0">
                  <a:moveTo>
                    <a:pt x="94852" y="0"/>
                  </a:moveTo>
                  <a:lnTo>
                    <a:pt x="120000" y="0"/>
                  </a:lnTo>
                  <a:lnTo>
                    <a:pt x="120000" y="120000"/>
                  </a:lnTo>
                  <a:lnTo>
                    <a:pt x="0" y="120000"/>
                  </a:lnTo>
                  <a:lnTo>
                    <a:pt x="94852" y="0"/>
                  </a:lnTo>
                  <a:close/>
                </a:path>
              </a:pathLst>
            </a:custGeom>
            <a:solidFill>
              <a:srgbClr val="BFE471">
                <a:alpha val="69803"/>
              </a:srgbClr>
            </a:solidFill>
            <a:ln>
              <a:noFill/>
            </a:ln>
          </p:spPr>
        </p:sp>
        <p:sp>
          <p:nvSpPr>
            <p:cNvPr id="14" name="Shape 14"/>
            <p:cNvSpPr/>
            <p:nvPr/>
          </p:nvSpPr>
          <p:spPr>
            <a:xfrm>
              <a:off x="10938999" y="-8466"/>
              <a:ext cx="1249825" cy="6866467"/>
            </a:xfrm>
            <a:custGeom>
              <a:avLst/>
              <a:gdLst/>
              <a:ahLst/>
              <a:cxnLst/>
              <a:rect l="0" t="0" r="0" b="0"/>
              <a:pathLst>
                <a:path w="120000" h="120000" extrusionOk="0">
                  <a:moveTo>
                    <a:pt x="0" y="0"/>
                  </a:moveTo>
                  <a:lnTo>
                    <a:pt x="120000" y="0"/>
                  </a:lnTo>
                  <a:lnTo>
                    <a:pt x="120000" y="120000"/>
                  </a:lnTo>
                  <a:lnTo>
                    <a:pt x="106515" y="120000"/>
                  </a:lnTo>
                  <a:lnTo>
                    <a:pt x="0" y="0"/>
                  </a:lnTo>
                  <a:close/>
                </a:path>
              </a:pathLst>
            </a:custGeom>
            <a:solidFill>
              <a:schemeClr val="accent1">
                <a:alpha val="64705"/>
              </a:schemeClr>
            </a:solidFill>
            <a:ln>
              <a:noFill/>
            </a:ln>
          </p:spPr>
        </p:sp>
        <p:sp>
          <p:nvSpPr>
            <p:cNvPr id="15" name="Shape 15"/>
            <p:cNvSpPr/>
            <p:nvPr/>
          </p:nvSpPr>
          <p:spPr>
            <a:xfrm>
              <a:off x="10371665" y="3589867"/>
              <a:ext cx="1817159" cy="3268132"/>
            </a:xfrm>
            <a:prstGeom prst="triangle">
              <a:avLst>
                <a:gd name="adj" fmla="val 100000"/>
              </a:avLst>
            </a:prstGeom>
            <a:solidFill>
              <a:schemeClr val="accent1">
                <a:alpha val="80000"/>
              </a:schemeClr>
            </a:solidFill>
            <a:ln>
              <a:noFill/>
            </a:ln>
          </p:spPr>
          <p:txBody>
            <a:bodyPr lIns="91425" tIns="91425" rIns="91425" bIns="91425" anchor="ctr" anchorCtr="0">
              <a:noAutofit/>
            </a:bodyPr>
            <a:lstStyle/>
            <a:p>
              <a:pPr lvl="0">
                <a:spcBef>
                  <a:spcPts val="0"/>
                </a:spcBef>
                <a:buNone/>
              </a:pPr>
              <a:endParaRPr/>
            </a:p>
          </p:txBody>
        </p:sp>
        <p:sp>
          <p:nvSpPr>
            <p:cNvPr id="16" name="Shape 16"/>
            <p:cNvSpPr/>
            <p:nvPr/>
          </p:nvSpPr>
          <p:spPr>
            <a:xfrm>
              <a:off x="0" y="4013200"/>
              <a:ext cx="448732" cy="2844800"/>
            </a:xfrm>
            <a:prstGeom prst="triangle">
              <a:avLst>
                <a:gd name="adj" fmla="val 0"/>
              </a:avLst>
            </a:prstGeom>
            <a:solidFill>
              <a:schemeClr val="accent1">
                <a:alpha val="84705"/>
              </a:schemeClr>
            </a:solidFill>
            <a:ln>
              <a:noFill/>
            </a:ln>
          </p:spPr>
          <p:txBody>
            <a:bodyPr lIns="91425" tIns="91425" rIns="91425" bIns="91425" anchor="ctr" anchorCtr="0">
              <a:noAutofit/>
            </a:bodyPr>
            <a:lstStyle/>
            <a:p>
              <a:pPr lvl="0">
                <a:spcBef>
                  <a:spcPts val="0"/>
                </a:spcBef>
                <a:buNone/>
              </a:pPr>
              <a:endParaRPr/>
            </a:p>
          </p:txBody>
        </p:sp>
      </p:grpSp>
      <p:sp>
        <p:nvSpPr>
          <p:cNvPr id="17" name="Shape 17"/>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8" name="Shape 18"/>
          <p:cNvSpPr txBox="1">
            <a:spLocks noGrp="1"/>
          </p:cNvSpPr>
          <p:nvPr>
            <p:ph type="body" idx="1"/>
          </p:nvPr>
        </p:nvSpPr>
        <p:spPr>
          <a:xfrm>
            <a:off x="677333" y="2160589"/>
            <a:ext cx="8596668" cy="3880773"/>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Shape 19"/>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Shape 20"/>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Shape 21"/>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0nGazZ_mYKY"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todo-ran.com/t/kiji/12090" TargetMode="External"/><Relationship Id="rId2" Type="http://schemas.openxmlformats.org/officeDocument/2006/relationships/hyperlink" Target="http://todo-ran.com/t/kiji/14679" TargetMode="External"/><Relationship Id="rId1" Type="http://schemas.openxmlformats.org/officeDocument/2006/relationships/slideLayout" Target="../slideLayouts/slideLayout6.xml"/><Relationship Id="rId4" Type="http://schemas.openxmlformats.org/officeDocument/2006/relationships/hyperlink" Target="http://www.ohishi-clinic.or.jp/net_check.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gif"/></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ctrTitle"/>
          </p:nvPr>
        </p:nvSpPr>
        <p:spPr>
          <a:xfrm>
            <a:off x="1507066" y="2404533"/>
            <a:ext cx="7766936" cy="1646301"/>
          </a:xfrm>
          <a:prstGeom prst="rect">
            <a:avLst/>
          </a:prstGeom>
          <a:noFill/>
          <a:ln>
            <a:noFill/>
          </a:ln>
        </p:spPr>
        <p:txBody>
          <a:bodyPr lIns="91425" tIns="45700" rIns="91425" bIns="45700" anchor="b" anchorCtr="0">
            <a:noAutofit/>
          </a:bodyPr>
          <a:lstStyle/>
          <a:p>
            <a:pPr marL="0" marR="0" lvl="0" indent="0" algn="r" rtl="0">
              <a:spcBef>
                <a:spcPts val="0"/>
              </a:spcBef>
              <a:buClr>
                <a:schemeClr val="accent1"/>
              </a:buClr>
              <a:buSzPct val="25000"/>
              <a:buFont typeface="Trebuchet MS"/>
              <a:buNone/>
            </a:pPr>
            <a:r>
              <a:rPr lang="ja-JP"/>
              <a:t>こ</a:t>
            </a:r>
            <a:r>
              <a:rPr lang="ja-JP" sz="5400" b="0" i="0" u="none" strike="noStrike" cap="none">
                <a:solidFill>
                  <a:schemeClr val="accent1"/>
                </a:solidFill>
                <a:latin typeface="Trebuchet MS"/>
                <a:ea typeface="Trebuchet MS"/>
                <a:cs typeface="Trebuchet MS"/>
                <a:sym typeface="Trebuchet MS"/>
              </a:rPr>
              <a:t>どもとメディア</a:t>
            </a:r>
          </a:p>
        </p:txBody>
      </p:sp>
      <p:sp>
        <p:nvSpPr>
          <p:cNvPr id="144" name="Shape 144"/>
          <p:cNvSpPr txBox="1">
            <a:spLocks noGrp="1"/>
          </p:cNvSpPr>
          <p:nvPr>
            <p:ph type="subTitle" idx="1"/>
          </p:nvPr>
        </p:nvSpPr>
        <p:spPr>
          <a:xfrm>
            <a:off x="1507066" y="4050832"/>
            <a:ext cx="7766936" cy="1652849"/>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Clr>
                <a:schemeClr val="accent1"/>
              </a:buClr>
              <a:buSzPct val="25000"/>
              <a:buFont typeface="Noto Sans Symbols"/>
              <a:buNone/>
            </a:pPr>
            <a:r>
              <a:rPr lang="ja-JP" sz="1800" b="0" i="0" u="none" strike="noStrike" cap="none">
                <a:solidFill>
                  <a:srgbClr val="7F7F7F"/>
                </a:solidFill>
                <a:latin typeface="Trebuchet MS"/>
                <a:ea typeface="Trebuchet MS"/>
                <a:cs typeface="Trebuchet MS"/>
                <a:sym typeface="Trebuchet MS"/>
              </a:rPr>
              <a:t>菊地恭平</a:t>
            </a:r>
          </a:p>
          <a:p>
            <a:pPr marL="0" marR="0" lvl="0" indent="0" algn="r" rtl="0">
              <a:spcBef>
                <a:spcPts val="1000"/>
              </a:spcBef>
              <a:spcAft>
                <a:spcPts val="0"/>
              </a:spcAft>
              <a:buClr>
                <a:schemeClr val="accent1"/>
              </a:buClr>
              <a:buSzPct val="25000"/>
              <a:buFont typeface="Noto Sans Symbols"/>
              <a:buNone/>
            </a:pPr>
            <a:r>
              <a:rPr lang="ja-JP" sz="1800" b="0" i="0" u="none" strike="noStrike" cap="none">
                <a:solidFill>
                  <a:srgbClr val="7F7F7F"/>
                </a:solidFill>
                <a:latin typeface="Trebuchet MS"/>
                <a:ea typeface="Trebuchet MS"/>
                <a:cs typeface="Trebuchet MS"/>
                <a:sym typeface="Trebuchet MS"/>
              </a:rPr>
              <a:t>斉藤恭史</a:t>
            </a:r>
          </a:p>
          <a:p>
            <a:pPr marL="0" marR="0" lvl="0" indent="0" algn="r" rtl="0">
              <a:spcBef>
                <a:spcPts val="1000"/>
              </a:spcBef>
              <a:spcAft>
                <a:spcPts val="0"/>
              </a:spcAft>
              <a:buClr>
                <a:schemeClr val="accent1"/>
              </a:buClr>
              <a:buSzPct val="25000"/>
              <a:buFont typeface="Noto Sans Symbols"/>
              <a:buNone/>
            </a:pPr>
            <a:r>
              <a:rPr lang="ja-JP" sz="1800" b="0" i="0" u="none" strike="noStrike" cap="none">
                <a:solidFill>
                  <a:srgbClr val="7F7F7F"/>
                </a:solidFill>
                <a:latin typeface="Trebuchet MS"/>
                <a:ea typeface="Trebuchet MS"/>
                <a:cs typeface="Trebuchet MS"/>
                <a:sym typeface="Trebuchet MS"/>
              </a:rPr>
              <a:t>中津優香里</a:t>
            </a:r>
          </a:p>
          <a:p>
            <a:pPr marL="0" marR="0" lvl="0" indent="0" algn="r" rtl="0">
              <a:spcBef>
                <a:spcPts val="1000"/>
              </a:spcBef>
              <a:spcAft>
                <a:spcPts val="0"/>
              </a:spcAft>
              <a:buClr>
                <a:schemeClr val="accent1"/>
              </a:buClr>
              <a:buSzPct val="25000"/>
              <a:buFont typeface="Noto Sans Symbols"/>
              <a:buNone/>
            </a:pPr>
            <a:r>
              <a:rPr lang="ja-JP" sz="1800" b="0" i="0" u="none" strike="noStrike" cap="none">
                <a:solidFill>
                  <a:srgbClr val="7F7F7F"/>
                </a:solidFill>
                <a:latin typeface="Trebuchet MS"/>
                <a:ea typeface="Trebuchet MS"/>
                <a:cs typeface="Trebuchet MS"/>
                <a:sym typeface="Trebuchet MS"/>
              </a:rPr>
              <a:t>菅原真琳</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677335" y="609600"/>
            <a:ext cx="8596668" cy="1201093"/>
          </a:xfrm>
          <a:prstGeom prst="rect">
            <a:avLst/>
          </a:prstGeom>
          <a:noFill/>
          <a:ln>
            <a:noFill/>
          </a:ln>
        </p:spPr>
        <p:txBody>
          <a:bodyPr lIns="91425" tIns="45700" rIns="91425" bIns="45700" anchor="ctr" anchorCtr="0">
            <a:noAutofit/>
          </a:bodyPr>
          <a:lstStyle/>
          <a:p>
            <a:pPr marL="0" marR="0" lvl="0" indent="0" algn="l" rtl="0">
              <a:spcBef>
                <a:spcPts val="0"/>
              </a:spcBef>
              <a:buClr>
                <a:schemeClr val="accent1"/>
              </a:buClr>
              <a:buSzPct val="25000"/>
              <a:buFont typeface="Trebuchet MS"/>
              <a:buNone/>
            </a:pPr>
            <a:r>
              <a:rPr lang="ja-JP" sz="4400" b="0" i="0" u="none" strike="noStrike" cap="none">
                <a:solidFill>
                  <a:schemeClr val="accent1"/>
                </a:solidFill>
                <a:latin typeface="Trebuchet MS"/>
                <a:ea typeface="Trebuchet MS"/>
                <a:cs typeface="Trebuchet MS"/>
                <a:sym typeface="Trebuchet MS"/>
              </a:rPr>
              <a:t>起きている問題</a:t>
            </a:r>
          </a:p>
        </p:txBody>
      </p:sp>
      <p:sp>
        <p:nvSpPr>
          <p:cNvPr id="208" name="Shape 208"/>
          <p:cNvSpPr txBox="1">
            <a:spLocks noGrp="1"/>
          </p:cNvSpPr>
          <p:nvPr>
            <p:ph type="body" idx="1"/>
          </p:nvPr>
        </p:nvSpPr>
        <p:spPr>
          <a:xfrm>
            <a:off x="677335" y="2281473"/>
            <a:ext cx="8596668" cy="3759889"/>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・「ながら操作」による交通事故</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・生活の乱れ</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・出会い系サイトでのトラブル</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・ワンクリック詐欺、架空請求などの犯罪</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・個人情報の流出</a:t>
            </a:r>
          </a:p>
          <a:p>
            <a:pPr marL="0" marR="0" lvl="0" indent="0" algn="l" rtl="0">
              <a:spcBef>
                <a:spcPts val="1000"/>
              </a:spcBef>
              <a:spcAft>
                <a:spcPts val="0"/>
              </a:spcAft>
              <a:buClr>
                <a:schemeClr val="accent1"/>
              </a:buClr>
              <a:buSzPct val="25000"/>
              <a:buFont typeface="Noto Sans Symbols"/>
              <a:buNone/>
            </a:pPr>
            <a:endParaRPr sz="2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677333" y="609600"/>
            <a:ext cx="8596800" cy="1320900"/>
          </a:xfrm>
          <a:prstGeom prst="rect">
            <a:avLst/>
          </a:prstGeom>
        </p:spPr>
        <p:txBody>
          <a:bodyPr lIns="91425" tIns="91425" rIns="91425" bIns="91425" anchor="t" anchorCtr="0">
            <a:noAutofit/>
          </a:bodyPr>
          <a:lstStyle/>
          <a:p>
            <a:pPr lvl="0">
              <a:spcBef>
                <a:spcPts val="0"/>
              </a:spcBef>
              <a:buNone/>
            </a:pPr>
            <a:r>
              <a:rPr lang="ja-JP"/>
              <a:t>ネットいじめ</a:t>
            </a:r>
          </a:p>
          <a:p>
            <a:pPr lvl="0">
              <a:spcBef>
                <a:spcPts val="0"/>
              </a:spcBef>
              <a:buNone/>
            </a:pPr>
            <a:endParaRPr/>
          </a:p>
        </p:txBody>
      </p:sp>
      <p:sp>
        <p:nvSpPr>
          <p:cNvPr id="214" name="Shape 214"/>
          <p:cNvSpPr txBox="1">
            <a:spLocks noGrp="1"/>
          </p:cNvSpPr>
          <p:nvPr>
            <p:ph type="body" idx="1"/>
          </p:nvPr>
        </p:nvSpPr>
        <p:spPr>
          <a:xfrm>
            <a:off x="677333" y="1333064"/>
            <a:ext cx="8596800" cy="3880800"/>
          </a:xfrm>
          <a:prstGeom prst="rect">
            <a:avLst/>
          </a:prstGeom>
        </p:spPr>
        <p:txBody>
          <a:bodyPr lIns="91425" tIns="91425" rIns="91425" bIns="91425" anchor="t" anchorCtr="0">
            <a:noAutofit/>
          </a:bodyPr>
          <a:lstStyle/>
          <a:p>
            <a:pPr lvl="0" indent="19050">
              <a:lnSpc>
                <a:spcPct val="120000"/>
              </a:lnSpc>
              <a:spcBef>
                <a:spcPts val="0"/>
              </a:spcBef>
              <a:buClr>
                <a:schemeClr val="dk1"/>
              </a:buClr>
              <a:buSzPct val="45833"/>
              <a:buFont typeface="Arial"/>
              <a:buNone/>
            </a:pPr>
            <a:r>
              <a:rPr lang="ja-JP" sz="2400" dirty="0">
                <a:solidFill>
                  <a:srgbClr val="3F3F3F"/>
                </a:solidFill>
              </a:rPr>
              <a:t>ネットいじめとは、スマホを通じて特定の児童の悪口や誹謗中傷、嫌がらせのメールを送るなどインターネットを通じて行われること。</a:t>
            </a:r>
          </a:p>
          <a:p>
            <a:pPr lvl="0" indent="19050">
              <a:lnSpc>
                <a:spcPct val="120000"/>
              </a:lnSpc>
              <a:spcBef>
                <a:spcPts val="0"/>
              </a:spcBef>
              <a:buClr>
                <a:schemeClr val="dk1"/>
              </a:buClr>
              <a:buSzPct val="45833"/>
              <a:buFont typeface="Arial"/>
              <a:buNone/>
            </a:pPr>
            <a:r>
              <a:rPr lang="ja-JP" sz="2400" dirty="0">
                <a:solidFill>
                  <a:srgbClr val="3F3F3F"/>
                </a:solidFill>
              </a:rPr>
              <a:t>特徴：</a:t>
            </a:r>
            <a:r>
              <a:rPr lang="ja-JP" sz="2400" dirty="0">
                <a:solidFill>
                  <a:schemeClr val="dk1"/>
                </a:solidFill>
              </a:rPr>
              <a:t>24</a:t>
            </a:r>
            <a:r>
              <a:rPr lang="ja-JP" sz="2400" dirty="0">
                <a:solidFill>
                  <a:schemeClr val="dk1"/>
                </a:solidFill>
                <a:latin typeface="Times New Roman"/>
                <a:ea typeface="Times New Roman"/>
                <a:cs typeface="Times New Roman"/>
                <a:sym typeface="Times New Roman"/>
              </a:rPr>
              <a:t>時間</a:t>
            </a:r>
            <a:r>
              <a:rPr lang="ja-JP" sz="2400" dirty="0">
                <a:solidFill>
                  <a:schemeClr val="dk1"/>
                </a:solidFill>
              </a:rPr>
              <a:t>365</a:t>
            </a:r>
            <a:r>
              <a:rPr lang="ja-JP" sz="2400" dirty="0">
                <a:solidFill>
                  <a:schemeClr val="dk1"/>
                </a:solidFill>
                <a:latin typeface="Times New Roman"/>
                <a:ea typeface="Times New Roman"/>
                <a:cs typeface="Times New Roman"/>
                <a:sym typeface="Times New Roman"/>
              </a:rPr>
              <a:t>日続き、逃げ場がない。加害者側がいじめをしているという罪の意識が低い。</a:t>
            </a:r>
          </a:p>
          <a:p>
            <a:pPr marL="0" lvl="0" indent="-69850">
              <a:lnSpc>
                <a:spcPct val="115000"/>
              </a:lnSpc>
              <a:spcBef>
                <a:spcPts val="0"/>
              </a:spcBef>
              <a:buClr>
                <a:schemeClr val="dk1"/>
              </a:buClr>
              <a:buSzPct val="45833"/>
              <a:buFont typeface="Arial"/>
              <a:buNone/>
            </a:pPr>
            <a:endParaRPr sz="2400" dirty="0">
              <a:solidFill>
                <a:schemeClr val="dk1"/>
              </a:solidFill>
              <a:latin typeface="Times New Roman"/>
              <a:ea typeface="Times New Roman"/>
              <a:cs typeface="Times New Roman"/>
              <a:sym typeface="Times New Roman"/>
            </a:endParaRPr>
          </a:p>
          <a:p>
            <a:pPr marL="0" lvl="0" indent="-69850">
              <a:lnSpc>
                <a:spcPct val="138000"/>
              </a:lnSpc>
              <a:spcBef>
                <a:spcPts val="0"/>
              </a:spcBef>
              <a:buClr>
                <a:schemeClr val="dk1"/>
              </a:buClr>
              <a:buSzPct val="45833"/>
              <a:buFont typeface="Arial"/>
              <a:buNone/>
            </a:pPr>
            <a:r>
              <a:rPr lang="ja-JP" sz="2400" dirty="0">
                <a:solidFill>
                  <a:schemeClr val="dk1"/>
                </a:solidFill>
                <a:latin typeface="Times New Roman"/>
                <a:ea typeface="Times New Roman"/>
                <a:cs typeface="Times New Roman"/>
                <a:sym typeface="Times New Roman"/>
              </a:rPr>
              <a:t>問題点：目に見えない。気づかないうちに集団化しエスカレートしていく。誰に書き込まれているかわからないという恐怖心から他人に対して不信感を抱く。登校拒否、自殺にまで追い込まれる。</a:t>
            </a:r>
          </a:p>
          <a:p>
            <a:pPr marL="0" lvl="0" indent="-69850">
              <a:lnSpc>
                <a:spcPct val="115000"/>
              </a:lnSpc>
              <a:spcBef>
                <a:spcPts val="0"/>
              </a:spcBef>
              <a:buClr>
                <a:schemeClr val="dk1"/>
              </a:buClr>
              <a:buSzPct val="45833"/>
              <a:buFont typeface="Arial"/>
              <a:buNone/>
            </a:pPr>
            <a:endParaRPr sz="2400" dirty="0">
              <a:solidFill>
                <a:schemeClr val="dk1"/>
              </a:solidFill>
              <a:latin typeface="Times New Roman"/>
              <a:ea typeface="Times New Roman"/>
              <a:cs typeface="Times New Roman"/>
              <a:sym typeface="Times New Roman"/>
            </a:endParaRPr>
          </a:p>
          <a:p>
            <a:pPr lvl="0" indent="19050">
              <a:lnSpc>
                <a:spcPct val="120000"/>
              </a:lnSpc>
              <a:spcBef>
                <a:spcPts val="0"/>
              </a:spcBef>
              <a:buClr>
                <a:schemeClr val="dk1"/>
              </a:buClr>
              <a:buSzPct val="45833"/>
              <a:buFont typeface="Arial"/>
              <a:buNone/>
            </a:pPr>
            <a:r>
              <a:rPr lang="ja-JP" sz="2400" dirty="0">
                <a:solidFill>
                  <a:srgbClr val="3F3F3F"/>
                </a:solidFill>
              </a:rPr>
              <a:t>ネットいじめ⇒</a:t>
            </a:r>
            <a:r>
              <a:rPr lang="ja-JP" sz="2400" u="sng" dirty="0">
                <a:solidFill>
                  <a:srgbClr val="3F3F3F"/>
                </a:solidFill>
              </a:rPr>
              <a:t>リアルいじめにつながる</a:t>
            </a:r>
          </a:p>
          <a:p>
            <a:pPr marL="0" lvl="0" indent="-69850">
              <a:lnSpc>
                <a:spcPct val="115000"/>
              </a:lnSpc>
              <a:spcBef>
                <a:spcPts val="0"/>
              </a:spcBef>
              <a:buClr>
                <a:schemeClr val="dk1"/>
              </a:buClr>
              <a:buSzPct val="61111"/>
              <a:buFont typeface="Arial"/>
              <a:buNone/>
            </a:pPr>
            <a:endParaRPr u="sng" dirty="0">
              <a:solidFill>
                <a:srgbClr val="3F3F3F"/>
              </a:solidFill>
            </a:endParaRPr>
          </a:p>
          <a:p>
            <a:pPr lvl="0">
              <a:spcBef>
                <a:spcPts val="0"/>
              </a:spcBef>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677333" y="609600"/>
            <a:ext cx="8596800" cy="1320900"/>
          </a:xfrm>
          <a:prstGeom prst="rect">
            <a:avLst/>
          </a:prstGeom>
        </p:spPr>
        <p:txBody>
          <a:bodyPr lIns="91425" tIns="91425" rIns="91425" bIns="91425" anchor="t" anchorCtr="0">
            <a:noAutofit/>
          </a:bodyPr>
          <a:lstStyle/>
          <a:p>
            <a:pPr lvl="0">
              <a:spcBef>
                <a:spcPts val="0"/>
              </a:spcBef>
              <a:buNone/>
            </a:pPr>
            <a:r>
              <a:rPr lang="ja-JP" altLang="en-US" dirty="0" smtClean="0"/>
              <a:t>スマホ依存</a:t>
            </a:r>
            <a:endParaRPr dirty="0"/>
          </a:p>
        </p:txBody>
      </p:sp>
      <p:sp>
        <p:nvSpPr>
          <p:cNvPr id="220" name="Shape 220"/>
          <p:cNvSpPr txBox="1">
            <a:spLocks noGrp="1"/>
          </p:cNvSpPr>
          <p:nvPr>
            <p:ph type="body" idx="1"/>
          </p:nvPr>
        </p:nvSpPr>
        <p:spPr>
          <a:xfrm>
            <a:off x="677333" y="2160589"/>
            <a:ext cx="8596800" cy="3880800"/>
          </a:xfrm>
          <a:prstGeom prst="rect">
            <a:avLst/>
          </a:prstGeom>
        </p:spPr>
        <p:txBody>
          <a:bodyPr lIns="91425" tIns="91425" rIns="91425" bIns="91425" anchor="t" anchorCtr="0">
            <a:noAutofit/>
          </a:bodyPr>
          <a:lstStyle/>
          <a:p>
            <a:pPr lvl="0">
              <a:spcBef>
                <a:spcPts val="0"/>
              </a:spcBef>
              <a:buNone/>
            </a:pPr>
            <a:r>
              <a:rPr lang="ja-JP" sz="3600" u="sng" dirty="0">
                <a:solidFill>
                  <a:schemeClr val="hlink"/>
                </a:solidFill>
                <a:hlinkClick r:id="rId3"/>
              </a:rPr>
              <a:t>https://youtu.be/0nGazZ_mYKY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677333" y="567175"/>
            <a:ext cx="8596800" cy="1320900"/>
          </a:xfrm>
          <a:prstGeom prst="rect">
            <a:avLst/>
          </a:prstGeom>
        </p:spPr>
        <p:txBody>
          <a:bodyPr lIns="91425" tIns="91425" rIns="91425" bIns="91425" anchor="t" anchorCtr="0">
            <a:noAutofit/>
          </a:bodyPr>
          <a:lstStyle/>
          <a:p>
            <a:pPr lvl="0" rtl="0">
              <a:spcBef>
                <a:spcPts val="0"/>
              </a:spcBef>
              <a:buNone/>
            </a:pPr>
            <a:r>
              <a:rPr lang="ja-JP"/>
              <a:t>ネット依存について</a:t>
            </a:r>
          </a:p>
        </p:txBody>
      </p:sp>
      <p:sp>
        <p:nvSpPr>
          <p:cNvPr id="226" name="Shape 226"/>
          <p:cNvSpPr txBox="1">
            <a:spLocks noGrp="1"/>
          </p:cNvSpPr>
          <p:nvPr>
            <p:ph type="body" idx="1"/>
          </p:nvPr>
        </p:nvSpPr>
        <p:spPr>
          <a:xfrm>
            <a:off x="677333" y="1488589"/>
            <a:ext cx="8596800" cy="3880800"/>
          </a:xfrm>
          <a:prstGeom prst="rect">
            <a:avLst/>
          </a:prstGeom>
        </p:spPr>
        <p:txBody>
          <a:bodyPr lIns="91425" tIns="91425" rIns="91425" bIns="91425" anchor="t" anchorCtr="0">
            <a:noAutofit/>
          </a:bodyPr>
          <a:lstStyle/>
          <a:p>
            <a:pPr lvl="0" rtl="0">
              <a:spcBef>
                <a:spcPts val="0"/>
              </a:spcBef>
              <a:buNone/>
            </a:pPr>
            <a:r>
              <a:rPr lang="ja-JP" sz="2400"/>
              <a:t>・ネットに夢中になっていると感じる。</a:t>
            </a:r>
          </a:p>
          <a:p>
            <a:pPr lvl="0" rtl="0">
              <a:spcBef>
                <a:spcPts val="0"/>
              </a:spcBef>
              <a:buNone/>
            </a:pPr>
            <a:r>
              <a:rPr lang="ja-JP" sz="2400"/>
              <a:t>・満足を得るため　だんだん利用時間が長くなる。</a:t>
            </a:r>
          </a:p>
          <a:p>
            <a:pPr lvl="0" rtl="0">
              <a:spcBef>
                <a:spcPts val="0"/>
              </a:spcBef>
              <a:buNone/>
            </a:pPr>
            <a:r>
              <a:rPr lang="ja-JP" sz="2400"/>
              <a:t>・やめようとしたが　うまくいかない。</a:t>
            </a:r>
          </a:p>
          <a:p>
            <a:pPr lvl="0" rtl="0">
              <a:spcBef>
                <a:spcPts val="0"/>
              </a:spcBef>
              <a:buNone/>
            </a:pPr>
            <a:r>
              <a:rPr lang="ja-JP" sz="2400"/>
              <a:t>・やめようとすると不機嫌・イライラなど。</a:t>
            </a:r>
          </a:p>
          <a:p>
            <a:pPr lvl="0" rtl="0">
              <a:spcBef>
                <a:spcPts val="0"/>
              </a:spcBef>
              <a:buNone/>
            </a:pPr>
            <a:r>
              <a:rPr lang="ja-JP" sz="2400"/>
              <a:t>・意図した時間よりも長時間オンライン体制に。</a:t>
            </a:r>
          </a:p>
          <a:p>
            <a:pPr lvl="0" rtl="0">
              <a:spcBef>
                <a:spcPts val="0"/>
              </a:spcBef>
              <a:buNone/>
            </a:pPr>
            <a:r>
              <a:rPr lang="ja-JP" sz="2400"/>
              <a:t>・ネットで人間関係や学校のことを台無しに。</a:t>
            </a:r>
          </a:p>
          <a:p>
            <a:pPr lvl="0">
              <a:spcBef>
                <a:spcPts val="0"/>
              </a:spcBef>
              <a:buNone/>
            </a:pPr>
            <a:r>
              <a:rPr lang="ja-JP" sz="2400"/>
              <a:t>・熱中しすぎを隠すため家族などに嘘をつく。</a:t>
            </a:r>
          </a:p>
          <a:p>
            <a:pPr lvl="0" rtl="0">
              <a:spcBef>
                <a:spcPts val="0"/>
              </a:spcBef>
              <a:buNone/>
            </a:pPr>
            <a:r>
              <a:rPr lang="ja-JP" sz="2400"/>
              <a:t>・問題や嫌な気持ちから逃げるために利用。</a:t>
            </a:r>
          </a:p>
          <a:p>
            <a:pPr lvl="0" rtl="0">
              <a:spcBef>
                <a:spcPts val="0"/>
              </a:spcBef>
              <a:buNone/>
            </a:pP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2077200" y="2560200"/>
            <a:ext cx="7099800" cy="1737600"/>
          </a:xfrm>
          <a:prstGeom prst="rect">
            <a:avLst/>
          </a:prstGeom>
        </p:spPr>
        <p:txBody>
          <a:bodyPr lIns="91425" tIns="91425" rIns="91425" bIns="91425" anchor="t" anchorCtr="0">
            <a:noAutofit/>
          </a:bodyPr>
          <a:lstStyle/>
          <a:p>
            <a:pPr lvl="0">
              <a:spcBef>
                <a:spcPts val="0"/>
              </a:spcBef>
              <a:buNone/>
            </a:pPr>
            <a:r>
              <a:rPr lang="ja-JP" sz="4800" b="1"/>
              <a:t>５つ以上当てはまったら</a:t>
            </a:r>
          </a:p>
          <a:p>
            <a:pPr lvl="0" rtl="0">
              <a:spcBef>
                <a:spcPts val="0"/>
              </a:spcBef>
              <a:buNone/>
            </a:pPr>
            <a:r>
              <a:rPr lang="ja-JP" sz="4800" b="1"/>
              <a:t>　　　　　　　　ネット依存の可能性あり！！！！</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txBox="1">
            <a:spLocks noGrp="1"/>
          </p:cNvSpPr>
          <p:nvPr>
            <p:ph type="title"/>
          </p:nvPr>
        </p:nvSpPr>
        <p:spPr>
          <a:xfrm>
            <a:off x="677333" y="609600"/>
            <a:ext cx="8596800" cy="1320900"/>
          </a:xfrm>
          <a:prstGeom prst="rect">
            <a:avLst/>
          </a:prstGeom>
        </p:spPr>
        <p:txBody>
          <a:bodyPr lIns="91425" tIns="91425" rIns="91425" bIns="91425" anchor="t" anchorCtr="0">
            <a:noAutofit/>
          </a:bodyPr>
          <a:lstStyle/>
          <a:p>
            <a:pPr lvl="0">
              <a:spcBef>
                <a:spcPts val="0"/>
              </a:spcBef>
              <a:buNone/>
            </a:pPr>
            <a:r>
              <a:rPr lang="ja-JP"/>
              <a:t>教育現場でのメディア対策</a:t>
            </a:r>
          </a:p>
          <a:p>
            <a:pPr lvl="0">
              <a:spcBef>
                <a:spcPts val="0"/>
              </a:spcBef>
              <a:buNone/>
            </a:pPr>
            <a:endParaRPr/>
          </a:p>
        </p:txBody>
      </p:sp>
      <p:sp>
        <p:nvSpPr>
          <p:cNvPr id="237" name="Shape 237"/>
          <p:cNvSpPr txBox="1">
            <a:spLocks noGrp="1"/>
          </p:cNvSpPr>
          <p:nvPr>
            <p:ph type="body" idx="1"/>
          </p:nvPr>
        </p:nvSpPr>
        <p:spPr>
          <a:xfrm>
            <a:off x="357375" y="1377800"/>
            <a:ext cx="11095200" cy="5327100"/>
          </a:xfrm>
          <a:prstGeom prst="rect">
            <a:avLst/>
          </a:prstGeom>
        </p:spPr>
        <p:txBody>
          <a:bodyPr lIns="91425" tIns="91425" rIns="91425" bIns="91425" anchor="t" anchorCtr="0">
            <a:noAutofit/>
          </a:bodyPr>
          <a:lstStyle/>
          <a:p>
            <a:pPr lvl="0">
              <a:spcBef>
                <a:spcPts val="0"/>
              </a:spcBef>
              <a:buNone/>
            </a:pPr>
            <a:r>
              <a:rPr lang="ja-JP"/>
              <a:t>①メディア接触の実態を把握する（実態調査を行う）</a:t>
            </a:r>
          </a:p>
          <a:p>
            <a:pPr lvl="0">
              <a:spcBef>
                <a:spcPts val="0"/>
              </a:spcBef>
              <a:buNone/>
            </a:pPr>
            <a:r>
              <a:rPr lang="ja-JP"/>
              <a:t>　 　・平日（休日）一日の過ごし方を紙に記入</a:t>
            </a:r>
          </a:p>
          <a:p>
            <a:pPr lvl="0">
              <a:spcBef>
                <a:spcPts val="0"/>
              </a:spcBef>
              <a:buNone/>
            </a:pPr>
            <a:r>
              <a:rPr lang="ja-JP"/>
              <a:t>　　　　　　　　　　　　　　　　　　　　　　　　　　　　　・質問項目を作る（スマホを持っているか、部屋にメディア機器はあるかなど）</a:t>
            </a:r>
          </a:p>
          <a:p>
            <a:pPr lvl="0">
              <a:spcBef>
                <a:spcPts val="0"/>
              </a:spcBef>
              <a:buNone/>
            </a:pPr>
            <a:r>
              <a:rPr lang="ja-JP"/>
              <a:t>　　　　　　　　 　・集計を行う</a:t>
            </a:r>
          </a:p>
          <a:p>
            <a:pPr lvl="0">
              <a:spcBef>
                <a:spcPts val="0"/>
              </a:spcBef>
              <a:buNone/>
            </a:pPr>
            <a:endParaRPr/>
          </a:p>
          <a:p>
            <a:pPr lvl="0">
              <a:spcBef>
                <a:spcPts val="0"/>
              </a:spcBef>
              <a:buNone/>
            </a:pPr>
            <a:r>
              <a:rPr lang="ja-JP"/>
              <a:t>②実態調査を踏まえて対策を練る</a:t>
            </a:r>
          </a:p>
          <a:p>
            <a:pPr lvl="0">
              <a:spcBef>
                <a:spcPts val="0"/>
              </a:spcBef>
              <a:buNone/>
            </a:pPr>
            <a:r>
              <a:rPr lang="ja-JP"/>
              <a:t>　・一部の教師だけではなく養護教諭などの教職員と取り組む</a:t>
            </a:r>
          </a:p>
          <a:p>
            <a:pPr lvl="0">
              <a:spcBef>
                <a:spcPts val="0"/>
              </a:spcBef>
              <a:buNone/>
            </a:pPr>
            <a:r>
              <a:rPr lang="ja-JP"/>
              <a:t>　・目標を立てる</a:t>
            </a:r>
          </a:p>
          <a:p>
            <a:pPr lvl="0">
              <a:spcBef>
                <a:spcPts val="0"/>
              </a:spcBef>
              <a:buNone/>
            </a:pPr>
            <a:endParaRPr/>
          </a:p>
          <a:p>
            <a:pPr lvl="0">
              <a:spcBef>
                <a:spcPts val="0"/>
              </a:spcBef>
              <a:buNone/>
            </a:pPr>
            <a:r>
              <a:rPr lang="ja-JP"/>
              <a:t>③事前の啓発、学習</a:t>
            </a:r>
          </a:p>
          <a:p>
            <a:pPr lvl="0">
              <a:spcBef>
                <a:spcPts val="0"/>
              </a:spcBef>
              <a:buNone/>
            </a:pPr>
            <a:r>
              <a:rPr lang="ja-JP"/>
              <a:t>　・保護者には、講演会や資料作成をしてメディアに対する問題や対策、危機感を持ってもらう</a:t>
            </a:r>
          </a:p>
          <a:p>
            <a:pPr lvl="0">
              <a:spcBef>
                <a:spcPts val="0"/>
              </a:spcBef>
              <a:buNone/>
            </a:pPr>
            <a:r>
              <a:rPr lang="ja-JP"/>
              <a:t>　・子どもたちには、ビデオやプリントを見せたり、教師が直接話したりしてメディア対策の意図を知ってもらう</a:t>
            </a:r>
          </a:p>
          <a:p>
            <a:pPr lvl="0" rtl="0">
              <a:spcBef>
                <a:spcPts val="0"/>
              </a:spcBef>
              <a:buNone/>
            </a:pPr>
            <a:endParaRPr/>
          </a:p>
          <a:p>
            <a:pPr lvl="0">
              <a:spcBef>
                <a:spcPts val="0"/>
              </a:spcBef>
              <a:buNone/>
            </a:pPr>
            <a:endParaRPr/>
          </a:p>
          <a:p>
            <a:pPr marL="0" lvl="0" indent="0" rtl="0">
              <a:spcBef>
                <a:spcPts val="0"/>
              </a:spcBef>
              <a:buNone/>
            </a:pPr>
            <a:r>
              <a:rPr lang="ja-JP"/>
              <a:t>　　　　　　　　　　　　</a:t>
            </a:r>
          </a:p>
          <a:p>
            <a:pPr marL="0" lvl="0" indent="0" rtl="0">
              <a:spcBef>
                <a:spcPts val="0"/>
              </a:spcBef>
              <a:buNone/>
            </a:pPr>
            <a:r>
              <a:rPr lang="ja-JP"/>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p:nvPr/>
        </p:nvSpPr>
        <p:spPr>
          <a:xfrm>
            <a:off x="323325" y="1463500"/>
            <a:ext cx="11197500" cy="4833000"/>
          </a:xfrm>
          <a:prstGeom prst="rect">
            <a:avLst/>
          </a:prstGeom>
          <a:noFill/>
          <a:ln>
            <a:noFill/>
          </a:ln>
        </p:spPr>
        <p:txBody>
          <a:bodyPr lIns="91425" tIns="91425" rIns="91425" bIns="91425" anchor="t" anchorCtr="0">
            <a:noAutofit/>
          </a:bodyPr>
          <a:lstStyle/>
          <a:p>
            <a:pPr lvl="0">
              <a:spcBef>
                <a:spcPts val="0"/>
              </a:spcBef>
              <a:buNone/>
            </a:pPr>
            <a:r>
              <a:rPr lang="ja-JP" sz="1900"/>
              <a:t>④メディア対策への取り組み</a:t>
            </a:r>
          </a:p>
          <a:p>
            <a:pPr lvl="0">
              <a:spcBef>
                <a:spcPts val="0"/>
              </a:spcBef>
              <a:buNone/>
            </a:pPr>
            <a:r>
              <a:rPr lang="ja-JP"/>
              <a:t>　</a:t>
            </a:r>
            <a:r>
              <a:rPr lang="ja-JP" sz="1700"/>
              <a:t>・・特定の一日にチャレンジ期間をつくる（メディアを使わない日）</a:t>
            </a:r>
          </a:p>
          <a:p>
            <a:pPr lvl="0">
              <a:spcBef>
                <a:spcPts val="0"/>
              </a:spcBef>
              <a:buNone/>
            </a:pPr>
            <a:r>
              <a:rPr lang="ja-JP" sz="1700"/>
              <a:t>　・目標を作り紙に記入してもらう（他にメディアを使わない時にどんなことをするのか、チャレンジしてみた感想など）</a:t>
            </a:r>
          </a:p>
          <a:p>
            <a:pPr lvl="0">
              <a:spcBef>
                <a:spcPts val="0"/>
              </a:spcBef>
              <a:buNone/>
            </a:pPr>
            <a:r>
              <a:rPr lang="ja-JP" sz="1700"/>
              <a:t>　</a:t>
            </a:r>
          </a:p>
          <a:p>
            <a:pPr lvl="0">
              <a:spcBef>
                <a:spcPts val="0"/>
              </a:spcBef>
              <a:buNone/>
            </a:pPr>
            <a:r>
              <a:rPr lang="ja-JP" sz="1700"/>
              <a:t>　</a:t>
            </a:r>
          </a:p>
          <a:p>
            <a:pPr lvl="0">
              <a:spcBef>
                <a:spcPts val="0"/>
              </a:spcBef>
              <a:buNone/>
            </a:pPr>
            <a:r>
              <a:rPr lang="ja-JP" sz="1900"/>
              <a:t>⑤継続させる</a:t>
            </a:r>
          </a:p>
          <a:p>
            <a:pPr lvl="0">
              <a:spcBef>
                <a:spcPts val="0"/>
              </a:spcBef>
              <a:buNone/>
            </a:pPr>
            <a:r>
              <a:rPr lang="ja-JP" sz="1700"/>
              <a:t>　・取り組みを二ヶ月に一回、月に一回と増やしていく</a:t>
            </a:r>
          </a:p>
          <a:p>
            <a:pPr lvl="0">
              <a:spcBef>
                <a:spcPts val="0"/>
              </a:spcBef>
              <a:buNone/>
            </a:pPr>
            <a:r>
              <a:rPr lang="ja-JP" sz="1700"/>
              <a:t>　・アンケートを実施し、取り組みの成果を公開する</a:t>
            </a:r>
          </a:p>
          <a:p>
            <a:pPr lvl="0">
              <a:spcBef>
                <a:spcPts val="0"/>
              </a:spcBef>
              <a:buNone/>
            </a:pPr>
            <a:r>
              <a:rPr lang="ja-JP" sz="170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677333" y="680300"/>
            <a:ext cx="8596800" cy="1320900"/>
          </a:xfrm>
          <a:prstGeom prst="rect">
            <a:avLst/>
          </a:prstGeom>
        </p:spPr>
        <p:txBody>
          <a:bodyPr lIns="91425" tIns="91425" rIns="91425" bIns="91425" anchor="t" anchorCtr="0">
            <a:noAutofit/>
          </a:bodyPr>
          <a:lstStyle/>
          <a:p>
            <a:pPr lvl="0">
              <a:spcBef>
                <a:spcPts val="0"/>
              </a:spcBef>
              <a:buNone/>
            </a:pPr>
            <a:r>
              <a:rPr lang="ja-JP"/>
              <a:t>中国のスマホ事情</a:t>
            </a:r>
          </a:p>
          <a:p>
            <a:pPr lvl="0">
              <a:spcBef>
                <a:spcPts val="0"/>
              </a:spcBef>
              <a:buNone/>
            </a:pPr>
            <a:endParaRPr/>
          </a:p>
        </p:txBody>
      </p:sp>
      <p:sp>
        <p:nvSpPr>
          <p:cNvPr id="248" name="Shape 248"/>
          <p:cNvSpPr txBox="1">
            <a:spLocks noGrp="1"/>
          </p:cNvSpPr>
          <p:nvPr>
            <p:ph type="body" idx="1"/>
          </p:nvPr>
        </p:nvSpPr>
        <p:spPr>
          <a:xfrm>
            <a:off x="762183" y="1615839"/>
            <a:ext cx="8596800" cy="3880800"/>
          </a:xfrm>
          <a:prstGeom prst="rect">
            <a:avLst/>
          </a:prstGeom>
        </p:spPr>
        <p:txBody>
          <a:bodyPr lIns="91425" tIns="91425" rIns="91425" bIns="91425" anchor="t" anchorCtr="0">
            <a:noAutofit/>
          </a:bodyPr>
          <a:lstStyle/>
          <a:p>
            <a:pPr marL="0" lvl="0" indent="0" rtl="0">
              <a:lnSpc>
                <a:spcPct val="115000"/>
              </a:lnSpc>
              <a:spcBef>
                <a:spcPts val="0"/>
              </a:spcBef>
              <a:buNone/>
            </a:pPr>
            <a:r>
              <a:rPr lang="ja-JP" sz="2400"/>
              <a:t>・スマホ保有率は日本の２倍</a:t>
            </a:r>
          </a:p>
          <a:p>
            <a:pPr marL="0" lvl="0" indent="0" rtl="0">
              <a:lnSpc>
                <a:spcPct val="115000"/>
              </a:lnSpc>
              <a:spcBef>
                <a:spcPts val="0"/>
              </a:spcBef>
              <a:buNone/>
            </a:pPr>
            <a:r>
              <a:rPr lang="ja-JP" sz="2400"/>
              <a:t>・各種アプリを使った公共料金の支払いや決済サービスがある</a:t>
            </a:r>
          </a:p>
          <a:p>
            <a:pPr marL="0" lvl="0" indent="0" rtl="0">
              <a:lnSpc>
                <a:spcPct val="115000"/>
              </a:lnSpc>
              <a:spcBef>
                <a:spcPts val="0"/>
              </a:spcBef>
              <a:buNone/>
            </a:pPr>
            <a:r>
              <a:rPr lang="ja-JP" sz="2400"/>
              <a:t>・歩きスマホ問題に対して「ながら歩き専用レーン」が存在する</a:t>
            </a:r>
          </a:p>
          <a:p>
            <a:pPr marL="0" lvl="0" indent="0" rtl="0">
              <a:lnSpc>
                <a:spcPct val="115000"/>
              </a:lnSpc>
              <a:spcBef>
                <a:spcPts val="0"/>
              </a:spcBef>
              <a:buNone/>
            </a:pPr>
            <a:r>
              <a:rPr lang="ja-JP" sz="2400"/>
              <a:t>・小学生のスマホ保有率はほとんどの学校で半数を超えている</a:t>
            </a:r>
          </a:p>
          <a:p>
            <a:pPr marL="0" lvl="0" indent="0" rtl="0">
              <a:lnSpc>
                <a:spcPct val="115000"/>
              </a:lnSpc>
              <a:spcBef>
                <a:spcPts val="0"/>
              </a:spcBef>
              <a:buNone/>
            </a:pPr>
            <a:r>
              <a:rPr lang="ja-JP" sz="2400"/>
              <a:t>・小学生のうちからスマホをつかってネットショッピングをする子供もいる</a:t>
            </a:r>
          </a:p>
          <a:p>
            <a:pPr marL="0" lvl="0" indent="0" rtl="0">
              <a:lnSpc>
                <a:spcPct val="115000"/>
              </a:lnSpc>
              <a:spcBef>
                <a:spcPts val="0"/>
              </a:spcBef>
              <a:buNone/>
            </a:pPr>
            <a:r>
              <a:rPr lang="ja-JP" sz="2400"/>
              <a:t>・学校はスマホに関してのルールを設けている→実効性は低い</a:t>
            </a:r>
          </a:p>
          <a:p>
            <a:pPr marL="0" lvl="0" indent="0" rtl="0">
              <a:lnSpc>
                <a:spcPct val="115000"/>
              </a:lnSpc>
              <a:spcBef>
                <a:spcPts val="0"/>
              </a:spcBef>
              <a:buNone/>
            </a:pPr>
            <a:r>
              <a:rPr lang="ja-JP" sz="2400"/>
              <a:t>　　　　　　　　　　　　　　　　	・学校への持ち込み禁止</a:t>
            </a:r>
          </a:p>
          <a:p>
            <a:pPr marL="0" lvl="0" indent="0" rtl="0">
              <a:lnSpc>
                <a:spcPct val="115000"/>
              </a:lnSpc>
              <a:spcBef>
                <a:spcPts val="0"/>
              </a:spcBef>
              <a:buNone/>
            </a:pPr>
            <a:r>
              <a:rPr lang="ja-JP" sz="2400"/>
              <a:t>	・電源を切る</a:t>
            </a:r>
          </a:p>
          <a:p>
            <a:pPr marL="0" lvl="0" indent="0" rtl="0">
              <a:lnSpc>
                <a:spcPct val="115000"/>
              </a:lnSpc>
              <a:spcBef>
                <a:spcPts val="0"/>
              </a:spcBef>
              <a:buNone/>
            </a:pPr>
            <a:r>
              <a:rPr lang="ja-JP" sz="2400"/>
              <a:t>	・授業中は使用禁止</a:t>
            </a:r>
          </a:p>
          <a:p>
            <a:pPr marL="0" lvl="0" indent="0" rtl="0">
              <a:lnSpc>
                <a:spcPct val="115000"/>
              </a:lnSpc>
              <a:spcBef>
                <a:spcPts val="0"/>
              </a:spcBef>
              <a:buNone/>
            </a:pPr>
            <a:r>
              <a:rPr lang="ja-JP" sz="2400"/>
              <a:t>	・長時間の使用禁止</a:t>
            </a:r>
          </a:p>
          <a:p>
            <a:pPr marL="0" lvl="0" indent="0" rtl="0">
              <a:lnSpc>
                <a:spcPct val="115000"/>
              </a:lnSpc>
              <a:spcBef>
                <a:spcPts val="0"/>
              </a:spcBef>
              <a:buNone/>
            </a:pPr>
            <a:r>
              <a:rPr lang="ja-JP" sz="2400"/>
              <a:t>	・夜１１時以降は使用禁止</a:t>
            </a:r>
          </a:p>
          <a:p>
            <a:pPr marL="0" lvl="0" indent="0" rtl="0">
              <a:lnSpc>
                <a:spcPct val="115000"/>
              </a:lnSpc>
              <a:spcBef>
                <a:spcPts val="0"/>
              </a:spcBef>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参考文献</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dirty="0" smtClean="0"/>
              <a:t>スマホ所持率</a:t>
            </a:r>
            <a:r>
              <a:rPr kumimoji="1" lang="en-US" altLang="ja-JP" dirty="0" smtClean="0">
                <a:hlinkClick r:id="rId2"/>
              </a:rPr>
              <a:t>http://todo-ran.com/t/kiji/14679</a:t>
            </a:r>
            <a:endParaRPr kumimoji="1" lang="en-US" altLang="ja-JP" dirty="0" smtClean="0"/>
          </a:p>
          <a:p>
            <a:r>
              <a:rPr kumimoji="1" lang="ja-JP" altLang="en-US" dirty="0" smtClean="0"/>
              <a:t>スマホ所持率と学力　</a:t>
            </a:r>
            <a:r>
              <a:rPr kumimoji="1" lang="en-US" altLang="ja-JP" dirty="0" smtClean="0">
                <a:hlinkClick r:id="rId3"/>
              </a:rPr>
              <a:t>http://todo-ran.com/t/kiji/12090</a:t>
            </a:r>
            <a:endParaRPr kumimoji="1" lang="en-US" altLang="ja-JP" dirty="0" smtClean="0"/>
          </a:p>
          <a:p>
            <a:r>
              <a:rPr kumimoji="1" lang="ja-JP" altLang="en-US" dirty="0"/>
              <a:t>コミュニケーション</a:t>
            </a:r>
            <a:r>
              <a:rPr kumimoji="1" lang="ja-JP" altLang="en-US" dirty="0" smtClean="0"/>
              <a:t>の</a:t>
            </a:r>
            <a:r>
              <a:rPr kumimoji="1" lang="ja-JP" altLang="en-US" dirty="0"/>
              <a:t>低下　「メディア漬け」で壊れる子ども</a:t>
            </a:r>
            <a:r>
              <a:rPr kumimoji="1" lang="ja-JP" altLang="en-US" dirty="0" smtClean="0"/>
              <a:t>たち</a:t>
            </a:r>
            <a:endParaRPr kumimoji="1" lang="en-US" altLang="ja-JP" dirty="0" smtClean="0"/>
          </a:p>
          <a:p>
            <a:r>
              <a:rPr kumimoji="1" lang="ja-JP" altLang="en-US" dirty="0" smtClean="0"/>
              <a:t>ネットいじめ</a:t>
            </a:r>
            <a:r>
              <a:rPr kumimoji="1" lang="ja-JP" altLang="en-US" dirty="0"/>
              <a:t>　「メディア漬け」で壊れる子ども</a:t>
            </a:r>
            <a:r>
              <a:rPr kumimoji="1" lang="ja-JP" altLang="en-US" dirty="0" smtClean="0"/>
              <a:t>たち</a:t>
            </a:r>
            <a:endParaRPr kumimoji="1" lang="en-US" altLang="ja-JP" dirty="0" smtClean="0"/>
          </a:p>
          <a:p>
            <a:r>
              <a:rPr kumimoji="1" lang="ja-JP" altLang="en-US" dirty="0" smtClean="0"/>
              <a:t>スマホ依存　</a:t>
            </a:r>
            <a:r>
              <a:rPr lang="ja-JP" altLang="ja-JP" u="sng" dirty="0" smtClean="0">
                <a:solidFill>
                  <a:schemeClr val="hlink"/>
                </a:solidFill>
              </a:rPr>
              <a:t>https://youtu.be/0nGazZ_mYKY</a:t>
            </a:r>
            <a:endParaRPr kumimoji="1" lang="en-US" altLang="ja-JP" dirty="0" smtClean="0"/>
          </a:p>
          <a:p>
            <a:r>
              <a:rPr kumimoji="1" lang="ja-JP" altLang="en-US" dirty="0" smtClean="0"/>
              <a:t>ネット依存　</a:t>
            </a:r>
            <a:r>
              <a:rPr kumimoji="1" lang="en-US" altLang="ja-JP" dirty="0" smtClean="0">
                <a:hlinkClick r:id="rId4"/>
              </a:rPr>
              <a:t>http://www.ohishi-clinic.or.jp/net_check.html</a:t>
            </a:r>
            <a:endParaRPr kumimoji="1" lang="en-US" altLang="ja-JP" dirty="0" smtClean="0"/>
          </a:p>
          <a:p>
            <a:r>
              <a:rPr kumimoji="1" lang="ja-JP" altLang="en-US" dirty="0" smtClean="0"/>
              <a:t>教育現場でのメディア　「メディア漬け」で壊れる子どもたち</a:t>
            </a:r>
            <a:endParaRPr kumimoji="1" lang="en-US" altLang="ja-JP" dirty="0" smtClean="0"/>
          </a:p>
          <a:p>
            <a:r>
              <a:rPr kumimoji="1" lang="ja-JP" altLang="en-US" dirty="0"/>
              <a:t>中国</a:t>
            </a:r>
            <a:r>
              <a:rPr kumimoji="1" lang="ja-JP" altLang="en-US" dirty="0" smtClean="0"/>
              <a:t>のスマホ事情　月刊　児童心理</a:t>
            </a:r>
            <a:endParaRPr kumimoji="1" lang="en-US" altLang="ja-JP" dirty="0" smtClean="0"/>
          </a:p>
          <a:p>
            <a:endParaRPr kumimoji="1" lang="en-US" altLang="ja-JP" dirty="0" smtClean="0"/>
          </a:p>
          <a:p>
            <a:endParaRPr kumimoji="1" lang="en-US" altLang="ja-JP" dirty="0" smtClean="0"/>
          </a:p>
          <a:p>
            <a:endParaRPr kumimoji="1" lang="en-US" altLang="ja-JP" dirty="0" smtClean="0"/>
          </a:p>
        </p:txBody>
      </p:sp>
    </p:spTree>
    <p:extLst>
      <p:ext uri="{BB962C8B-B14F-4D97-AF65-F5344CB8AC3E}">
        <p14:creationId xmlns:p14="http://schemas.microsoft.com/office/powerpoint/2010/main" val="2509669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525100" y="823866"/>
            <a:ext cx="4006761" cy="1001760"/>
          </a:xfrm>
          <a:prstGeom prst="rect">
            <a:avLst/>
          </a:prstGeom>
          <a:noFill/>
          <a:ln>
            <a:noFill/>
          </a:ln>
        </p:spPr>
        <p:txBody>
          <a:bodyPr lIns="91425" tIns="45700" rIns="91425" bIns="45700" anchor="b" anchorCtr="0">
            <a:noAutofit/>
          </a:bodyPr>
          <a:lstStyle/>
          <a:p>
            <a:pPr marL="0" marR="0" lvl="0" indent="0" algn="l" rtl="0">
              <a:spcBef>
                <a:spcPts val="0"/>
              </a:spcBef>
              <a:buClr>
                <a:schemeClr val="accent1"/>
              </a:buClr>
              <a:buSzPct val="25000"/>
              <a:buFont typeface="Trebuchet MS"/>
              <a:buNone/>
            </a:pPr>
            <a:r>
              <a:rPr lang="ja-JP" sz="2000" b="0" i="0" u="none" strike="noStrike" cap="none">
                <a:solidFill>
                  <a:schemeClr val="accent1"/>
                </a:solidFill>
                <a:latin typeface="Trebuchet MS"/>
                <a:ea typeface="Trebuchet MS"/>
                <a:cs typeface="Trebuchet MS"/>
                <a:sym typeface="Trebuchet MS"/>
              </a:rPr>
              <a:t>小学生のスマホ所持率</a:t>
            </a:r>
          </a:p>
        </p:txBody>
      </p:sp>
      <p:pic>
        <p:nvPicPr>
          <p:cNvPr id="150" name="Shape 150"/>
          <p:cNvPicPr preferRelativeResize="0">
            <a:picLocks noGrp="1"/>
          </p:cNvPicPr>
          <p:nvPr>
            <p:ph type="body" idx="1"/>
          </p:nvPr>
        </p:nvPicPr>
        <p:blipFill rotWithShape="1">
          <a:blip r:embed="rId3">
            <a:alphaModFix/>
          </a:blip>
          <a:srcRect/>
          <a:stretch/>
        </p:blipFill>
        <p:spPr>
          <a:xfrm>
            <a:off x="4855369" y="1825625"/>
            <a:ext cx="4324349" cy="2905125"/>
          </a:xfrm>
          <a:prstGeom prst="rect">
            <a:avLst/>
          </a:prstGeom>
          <a:noFill/>
          <a:ln>
            <a:noFill/>
          </a:ln>
        </p:spPr>
      </p:pic>
      <p:sp>
        <p:nvSpPr>
          <p:cNvPr id="151" name="Shape 151"/>
          <p:cNvSpPr txBox="1">
            <a:spLocks noGrp="1"/>
          </p:cNvSpPr>
          <p:nvPr>
            <p:ph type="body" idx="2"/>
          </p:nvPr>
        </p:nvSpPr>
        <p:spPr>
          <a:xfrm>
            <a:off x="583945" y="2092491"/>
            <a:ext cx="3889200" cy="329730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全国平均　58.0％</a:t>
            </a:r>
          </a:p>
          <a:p>
            <a:pPr marL="0" marR="0" lvl="0" indent="0" algn="l" rtl="0">
              <a:lnSpc>
                <a:spcPct val="80000"/>
              </a:lnSpc>
              <a:spcBef>
                <a:spcPts val="100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1位　東京　68.1％</a:t>
            </a: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2位　神奈川</a:t>
            </a: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3位　大阪</a:t>
            </a: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4位　沖縄</a:t>
            </a: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5位　千葉</a:t>
            </a: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　・</a:t>
            </a: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　・</a:t>
            </a: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　・</a:t>
            </a:r>
          </a:p>
          <a:p>
            <a:pPr marL="0" marR="0" lvl="0" indent="0" algn="l" rtl="0">
              <a:lnSpc>
                <a:spcPct val="80000"/>
              </a:lnSpc>
              <a:spcBef>
                <a:spcPts val="1000"/>
              </a:spcBef>
              <a:spcAft>
                <a:spcPts val="0"/>
              </a:spcAft>
              <a:buClr>
                <a:schemeClr val="accent1"/>
              </a:buClr>
              <a:buSzPct val="25000"/>
              <a:buFont typeface="Noto Sans Symbols"/>
              <a:buNone/>
            </a:pPr>
            <a:r>
              <a:rPr lang="ja-JP" sz="1800" b="0" i="0" u="none" strike="noStrike" cap="none">
                <a:solidFill>
                  <a:srgbClr val="3F3F3F"/>
                </a:solidFill>
                <a:latin typeface="Trebuchet MS"/>
                <a:ea typeface="Trebuchet MS"/>
                <a:cs typeface="Trebuchet MS"/>
                <a:sym typeface="Trebuchet MS"/>
              </a:rPr>
              <a:t>最下位　秋田　43.1％</a:t>
            </a:r>
          </a:p>
          <a:p>
            <a:pPr marL="0" marR="0" lvl="0" indent="0" algn="l" rtl="0">
              <a:lnSpc>
                <a:spcPct val="80000"/>
              </a:lnSpc>
              <a:spcBef>
                <a:spcPts val="100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677333" y="609600"/>
            <a:ext cx="8596800" cy="1320900"/>
          </a:xfrm>
          <a:prstGeom prst="rect">
            <a:avLst/>
          </a:prstGeom>
        </p:spPr>
        <p:txBody>
          <a:bodyPr lIns="91425" tIns="91425" rIns="91425" bIns="91425" anchor="t" anchorCtr="0">
            <a:noAutofit/>
          </a:bodyPr>
          <a:lstStyle/>
          <a:p>
            <a:pPr lvl="0">
              <a:spcBef>
                <a:spcPts val="0"/>
              </a:spcBef>
              <a:buNone/>
            </a:pPr>
            <a:r>
              <a:rPr lang="ja-JP"/>
              <a:t>菅原真琳　　　	弟（小学校5年生）</a:t>
            </a:r>
          </a:p>
          <a:p>
            <a:pPr lvl="0">
              <a:spcBef>
                <a:spcPts val="0"/>
              </a:spcBef>
              <a:buNone/>
            </a:pPr>
            <a:endParaRPr/>
          </a:p>
        </p:txBody>
      </p:sp>
      <p:pic>
        <p:nvPicPr>
          <p:cNvPr id="157" name="Shape 157"/>
          <p:cNvPicPr preferRelativeResize="0"/>
          <p:nvPr/>
        </p:nvPicPr>
        <p:blipFill rotWithShape="1">
          <a:blip r:embed="rId3">
            <a:alphaModFix/>
          </a:blip>
          <a:srcRect l="10735" r="10388"/>
          <a:stretch/>
        </p:blipFill>
        <p:spPr>
          <a:xfrm>
            <a:off x="1700100" y="1365800"/>
            <a:ext cx="6551250" cy="49831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677333" y="609600"/>
            <a:ext cx="8596800" cy="1320900"/>
          </a:xfrm>
          <a:prstGeom prst="rect">
            <a:avLst/>
          </a:prstGeom>
        </p:spPr>
        <p:txBody>
          <a:bodyPr lIns="91425" tIns="91425" rIns="91425" bIns="91425" anchor="t" anchorCtr="0">
            <a:noAutofit/>
          </a:bodyPr>
          <a:lstStyle/>
          <a:p>
            <a:pPr lvl="0">
              <a:spcBef>
                <a:spcPts val="0"/>
              </a:spcBef>
              <a:buNone/>
            </a:pPr>
            <a:r>
              <a:rPr lang="ja-JP"/>
              <a:t>菊地恭平の塾の生徒の一日</a:t>
            </a:r>
          </a:p>
          <a:p>
            <a:pPr lvl="0">
              <a:spcBef>
                <a:spcPts val="0"/>
              </a:spcBef>
              <a:buNone/>
            </a:pPr>
            <a:endParaRPr/>
          </a:p>
        </p:txBody>
      </p:sp>
      <p:pic>
        <p:nvPicPr>
          <p:cNvPr id="163" name="Shape 163" title="Points scored"/>
          <p:cNvPicPr preferRelativeResize="0"/>
          <p:nvPr/>
        </p:nvPicPr>
        <p:blipFill rotWithShape="1">
          <a:blip r:embed="rId3">
            <a:alphaModFix/>
          </a:blip>
          <a:srcRect l="-150801" t="-4564198" r="112565" b="548971"/>
          <a:stretch/>
        </p:blipFill>
        <p:spPr>
          <a:xfrm>
            <a:off x="963225" y="2056059"/>
            <a:ext cx="4286250" cy="2650331"/>
          </a:xfrm>
          <a:prstGeom prst="rect">
            <a:avLst/>
          </a:prstGeom>
          <a:noFill/>
          <a:ln>
            <a:noFill/>
          </a:ln>
        </p:spPr>
      </p:pic>
      <p:pic>
        <p:nvPicPr>
          <p:cNvPr id="164" name="Shape 164" title="Points scored"/>
          <p:cNvPicPr preferRelativeResize="0"/>
          <p:nvPr/>
        </p:nvPicPr>
        <p:blipFill>
          <a:blip r:embed="rId4">
            <a:alphaModFix/>
          </a:blip>
          <a:stretch>
            <a:fillRect/>
          </a:stretch>
        </p:blipFill>
        <p:spPr>
          <a:xfrm>
            <a:off x="3952875" y="2103834"/>
            <a:ext cx="4286250" cy="2650331"/>
          </a:xfrm>
          <a:prstGeom prst="rect">
            <a:avLst/>
          </a:prstGeom>
          <a:noFill/>
          <a:ln>
            <a:noFill/>
          </a:ln>
        </p:spPr>
      </p:pic>
      <p:pic>
        <p:nvPicPr>
          <p:cNvPr id="165" name="Shape 165" descr="image (2).png"/>
          <p:cNvPicPr preferRelativeResize="0"/>
          <p:nvPr/>
        </p:nvPicPr>
        <p:blipFill>
          <a:blip r:embed="rId4">
            <a:alphaModFix/>
          </a:blip>
          <a:stretch>
            <a:fillRect/>
          </a:stretch>
        </p:blipFill>
        <p:spPr>
          <a:xfrm>
            <a:off x="450025" y="1432725"/>
            <a:ext cx="7268725" cy="5243800"/>
          </a:xfrm>
          <a:prstGeom prst="rect">
            <a:avLst/>
          </a:prstGeom>
          <a:noFill/>
          <a:ln>
            <a:noFill/>
          </a:ln>
        </p:spPr>
      </p:pic>
      <p:sp>
        <p:nvSpPr>
          <p:cNvPr id="166" name="Shape 166"/>
          <p:cNvSpPr txBox="1"/>
          <p:nvPr/>
        </p:nvSpPr>
        <p:spPr>
          <a:xfrm>
            <a:off x="7535400" y="2779500"/>
            <a:ext cx="2607600" cy="1926900"/>
          </a:xfrm>
          <a:prstGeom prst="rect">
            <a:avLst/>
          </a:prstGeom>
          <a:noFill/>
          <a:ln>
            <a:noFill/>
          </a:ln>
        </p:spPr>
        <p:txBody>
          <a:bodyPr lIns="91425" tIns="91425" rIns="91425" bIns="91425" anchor="t" anchorCtr="0">
            <a:noAutofit/>
          </a:bodyPr>
          <a:lstStyle/>
          <a:p>
            <a:pPr lvl="0">
              <a:spcBef>
                <a:spcPts val="0"/>
              </a:spcBef>
              <a:buNone/>
            </a:pPr>
            <a:r>
              <a:rPr lang="ja-JP"/>
              <a:t>宿題以外の家庭学習の時間がないことが気になったがYOUTUBE」という項目があり驚いた。</a:t>
            </a:r>
          </a:p>
          <a:p>
            <a:pPr lvl="0">
              <a:spcBef>
                <a:spcPts val="0"/>
              </a:spcBef>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677335" y="609600"/>
            <a:ext cx="8596668" cy="811793"/>
          </a:xfrm>
          <a:prstGeom prst="rect">
            <a:avLst/>
          </a:prstGeom>
          <a:noFill/>
          <a:ln>
            <a:noFill/>
          </a:ln>
        </p:spPr>
        <p:txBody>
          <a:bodyPr lIns="91425" tIns="45700" rIns="91425" bIns="45700" anchor="ctr" anchorCtr="0">
            <a:noAutofit/>
          </a:bodyPr>
          <a:lstStyle/>
          <a:p>
            <a:pPr marL="0" marR="0" lvl="0" indent="0" algn="l" rtl="0">
              <a:spcBef>
                <a:spcPts val="0"/>
              </a:spcBef>
              <a:buClr>
                <a:schemeClr val="accent1"/>
              </a:buClr>
              <a:buSzPct val="25000"/>
              <a:buFont typeface="Trebuchet MS"/>
              <a:buNone/>
            </a:pPr>
            <a:r>
              <a:rPr lang="ja-JP" sz="4400" b="0" i="0" u="none" strike="noStrike" cap="none">
                <a:solidFill>
                  <a:schemeClr val="accent1"/>
                </a:solidFill>
                <a:latin typeface="Trebuchet MS"/>
                <a:ea typeface="Trebuchet MS"/>
                <a:cs typeface="Trebuchet MS"/>
                <a:sym typeface="Trebuchet MS"/>
              </a:rPr>
              <a:t>スマホの利用状況</a:t>
            </a:r>
          </a:p>
        </p:txBody>
      </p:sp>
      <p:sp>
        <p:nvSpPr>
          <p:cNvPr id="172" name="Shape 172"/>
          <p:cNvSpPr txBox="1">
            <a:spLocks noGrp="1"/>
          </p:cNvSpPr>
          <p:nvPr>
            <p:ph type="body" idx="1"/>
          </p:nvPr>
        </p:nvSpPr>
        <p:spPr>
          <a:xfrm>
            <a:off x="677335" y="1502875"/>
            <a:ext cx="8596668" cy="4538486"/>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a:p>
            <a:pPr marL="0" marR="0" lvl="0" indent="0" algn="l" rtl="0">
              <a:spcBef>
                <a:spcPts val="100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p:txBody>
      </p:sp>
      <p:pic>
        <p:nvPicPr>
          <p:cNvPr id="173" name="Shape 173"/>
          <p:cNvPicPr preferRelativeResize="0"/>
          <p:nvPr/>
        </p:nvPicPr>
        <p:blipFill rotWithShape="1">
          <a:blip r:embed="rId3">
            <a:alphaModFix/>
          </a:blip>
          <a:srcRect/>
          <a:stretch/>
        </p:blipFill>
        <p:spPr>
          <a:xfrm>
            <a:off x="2032000" y="2480650"/>
            <a:ext cx="6333402" cy="365768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677335" y="609600"/>
            <a:ext cx="8596668" cy="1137719"/>
          </a:xfrm>
          <a:prstGeom prst="rect">
            <a:avLst/>
          </a:prstGeom>
          <a:noFill/>
          <a:ln>
            <a:noFill/>
          </a:ln>
        </p:spPr>
        <p:txBody>
          <a:bodyPr lIns="91425" tIns="45700" rIns="91425" bIns="45700" anchor="ctr" anchorCtr="0">
            <a:noAutofit/>
          </a:bodyPr>
          <a:lstStyle/>
          <a:p>
            <a:pPr marL="0" marR="0" lvl="0" indent="0" algn="l" rtl="0">
              <a:spcBef>
                <a:spcPts val="0"/>
              </a:spcBef>
              <a:buClr>
                <a:schemeClr val="accent1"/>
              </a:buClr>
              <a:buSzPct val="25000"/>
              <a:buFont typeface="Trebuchet MS"/>
              <a:buNone/>
            </a:pPr>
            <a:r>
              <a:rPr lang="ja-JP" sz="4400" b="0" i="0" u="none" strike="noStrike" cap="none">
                <a:solidFill>
                  <a:schemeClr val="accent1"/>
                </a:solidFill>
                <a:latin typeface="Trebuchet MS"/>
                <a:ea typeface="Trebuchet MS"/>
                <a:cs typeface="Trebuchet MS"/>
                <a:sym typeface="Trebuchet MS"/>
              </a:rPr>
              <a:t>子どものスマホ所持のメリット</a:t>
            </a:r>
          </a:p>
        </p:txBody>
      </p:sp>
      <p:sp>
        <p:nvSpPr>
          <p:cNvPr id="179" name="Shape 179"/>
          <p:cNvSpPr txBox="1">
            <a:spLocks noGrp="1"/>
          </p:cNvSpPr>
          <p:nvPr>
            <p:ph type="body" idx="1"/>
          </p:nvPr>
        </p:nvSpPr>
        <p:spPr>
          <a:xfrm>
            <a:off x="677335" y="2290526"/>
            <a:ext cx="8596668" cy="3750835"/>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・調べ物がしやすい</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・家族との連絡がとりやすい</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・GPSで居場所がわかる、安心</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・ネットや機械の使い方が身に付く</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・いろいろな知識が増える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677335" y="609600"/>
            <a:ext cx="8596668" cy="1092451"/>
          </a:xfrm>
          <a:prstGeom prst="rect">
            <a:avLst/>
          </a:prstGeom>
          <a:noFill/>
          <a:ln>
            <a:noFill/>
          </a:ln>
        </p:spPr>
        <p:txBody>
          <a:bodyPr lIns="91425" tIns="45700" rIns="91425" bIns="45700" anchor="ctr" anchorCtr="0">
            <a:noAutofit/>
          </a:bodyPr>
          <a:lstStyle/>
          <a:p>
            <a:pPr marL="0" marR="0" lvl="0" indent="0" algn="l" rtl="0">
              <a:spcBef>
                <a:spcPts val="0"/>
              </a:spcBef>
              <a:buClr>
                <a:schemeClr val="accent1"/>
              </a:buClr>
              <a:buSzPct val="25000"/>
              <a:buFont typeface="Trebuchet MS"/>
              <a:buNone/>
            </a:pPr>
            <a:r>
              <a:rPr lang="ja-JP" sz="4400" b="0" i="0" u="none" strike="noStrike" cap="none">
                <a:solidFill>
                  <a:schemeClr val="accent1"/>
                </a:solidFill>
                <a:latin typeface="Trebuchet MS"/>
                <a:ea typeface="Trebuchet MS"/>
                <a:cs typeface="Trebuchet MS"/>
                <a:sym typeface="Trebuchet MS"/>
              </a:rPr>
              <a:t>デメリット</a:t>
            </a:r>
          </a:p>
        </p:txBody>
      </p:sp>
      <p:sp>
        <p:nvSpPr>
          <p:cNvPr id="185" name="Shape 185"/>
          <p:cNvSpPr txBox="1">
            <a:spLocks noGrp="1"/>
          </p:cNvSpPr>
          <p:nvPr>
            <p:ph type="body" idx="1"/>
          </p:nvPr>
        </p:nvSpPr>
        <p:spPr>
          <a:xfrm>
            <a:off x="677335" y="2272419"/>
            <a:ext cx="8596668" cy="3768942"/>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・勉強の妨げになる</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・コミュニケーション能力の低下</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・ネットいじめ、架空請求などに巻き込まれる可能性がある</a:t>
            </a:r>
          </a:p>
          <a:p>
            <a:pPr marL="0" marR="0" lvl="0" indent="0" algn="l" rtl="0">
              <a:spcBef>
                <a:spcPts val="1000"/>
              </a:spcBef>
              <a:spcAft>
                <a:spcPts val="0"/>
              </a:spcAft>
              <a:buClr>
                <a:schemeClr val="accent1"/>
              </a:buClr>
              <a:buSzPct val="25000"/>
              <a:buFont typeface="Noto Sans Symbols"/>
              <a:buNone/>
            </a:pPr>
            <a:r>
              <a:rPr lang="ja-JP" sz="2400" b="0" i="0" u="none" strike="noStrike" cap="none">
                <a:solidFill>
                  <a:srgbClr val="3F3F3F"/>
                </a:solidFill>
                <a:latin typeface="Trebuchet MS"/>
                <a:ea typeface="Trebuchet MS"/>
                <a:cs typeface="Trebuchet MS"/>
                <a:sym typeface="Trebuchet MS"/>
              </a:rPr>
              <a:t>・スマホ依存になる可能性がある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677333" y="609600"/>
            <a:ext cx="8596668" cy="13208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ja-JP" sz="3600" b="0" i="0" u="none" strike="noStrike" cap="none">
                <a:solidFill>
                  <a:schemeClr val="accent1"/>
                </a:solidFill>
                <a:latin typeface="Trebuchet MS"/>
                <a:ea typeface="Trebuchet MS"/>
                <a:cs typeface="Trebuchet MS"/>
                <a:sym typeface="Trebuchet MS"/>
              </a:rPr>
              <a:t>各都道府県のスマホ所有率と学力</a:t>
            </a:r>
          </a:p>
        </p:txBody>
      </p:sp>
      <p:pic>
        <p:nvPicPr>
          <p:cNvPr id="191" name="Shape 191"/>
          <p:cNvPicPr preferRelativeResize="0">
            <a:picLocks noGrp="1"/>
          </p:cNvPicPr>
          <p:nvPr>
            <p:ph type="body" idx="1"/>
          </p:nvPr>
        </p:nvPicPr>
        <p:blipFill rotWithShape="1">
          <a:blip r:embed="rId3">
            <a:alphaModFix/>
          </a:blip>
          <a:srcRect/>
          <a:stretch/>
        </p:blipFill>
        <p:spPr>
          <a:xfrm>
            <a:off x="677862" y="2696202"/>
            <a:ext cx="4183061" cy="2810205"/>
          </a:xfrm>
          <a:prstGeom prst="rect">
            <a:avLst/>
          </a:prstGeom>
          <a:noFill/>
          <a:ln>
            <a:noFill/>
          </a:ln>
        </p:spPr>
      </p:pic>
      <p:pic>
        <p:nvPicPr>
          <p:cNvPr id="192" name="Shape 192"/>
          <p:cNvPicPr preferRelativeResize="0">
            <a:picLocks noGrp="1"/>
          </p:cNvPicPr>
          <p:nvPr>
            <p:ph type="body" idx="2"/>
          </p:nvPr>
        </p:nvPicPr>
        <p:blipFill rotWithShape="1">
          <a:blip r:embed="rId4">
            <a:alphaModFix/>
          </a:blip>
          <a:srcRect/>
          <a:stretch/>
        </p:blipFill>
        <p:spPr>
          <a:xfrm>
            <a:off x="5089525" y="2695669"/>
            <a:ext cx="4184649" cy="2811272"/>
          </a:xfrm>
          <a:prstGeom prst="rect">
            <a:avLst/>
          </a:prstGeom>
          <a:noFill/>
          <a:ln>
            <a:noFill/>
          </a:ln>
        </p:spPr>
      </p:pic>
      <p:sp>
        <p:nvSpPr>
          <p:cNvPr id="193" name="Shape 193"/>
          <p:cNvSpPr txBox="1"/>
          <p:nvPr/>
        </p:nvSpPr>
        <p:spPr>
          <a:xfrm>
            <a:off x="1683943" y="5902880"/>
            <a:ext cx="3078178"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ja-JP" sz="1800" b="0" i="0" u="none" strike="noStrike" cap="none">
                <a:solidFill>
                  <a:schemeClr val="dk1"/>
                </a:solidFill>
                <a:latin typeface="Trebuchet MS"/>
                <a:ea typeface="Trebuchet MS"/>
                <a:cs typeface="Trebuchet MS"/>
                <a:sym typeface="Trebuchet MS"/>
              </a:rPr>
              <a:t>スマホ所有率</a:t>
            </a:r>
          </a:p>
        </p:txBody>
      </p:sp>
      <p:sp>
        <p:nvSpPr>
          <p:cNvPr id="194" name="Shape 194"/>
          <p:cNvSpPr txBox="1"/>
          <p:nvPr/>
        </p:nvSpPr>
        <p:spPr>
          <a:xfrm>
            <a:off x="6581868" y="5902880"/>
            <a:ext cx="229052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ja-JP" sz="1800">
                <a:solidFill>
                  <a:schemeClr val="dk1"/>
                </a:solidFill>
                <a:latin typeface="Trebuchet MS"/>
                <a:ea typeface="Trebuchet MS"/>
                <a:cs typeface="Trebuchet MS"/>
                <a:sym typeface="Trebuchet MS"/>
              </a:rPr>
              <a:t>学力</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677333" y="609600"/>
            <a:ext cx="8596800" cy="1320900"/>
          </a:xfrm>
          <a:prstGeom prst="rect">
            <a:avLst/>
          </a:prstGeom>
        </p:spPr>
        <p:txBody>
          <a:bodyPr lIns="91425" tIns="91425" rIns="91425" bIns="91425" anchor="t" anchorCtr="0">
            <a:noAutofit/>
          </a:bodyPr>
          <a:lstStyle/>
          <a:p>
            <a:pPr lvl="0">
              <a:spcBef>
                <a:spcPts val="0"/>
              </a:spcBef>
              <a:buNone/>
            </a:pPr>
            <a:r>
              <a:rPr lang="ja-JP"/>
              <a:t>コミュニケーションの低下</a:t>
            </a:r>
          </a:p>
          <a:p>
            <a:pPr lvl="0">
              <a:spcBef>
                <a:spcPts val="0"/>
              </a:spcBef>
              <a:buNone/>
            </a:pPr>
            <a:endParaRPr/>
          </a:p>
        </p:txBody>
      </p:sp>
      <p:sp>
        <p:nvSpPr>
          <p:cNvPr id="200" name="Shape 200"/>
          <p:cNvSpPr txBox="1">
            <a:spLocks noGrp="1"/>
          </p:cNvSpPr>
          <p:nvPr>
            <p:ph type="body" idx="1"/>
          </p:nvPr>
        </p:nvSpPr>
        <p:spPr>
          <a:xfrm>
            <a:off x="745408" y="2067189"/>
            <a:ext cx="8596800" cy="3880800"/>
          </a:xfrm>
          <a:prstGeom prst="rect">
            <a:avLst/>
          </a:prstGeom>
        </p:spPr>
        <p:txBody>
          <a:bodyPr lIns="91425" tIns="91425" rIns="91425" bIns="91425" anchor="t" anchorCtr="0">
            <a:noAutofit/>
          </a:bodyPr>
          <a:lstStyle/>
          <a:p>
            <a:pPr lvl="0">
              <a:spcBef>
                <a:spcPts val="0"/>
              </a:spcBef>
              <a:buNone/>
            </a:pPr>
            <a:r>
              <a:rPr lang="ja-JP"/>
              <a:t>相手の言葉のスピードやイントネーション、</a:t>
            </a:r>
          </a:p>
          <a:p>
            <a:pPr lvl="0">
              <a:spcBef>
                <a:spcPts val="0"/>
              </a:spcBef>
              <a:buNone/>
            </a:pPr>
            <a:r>
              <a:rPr lang="ja-JP"/>
              <a:t>感情や表情などがわからないままでのやり取りには</a:t>
            </a:r>
          </a:p>
          <a:p>
            <a:pPr lvl="0">
              <a:spcBef>
                <a:spcPts val="0"/>
              </a:spcBef>
              <a:buNone/>
            </a:pPr>
            <a:r>
              <a:rPr lang="ja-JP"/>
              <a:t>誤解が生じる</a:t>
            </a:r>
          </a:p>
          <a:p>
            <a:pPr lvl="0">
              <a:spcBef>
                <a:spcPts val="0"/>
              </a:spcBef>
              <a:buNone/>
            </a:pPr>
            <a:endParaRPr/>
          </a:p>
        </p:txBody>
      </p:sp>
      <p:pic>
        <p:nvPicPr>
          <p:cNvPr id="201" name="Shape 201" descr="スマホ１.png"/>
          <p:cNvPicPr preferRelativeResize="0"/>
          <p:nvPr/>
        </p:nvPicPr>
        <p:blipFill rotWithShape="1">
          <a:blip r:embed="rId3">
            <a:alphaModFix/>
          </a:blip>
          <a:srcRect t="10761" b="14348"/>
          <a:stretch/>
        </p:blipFill>
        <p:spPr>
          <a:xfrm>
            <a:off x="5998049" y="609600"/>
            <a:ext cx="5982125" cy="2841899"/>
          </a:xfrm>
          <a:prstGeom prst="rect">
            <a:avLst/>
          </a:prstGeom>
          <a:noFill/>
          <a:ln>
            <a:noFill/>
          </a:ln>
        </p:spPr>
      </p:pic>
      <p:pic>
        <p:nvPicPr>
          <p:cNvPr id="202" name="Shape 202" descr="スマホ２.png"/>
          <p:cNvPicPr preferRelativeResize="0"/>
          <p:nvPr/>
        </p:nvPicPr>
        <p:blipFill rotWithShape="1">
          <a:blip r:embed="rId4">
            <a:alphaModFix/>
          </a:blip>
          <a:srcRect t="29707" b="36651"/>
          <a:stretch/>
        </p:blipFill>
        <p:spPr>
          <a:xfrm>
            <a:off x="1063075" y="3709776"/>
            <a:ext cx="10589450" cy="2671749"/>
          </a:xfrm>
          <a:prstGeom prst="rect">
            <a:avLst/>
          </a:prstGeom>
          <a:noFill/>
          <a:ln>
            <a:noFill/>
          </a:ln>
        </p:spPr>
      </p:pic>
    </p:spTree>
  </p:cSld>
  <p:clrMapOvr>
    <a:masterClrMapping/>
  </p:clrMapOvr>
</p:sld>
</file>

<file path=ppt/theme/theme1.xml><?xml version="1.0" encoding="utf-8"?>
<a:theme xmlns:a="http://schemas.openxmlformats.org/drawingml/2006/main" name="ファセット">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505</Words>
  <Application>Microsoft Office PowerPoint</Application>
  <PresentationFormat>ワイド画面</PresentationFormat>
  <Paragraphs>118</Paragraphs>
  <Slides>18</Slides>
  <Notes>17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Noto Sans Symbols</vt:lpstr>
      <vt:lpstr>Arial</vt:lpstr>
      <vt:lpstr>Times New Roman</vt:lpstr>
      <vt:lpstr>Trebuchet MS</vt:lpstr>
      <vt:lpstr>ファセット</vt:lpstr>
      <vt:lpstr>こどもとメディア</vt:lpstr>
      <vt:lpstr>小学生のスマホ所持率</vt:lpstr>
      <vt:lpstr>菅原真琳　　　 弟（小学校5年生） </vt:lpstr>
      <vt:lpstr>菊地恭平の塾の生徒の一日 </vt:lpstr>
      <vt:lpstr>スマホの利用状況</vt:lpstr>
      <vt:lpstr>子どものスマホ所持のメリット</vt:lpstr>
      <vt:lpstr>デメリット</vt:lpstr>
      <vt:lpstr>各都道府県のスマホ所有率と学力</vt:lpstr>
      <vt:lpstr>コミュニケーションの低下 </vt:lpstr>
      <vt:lpstr>起きている問題</vt:lpstr>
      <vt:lpstr>ネットいじめ </vt:lpstr>
      <vt:lpstr>スマホ依存</vt:lpstr>
      <vt:lpstr>ネット依存について</vt:lpstr>
      <vt:lpstr>５つ以上当てはまったら 　　　　　　　　ネット依存の可能性あり！！！！</vt:lpstr>
      <vt:lpstr>教育現場でのメディア対策 </vt:lpstr>
      <vt:lpstr>PowerPoint プレゼンテーション</vt:lpstr>
      <vt:lpstr>中国のスマホ事情 </vt:lpstr>
      <vt:lpstr>参考文献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こどもとメディア</dc:title>
  <dc:creator>PC User</dc:creator>
  <cp:lastModifiedBy>PC User</cp:lastModifiedBy>
  <cp:revision>8</cp:revision>
  <dcterms:modified xsi:type="dcterms:W3CDTF">2016-07-16T11:22:29Z</dcterms:modified>
</cp:coreProperties>
</file>